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7" r:id="rId6"/>
    <p:sldId id="25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34" autoAdjust="0"/>
  </p:normalViewPr>
  <p:slideViewPr>
    <p:cSldViewPr>
      <p:cViewPr varScale="1">
        <p:scale>
          <a:sx n="65" d="100"/>
          <a:sy n="65" d="100"/>
        </p:scale>
        <p:origin x="-5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ABD8E-6364-4A54-B898-AB1AC3E63FBF}" type="datetimeFigureOut">
              <a:rPr lang="en-US" smtClean="0"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61665-A5F6-4626-98A6-C88552DC37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ms.hhs.gov/home/medicare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Life Care Plans</a:t>
            </a:r>
            <a:endParaRPr lang="en-US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Early Mediation Education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Provide materials at least 14 days prior to mediation</a:t>
            </a:r>
          </a:p>
          <a:p>
            <a:r>
              <a:rPr lang="en-US" sz="3600" dirty="0" smtClean="0"/>
              <a:t>Email and mail demand with attachments and provide organized CD of evidence</a:t>
            </a:r>
          </a:p>
          <a:p>
            <a:r>
              <a:rPr lang="en-US" sz="3600" dirty="0" smtClean="0"/>
              <a:t>Prepare notebooks prior to the mediation for all persons at mediation (PowerPoint presentation, medical, Medicare Set Aside, Life Care Plans, </a:t>
            </a:r>
            <a:r>
              <a:rPr lang="en-US" sz="3600" dirty="0" err="1" smtClean="0"/>
              <a:t>TrOOP</a:t>
            </a:r>
            <a:r>
              <a:rPr lang="en-US" sz="3600" dirty="0" smtClean="0"/>
              <a:t> Analysis, CD of evidence, etc.)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Issues</a:t>
            </a:r>
            <a:br>
              <a:rPr lang="en-US" sz="4000" b="1" dirty="0" smtClean="0"/>
            </a:br>
            <a:r>
              <a:rPr lang="en-US" sz="3200" dirty="0" smtClean="0"/>
              <a:t>(see written materials)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Medicare Set Aside (MSA)</a:t>
            </a:r>
          </a:p>
          <a:p>
            <a:r>
              <a:rPr lang="en-US" sz="3600" dirty="0" smtClean="0"/>
              <a:t>Getting physicians to properly address future medical care and cost issues</a:t>
            </a:r>
          </a:p>
          <a:p>
            <a:r>
              <a:rPr lang="en-US" sz="3600" dirty="0" smtClean="0"/>
              <a:t>Life Care Plan</a:t>
            </a:r>
          </a:p>
          <a:p>
            <a:r>
              <a:rPr lang="en-US" sz="3600" dirty="0" err="1" smtClean="0"/>
              <a:t>TrOOP</a:t>
            </a:r>
            <a:r>
              <a:rPr lang="en-US" sz="3600" dirty="0" smtClean="0"/>
              <a:t> Analysis</a:t>
            </a:r>
          </a:p>
          <a:p>
            <a:r>
              <a:rPr lang="en-US" sz="3600" dirty="0" smtClean="0"/>
              <a:t>Cost of administering the Medicare Set Aside Trust</a:t>
            </a:r>
          </a:p>
          <a:p>
            <a:r>
              <a:rPr lang="en-US" sz="3600" dirty="0" smtClean="0"/>
              <a:t>Annuities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 smtClean="0"/>
              <a:t>are the potential costs over and above what MSA covers to provide equivalent care to claimant who merely keeps his significant lifetime medical care case open under workers’ compensation?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477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600" dirty="0" smtClean="0"/>
              <a:t>This estimated True Out of Pocket (</a:t>
            </a:r>
            <a:r>
              <a:rPr lang="en-US" sz="1600" dirty="0" err="1" smtClean="0"/>
              <a:t>TrOOP</a:t>
            </a:r>
            <a:r>
              <a:rPr lang="en-US" sz="1600" dirty="0" smtClean="0"/>
              <a:t>) expense analysis was prepared after reviewing medical records and conducting a client phone interview.  The </a:t>
            </a:r>
            <a:r>
              <a:rPr lang="en-US" sz="1600" dirty="0" err="1" smtClean="0"/>
              <a:t>TrOOP</a:t>
            </a:r>
            <a:r>
              <a:rPr lang="en-US" sz="1600" dirty="0" smtClean="0"/>
              <a:t> is to be used for educational purposes during mediation and settlement negotiations only, and is otherwise confidential attorney work product.  This analysis is based on review of the PMSI Settlement Solutions MSA-dated 7-13-2009.  These calculations and inclusion of </a:t>
            </a:r>
            <a:r>
              <a:rPr lang="en-US" sz="1600" dirty="0" err="1" smtClean="0"/>
              <a:t>medicare</a:t>
            </a:r>
            <a:r>
              <a:rPr lang="en-US" sz="1600" dirty="0" smtClean="0"/>
              <a:t> items/descriptions are based on published standards at time of review, </a:t>
            </a:r>
            <a:r>
              <a:rPr lang="en-US" sz="1600" dirty="0" smtClean="0">
                <a:hlinkClick r:id="rId2"/>
              </a:rPr>
              <a:t>http://www.cms.hhs.gov/home/medicare.asp</a:t>
            </a:r>
            <a:r>
              <a:rPr lang="en-US" sz="1600" dirty="0" smtClean="0"/>
              <a:t>.  Based on information obtained from the Medicare website, this assessment is an estimation and can be amended at any time based on new </a:t>
            </a:r>
            <a:r>
              <a:rPr lang="en-US" sz="1600" dirty="0" err="1" smtClean="0"/>
              <a:t>medicare</a:t>
            </a:r>
            <a:r>
              <a:rPr lang="en-US" sz="1600" dirty="0" smtClean="0"/>
              <a:t> guidelines and review of additional medical records.</a:t>
            </a:r>
          </a:p>
          <a:p>
            <a:pPr marL="0" indent="0">
              <a:buNone/>
            </a:pPr>
            <a:endParaRPr lang="en-US" sz="1500" b="1" dirty="0" smtClean="0"/>
          </a:p>
          <a:p>
            <a:pPr marL="0" indent="0">
              <a:buNone/>
            </a:pPr>
            <a:r>
              <a:rPr lang="en-US" sz="1500" b="1" dirty="0" smtClean="0"/>
              <a:t>MSA Total Proposed:							        $ 134,319.00</a:t>
            </a:r>
            <a:endParaRPr lang="en-US" sz="1500" b="1" dirty="0" smtClean="0"/>
          </a:p>
          <a:p>
            <a:pPr marL="0" indent="0">
              <a:buNone/>
            </a:pPr>
            <a:endParaRPr lang="en-US" sz="1500" b="1" dirty="0" smtClean="0"/>
          </a:p>
          <a:p>
            <a:pPr marL="0" indent="0">
              <a:buNone/>
            </a:pPr>
            <a:r>
              <a:rPr lang="en-US" sz="1500" b="1" dirty="0" err="1" smtClean="0"/>
              <a:t>TrOOP</a:t>
            </a:r>
            <a:r>
              <a:rPr lang="en-US" sz="1500" b="1" dirty="0" smtClean="0"/>
              <a:t> Analysis:</a:t>
            </a:r>
            <a:endParaRPr lang="en-US" sz="1500" b="1" dirty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/>
              <a:t>		          	   	 </a:t>
            </a:r>
            <a:r>
              <a:rPr lang="en-US" sz="1500" b="1" dirty="0" smtClean="0"/>
              <a:t>Monthly	                                  Yearly	                                     Life	</a:t>
            </a:r>
          </a:p>
          <a:p>
            <a:pPr>
              <a:buNone/>
            </a:pPr>
            <a:r>
              <a:rPr lang="en-US" sz="1500" dirty="0" smtClean="0"/>
              <a:t>1. Part A Expenses	                                               $            -		     $                -	       $                    -</a:t>
            </a:r>
          </a:p>
          <a:p>
            <a:pPr>
              <a:buNone/>
            </a:pPr>
            <a:r>
              <a:rPr lang="en-US" sz="1500" dirty="0" smtClean="0"/>
              <a:t>2. Part B Premium	                        	 $      96.40		     $  1,156.00	       $      33,547.20</a:t>
            </a:r>
          </a:p>
          <a:p>
            <a:pPr>
              <a:buNone/>
            </a:pPr>
            <a:r>
              <a:rPr lang="en-US" sz="1500" dirty="0" smtClean="0"/>
              <a:t>3. Part D Premium	                        	 $      24.58		     $      295.00	       $        8,555.00</a:t>
            </a:r>
          </a:p>
          <a:p>
            <a:pPr>
              <a:buNone/>
            </a:pPr>
            <a:r>
              <a:rPr lang="sv-SE" sz="1500" dirty="0" smtClean="0"/>
              <a:t>4. Medigap		                       		 $    210.00		     $   2,520.00	       $      73,080.00</a:t>
            </a:r>
          </a:p>
          <a:p>
            <a:pPr>
              <a:buNone/>
            </a:pPr>
            <a:r>
              <a:rPr lang="fi-FI" sz="1500" dirty="0" smtClean="0"/>
              <a:t>5. Donut Hole (DH)	                       		 $    380.31		     $    4,563.71	       $    132,347.59</a:t>
            </a:r>
          </a:p>
          <a:p>
            <a:pPr>
              <a:buNone/>
            </a:pPr>
            <a:r>
              <a:rPr lang="en-US" sz="1500" dirty="0" smtClean="0"/>
              <a:t>6. Non Covered Rx (OTC)	                       		 $    247.13		     $    2,965.57	       $      68,208.00</a:t>
            </a:r>
          </a:p>
          <a:p>
            <a:pPr>
              <a:buNone/>
            </a:pPr>
            <a:r>
              <a:rPr lang="en-US" sz="1500" dirty="0" smtClean="0"/>
              <a:t>7. Non Covered Medicals	                        	 $    187.11		     $   2,245.28	       $      65,113.00</a:t>
            </a:r>
          </a:p>
          <a:p>
            <a:pPr>
              <a:buNone/>
            </a:pPr>
            <a:r>
              <a:rPr lang="en-US" sz="1500" dirty="0" smtClean="0"/>
              <a:t>8. Non Covered Transportation              	 $              -		     $                 -	       $                     -</a:t>
            </a:r>
          </a:p>
          <a:p>
            <a:pPr>
              <a:buNone/>
            </a:pPr>
            <a:endParaRPr lang="en-US" sz="1500" b="1" dirty="0" smtClean="0"/>
          </a:p>
          <a:p>
            <a:pPr>
              <a:buNone/>
            </a:pPr>
            <a:r>
              <a:rPr lang="en-US" sz="1500" b="1" dirty="0" err="1" smtClean="0"/>
              <a:t>TrOOP</a:t>
            </a:r>
            <a:r>
              <a:rPr lang="en-US" sz="1500" b="1" dirty="0" smtClean="0"/>
              <a:t> costs of future services which are reasonably anticipated to accrue but not covered by the MSA= $    380,850.79	</a:t>
            </a:r>
          </a:p>
          <a:p>
            <a:pPr>
              <a:buNone/>
            </a:pPr>
            <a:r>
              <a:rPr lang="en-US" sz="1500" b="1" dirty="0" err="1" smtClean="0"/>
              <a:t>TrOOP</a:t>
            </a:r>
            <a:r>
              <a:rPr lang="en-US" sz="1500" b="1" dirty="0" smtClean="0"/>
              <a:t> </a:t>
            </a:r>
            <a:r>
              <a:rPr lang="en-US" sz="1500" b="1" dirty="0" smtClean="0"/>
              <a:t>costs of future services which are reasonably anticipated to accrue + MSA amount =     	        $    515,169.79	</a:t>
            </a:r>
          </a:p>
          <a:p>
            <a:pPr marL="0" indent="0"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/>
              <a:t>Why settle with MSA and Life Care Plan?</a:t>
            </a:r>
          </a:p>
          <a:p>
            <a:endParaRPr lang="en-US" dirty="0" smtClean="0"/>
          </a:p>
          <a:p>
            <a:r>
              <a:rPr lang="en-US" dirty="0" smtClean="0"/>
              <a:t>Cost savings to pay at Medicare rates rather than WC fee schedule rates</a:t>
            </a:r>
          </a:p>
          <a:p>
            <a:r>
              <a:rPr lang="en-US" dirty="0" smtClean="0"/>
              <a:t>Save ongoing claims administrative time and costs on significant lifetime medical cases</a:t>
            </a:r>
          </a:p>
          <a:p>
            <a:r>
              <a:rPr lang="en-US" dirty="0" smtClean="0"/>
              <a:t>Only way to close files in certain situations</a:t>
            </a:r>
          </a:p>
          <a:p>
            <a:r>
              <a:rPr lang="en-US" dirty="0" smtClean="0"/>
              <a:t>Can buy annuities to get medical care funded at a cost effective rate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300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Life Care Plans</vt:lpstr>
      <vt:lpstr>Early Mediation Education</vt:lpstr>
      <vt:lpstr>Issues (see written materials)</vt:lpstr>
      <vt:lpstr>Slide 4</vt:lpstr>
      <vt:lpstr>Slide 5</vt:lpstr>
      <vt:lpstr>Slide 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Care Plans</dc:title>
  <dc:creator>ls</dc:creator>
  <cp:lastModifiedBy>ls</cp:lastModifiedBy>
  <cp:revision>6</cp:revision>
  <dcterms:created xsi:type="dcterms:W3CDTF">2010-04-30T19:48:04Z</dcterms:created>
  <dcterms:modified xsi:type="dcterms:W3CDTF">2010-04-30T20:59:32Z</dcterms:modified>
</cp:coreProperties>
</file>