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0" r:id="rId3"/>
    <p:sldId id="264" r:id="rId4"/>
    <p:sldId id="265" r:id="rId5"/>
    <p:sldId id="263" r:id="rId6"/>
    <p:sldId id="261" r:id="rId7"/>
    <p:sldId id="266" r:id="rId8"/>
    <p:sldId id="269" r:id="rId9"/>
    <p:sldId id="270" r:id="rId10"/>
    <p:sldId id="262" r:id="rId11"/>
    <p:sldId id="271" r:id="rId12"/>
    <p:sldId id="272" r:id="rId13"/>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5" d="100"/>
          <a:sy n="65" d="100"/>
        </p:scale>
        <p:origin x="-588" y="-11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E9FE2AC-C3DB-4FCA-95C2-F58BCBD62114}" type="datetimeFigureOut">
              <a:rPr lang="en-US" smtClean="0"/>
              <a:pPr/>
              <a:t>4/30/2010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3000808-0179-47E6-B4DA-02C14D589FDD}"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E9FE2AC-C3DB-4FCA-95C2-F58BCBD62114}" type="datetimeFigureOut">
              <a:rPr lang="en-US" smtClean="0"/>
              <a:pPr/>
              <a:t>4/30/2010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3000808-0179-47E6-B4DA-02C14D589FDD}"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E9FE2AC-C3DB-4FCA-95C2-F58BCBD62114}" type="datetimeFigureOut">
              <a:rPr lang="en-US" smtClean="0"/>
              <a:pPr/>
              <a:t>4/30/2010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3000808-0179-47E6-B4DA-02C14D589FDD}"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E9FE2AC-C3DB-4FCA-95C2-F58BCBD62114}" type="datetimeFigureOut">
              <a:rPr lang="en-US" smtClean="0"/>
              <a:pPr/>
              <a:t>4/30/2010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3000808-0179-47E6-B4DA-02C14D589FDD}"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E9FE2AC-C3DB-4FCA-95C2-F58BCBD62114}" type="datetimeFigureOut">
              <a:rPr lang="en-US" smtClean="0"/>
              <a:pPr/>
              <a:t>4/30/2010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3000808-0179-47E6-B4DA-02C14D589FDD}"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E9FE2AC-C3DB-4FCA-95C2-F58BCBD62114}" type="datetimeFigureOut">
              <a:rPr lang="en-US" smtClean="0"/>
              <a:pPr/>
              <a:t>4/30/2010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3000808-0179-47E6-B4DA-02C14D589FDD}"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E9FE2AC-C3DB-4FCA-95C2-F58BCBD62114}" type="datetimeFigureOut">
              <a:rPr lang="en-US" smtClean="0"/>
              <a:pPr/>
              <a:t>4/30/2010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F3000808-0179-47E6-B4DA-02C14D589FDD}"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E9FE2AC-C3DB-4FCA-95C2-F58BCBD62114}" type="datetimeFigureOut">
              <a:rPr lang="en-US" smtClean="0"/>
              <a:pPr/>
              <a:t>4/30/2010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F3000808-0179-47E6-B4DA-02C14D589FDD}"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E9FE2AC-C3DB-4FCA-95C2-F58BCBD62114}" type="datetimeFigureOut">
              <a:rPr lang="en-US" smtClean="0"/>
              <a:pPr/>
              <a:t>4/30/2010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F3000808-0179-47E6-B4DA-02C14D589FDD}"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E9FE2AC-C3DB-4FCA-95C2-F58BCBD62114}" type="datetimeFigureOut">
              <a:rPr lang="en-US" smtClean="0"/>
              <a:pPr/>
              <a:t>4/30/2010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3000808-0179-47E6-B4DA-02C14D589FDD}"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E9FE2AC-C3DB-4FCA-95C2-F58BCBD62114}" type="datetimeFigureOut">
              <a:rPr lang="en-US" smtClean="0"/>
              <a:pPr/>
              <a:t>4/30/2010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3000808-0179-47E6-B4DA-02C14D589FDD}"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E9FE2AC-C3DB-4FCA-95C2-F58BCBD62114}" type="datetimeFigureOut">
              <a:rPr lang="en-US" smtClean="0"/>
              <a:pPr/>
              <a:t>4/30/2010</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000808-0179-47E6-B4DA-02C14D589FDD}"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2514600"/>
            <a:ext cx="8229600" cy="1143000"/>
          </a:xfrm>
        </p:spPr>
        <p:txBody>
          <a:bodyPr/>
          <a:lstStyle/>
          <a:p>
            <a:r>
              <a:rPr lang="en-US" b="1" dirty="0" smtClean="0">
                <a:cs typeface="Arial" pitchFamily="34" charset="0"/>
              </a:rPr>
              <a:t>Change of Condition</a:t>
            </a:r>
            <a:endParaRPr lang="en-US" b="1" dirty="0">
              <a:cs typeface="Arial" pitchFamily="34"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3"/>
          <p:cNvSpPr>
            <a:spLocks noGrp="1"/>
          </p:cNvSpPr>
          <p:nvPr>
            <p:ph type="subTitle" idx="1"/>
          </p:nvPr>
        </p:nvSpPr>
        <p:spPr>
          <a:xfrm>
            <a:off x="152400" y="228600"/>
            <a:ext cx="8763000" cy="6400800"/>
          </a:xfrm>
        </p:spPr>
        <p:txBody>
          <a:bodyPr>
            <a:normAutofit/>
          </a:bodyPr>
          <a:lstStyle/>
          <a:p>
            <a:pPr algn="l"/>
            <a:endParaRPr lang="en-US" dirty="0" smtClean="0">
              <a:solidFill>
                <a:schemeClr val="tx1"/>
              </a:solidFill>
            </a:endParaRPr>
          </a:p>
          <a:p>
            <a:pPr marL="514350" indent="-514350" algn="l">
              <a:buAutoNum type="alphaLcParenR" startAt="3"/>
            </a:pPr>
            <a:r>
              <a:rPr lang="en-US" dirty="0" smtClean="0">
                <a:solidFill>
                  <a:schemeClr val="tx1"/>
                </a:solidFill>
              </a:rPr>
              <a:t>What if Defendants send to Claimant the settlement check along with the Form 16 for Claimant to execute and the settlement check clears the bank prior to the Form 16 being approved by the SCWCC assigned Commissioner, when does the 1 year </a:t>
            </a:r>
            <a:r>
              <a:rPr lang="en-US" dirty="0" smtClean="0">
                <a:solidFill>
                  <a:schemeClr val="tx1"/>
                </a:solidFill>
              </a:rPr>
              <a:t>time limit for a change </a:t>
            </a:r>
            <a:r>
              <a:rPr lang="en-US" dirty="0" smtClean="0">
                <a:solidFill>
                  <a:schemeClr val="tx1"/>
                </a:solidFill>
              </a:rPr>
              <a:t>of </a:t>
            </a:r>
            <a:r>
              <a:rPr lang="en-US" dirty="0" smtClean="0">
                <a:solidFill>
                  <a:schemeClr val="tx1"/>
                </a:solidFill>
              </a:rPr>
              <a:t>condition </a:t>
            </a:r>
            <a:r>
              <a:rPr lang="en-US" dirty="0" smtClean="0">
                <a:solidFill>
                  <a:schemeClr val="tx1"/>
                </a:solidFill>
              </a:rPr>
              <a:t>begin to run?  </a:t>
            </a:r>
          </a:p>
          <a:p>
            <a:pPr marL="514350" indent="-514350" algn="l"/>
            <a:r>
              <a:rPr lang="en-US" dirty="0" smtClean="0">
                <a:solidFill>
                  <a:schemeClr val="tx1"/>
                </a:solidFill>
              </a:rPr>
              <a:t>	</a:t>
            </a:r>
          </a:p>
          <a:p>
            <a:pPr marL="514350" indent="-514350" algn="l"/>
            <a:r>
              <a:rPr lang="en-US" dirty="0" smtClean="0">
                <a:solidFill>
                  <a:schemeClr val="tx1"/>
                </a:solidFill>
              </a:rPr>
              <a:t>	</a:t>
            </a:r>
            <a:endParaRPr lang="en-US" dirty="0">
              <a:solidFill>
                <a:schemeClr val="tx1"/>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228600"/>
            <a:ext cx="8763000" cy="6400800"/>
          </a:xfrm>
        </p:spPr>
        <p:txBody>
          <a:bodyPr/>
          <a:lstStyle/>
          <a:p>
            <a:pPr marL="514350" indent="-514350"/>
            <a:r>
              <a:rPr lang="en-US" dirty="0" smtClean="0"/>
              <a:t>Section 42-17-90 statute for injury by accident states “last payment of compensation pursuant to an award.”   Therefore, award must likely be made prior to one year change of condition time frame beginning.  SCWCC is reviewing the award.  Claimant cannot file for a change of condition until an award is received.</a:t>
            </a:r>
          </a:p>
          <a:p>
            <a:pPr marL="514350" indent="-514350"/>
            <a:endParaRPr lang="en-US" dirty="0" smtClean="0"/>
          </a:p>
          <a:p>
            <a:pPr>
              <a:buNone/>
            </a:pP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228600"/>
            <a:ext cx="8763000" cy="6400800"/>
          </a:xfrm>
        </p:spPr>
        <p:txBody>
          <a:bodyPr>
            <a:normAutofit/>
          </a:bodyPr>
          <a:lstStyle/>
          <a:p>
            <a:pPr marL="0" indent="0" algn="ctr">
              <a:buNone/>
            </a:pPr>
            <a:r>
              <a:rPr lang="en-US" sz="4000" b="1" dirty="0" smtClean="0"/>
              <a:t>Regulation 67-802 A.(2) (b) and (c</a:t>
            </a:r>
            <a:r>
              <a:rPr lang="en-US" sz="4000" b="1" dirty="0" smtClean="0"/>
              <a:t>)</a:t>
            </a:r>
            <a:r>
              <a:rPr lang="en-US" dirty="0" smtClean="0"/>
              <a:t>  </a:t>
            </a:r>
            <a:endParaRPr lang="en-US" dirty="0" smtClean="0"/>
          </a:p>
          <a:p>
            <a:pPr marL="0" indent="0">
              <a:buNone/>
            </a:pPr>
            <a:endParaRPr lang="en-US" dirty="0" smtClean="0"/>
          </a:p>
          <a:p>
            <a:pPr marL="398463" indent="-398463">
              <a:buNone/>
            </a:pPr>
            <a:r>
              <a:rPr lang="en-US" dirty="0" smtClean="0"/>
              <a:t>b</a:t>
            </a:r>
            <a:r>
              <a:rPr lang="en-US" dirty="0" smtClean="0"/>
              <a:t>) A Commissioner reviews the form and may approve the form.</a:t>
            </a:r>
            <a:endParaRPr lang="en-US" dirty="0" smtClean="0"/>
          </a:p>
          <a:p>
            <a:pPr marL="0" indent="0">
              <a:buNone/>
            </a:pPr>
            <a:endParaRPr lang="en-US" dirty="0" smtClean="0"/>
          </a:p>
          <a:p>
            <a:pPr marL="514350" indent="-514350">
              <a:buNone/>
            </a:pPr>
            <a:r>
              <a:rPr lang="en-US" dirty="0" smtClean="0"/>
              <a:t>c)  If the Commissioner signs the Form approving it, the Claims Department records the settlement and returns an approved copy of the Form to the employer’s representative. </a:t>
            </a:r>
            <a:endParaRPr lang="en-US" dirty="0" smtClean="0"/>
          </a:p>
          <a:p>
            <a:pPr marL="514350" indent="-514350">
              <a:buNone/>
            </a:pPr>
            <a:endParaRPr lang="en-US" dirty="0" smtClean="0"/>
          </a:p>
          <a:p>
            <a:pPr marL="514350" indent="-514350">
              <a:buNone/>
            </a:pPr>
            <a:r>
              <a:rPr lang="en-US" dirty="0" smtClean="0"/>
              <a:t>	</a:t>
            </a:r>
            <a:r>
              <a:rPr lang="en-US" dirty="0" smtClean="0"/>
              <a:t>SCWCC </a:t>
            </a:r>
            <a:r>
              <a:rPr lang="en-US" dirty="0" smtClean="0"/>
              <a:t>must review and approve Form 16’s.</a:t>
            </a:r>
          </a:p>
          <a:p>
            <a:pPr>
              <a:buNone/>
            </a:pP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792162"/>
          </a:xfrm>
        </p:spPr>
        <p:txBody>
          <a:bodyPr>
            <a:normAutofit/>
          </a:bodyPr>
          <a:lstStyle/>
          <a:p>
            <a:r>
              <a:rPr lang="en-US" sz="4000" b="1" dirty="0" smtClean="0"/>
              <a:t>Change of Condition</a:t>
            </a:r>
            <a:endParaRPr lang="en-US" sz="4000" b="1" dirty="0"/>
          </a:p>
        </p:txBody>
      </p:sp>
      <p:sp>
        <p:nvSpPr>
          <p:cNvPr id="3" name="Content Placeholder 2"/>
          <p:cNvSpPr>
            <a:spLocks noGrp="1"/>
          </p:cNvSpPr>
          <p:nvPr>
            <p:ph idx="1"/>
          </p:nvPr>
        </p:nvSpPr>
        <p:spPr>
          <a:xfrm>
            <a:off x="152400" y="914400"/>
            <a:ext cx="8839200" cy="5791200"/>
          </a:xfrm>
        </p:spPr>
        <p:txBody>
          <a:bodyPr>
            <a:normAutofit fontScale="77500" lnSpcReduction="20000"/>
          </a:bodyPr>
          <a:lstStyle/>
          <a:p>
            <a:pPr>
              <a:buNone/>
            </a:pPr>
            <a:r>
              <a:rPr lang="en-US" dirty="0" smtClean="0"/>
              <a:t>Statute</a:t>
            </a:r>
          </a:p>
          <a:p>
            <a:pPr>
              <a:buNone/>
            </a:pPr>
            <a:r>
              <a:rPr lang="en-US" u="sng" dirty="0" smtClean="0"/>
              <a:t>§ 42-17-90</a:t>
            </a:r>
            <a:r>
              <a:rPr lang="en-US" dirty="0" smtClean="0"/>
              <a:t>- Review of award on change of </a:t>
            </a:r>
            <a:r>
              <a:rPr lang="en-US" dirty="0" smtClean="0"/>
              <a:t>condition</a:t>
            </a:r>
            <a:endParaRPr lang="en-US" dirty="0" smtClean="0"/>
          </a:p>
          <a:p>
            <a:pPr marL="457200" indent="-457200">
              <a:buNone/>
            </a:pPr>
            <a:endParaRPr lang="en-US" dirty="0" smtClean="0"/>
          </a:p>
          <a:p>
            <a:pPr marL="457200" indent="-457200">
              <a:buNone/>
            </a:pPr>
            <a:r>
              <a:rPr lang="en-US" dirty="0" smtClean="0"/>
              <a:t>(A) On its own motion or on the application of a party in interest on the ground of a change in condition, the commission may review an award and on that review may make an award ending, diminishing, or increasing the compensation previously awarded, on proof by a preponderance of the evidence that there has been a change of condition caused by the original injury, after the last payment of compensation. An award is subject to the maximum or minimum provided in this title, and the commission immediately shall send to the parties a copy of the order changing the award. The review does not affect the award as regards any monies paid and the review must not be made after twelve months from the date of the last payment of compensation pursuant to an award provided by this title.</a:t>
            </a:r>
          </a:p>
          <a:p>
            <a:pPr marL="0" indent="0">
              <a:buNone/>
            </a:pPr>
            <a:endParaRPr lang="en-US" dirty="0" smtClean="0"/>
          </a:p>
          <a:p>
            <a:endParaRPr lang="en-US" dirty="0" smtClean="0"/>
          </a:p>
          <a:p>
            <a:pPr marL="514350" indent="-514350">
              <a:buNone/>
            </a:pPr>
            <a:endParaRPr lang="en-US" u="sng"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152400" y="228600"/>
            <a:ext cx="8763000" cy="6324600"/>
          </a:xfrm>
        </p:spPr>
        <p:txBody>
          <a:bodyPr>
            <a:normAutofit/>
          </a:bodyPr>
          <a:lstStyle/>
          <a:p>
            <a:pPr marL="0" indent="0">
              <a:buNone/>
            </a:pPr>
            <a:endParaRPr lang="en-US" dirty="0" smtClean="0"/>
          </a:p>
          <a:p>
            <a:pPr marL="574675" indent="-574675">
              <a:buNone/>
            </a:pPr>
            <a:r>
              <a:rPr lang="en-US" dirty="0" smtClean="0"/>
              <a:t>(B) A motion or application for change in condition involving a repetitive trauma injury must be made within one year from the date of the last compensation payment for the repetitive trauma injury.  Any filing not made within this one-year period shall be considered untimely and shall not be reviewed.</a:t>
            </a:r>
          </a:p>
          <a:p>
            <a:pPr>
              <a:buNone/>
            </a:pP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228600"/>
            <a:ext cx="8763000" cy="6400800"/>
          </a:xfrm>
        </p:spPr>
        <p:txBody>
          <a:bodyPr/>
          <a:lstStyle/>
          <a:p>
            <a:pPr>
              <a:buNone/>
            </a:pPr>
            <a:endParaRPr lang="en-US" dirty="0" smtClean="0"/>
          </a:p>
          <a:p>
            <a:pPr marL="515938" indent="-515938">
              <a:buNone/>
            </a:pPr>
            <a:r>
              <a:rPr lang="en-US" dirty="0" smtClean="0"/>
              <a:t>(C) A motion or application for change in condition involving an occupational disease must be made within one year from the date of the last compensation payment for the occupational disease. Any filing not made within this one-year period shall be considered untimely and shall not be reviewed. </a:t>
            </a:r>
          </a:p>
          <a:p>
            <a:pPr>
              <a:buNone/>
            </a:pP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228600"/>
            <a:ext cx="8839200" cy="6477000"/>
          </a:xfrm>
        </p:spPr>
        <p:txBody>
          <a:bodyPr>
            <a:normAutofit fontScale="85000" lnSpcReduction="20000"/>
          </a:bodyPr>
          <a:lstStyle/>
          <a:p>
            <a:pPr>
              <a:buNone/>
            </a:pPr>
            <a:endParaRPr lang="en-US" dirty="0" smtClean="0"/>
          </a:p>
          <a:p>
            <a:pPr algn="ctr">
              <a:buNone/>
            </a:pPr>
            <a:r>
              <a:rPr lang="en-US" sz="4700" b="1" dirty="0" smtClean="0"/>
              <a:t>Classes of Cases:</a:t>
            </a:r>
          </a:p>
          <a:p>
            <a:pPr>
              <a:buNone/>
            </a:pPr>
            <a:endParaRPr lang="en-US" u="sng" dirty="0" smtClean="0"/>
          </a:p>
          <a:p>
            <a:pPr marL="514350" indent="-514350">
              <a:buAutoNum type="alphaLcParenR"/>
            </a:pPr>
            <a:r>
              <a:rPr lang="en-US" dirty="0" smtClean="0"/>
              <a:t>Worsening of compensable body part subsequent to award</a:t>
            </a:r>
          </a:p>
          <a:p>
            <a:pPr marL="514350" indent="-514350">
              <a:buNone/>
            </a:pPr>
            <a:r>
              <a:rPr lang="en-US" dirty="0" smtClean="0"/>
              <a:t>	 a) Awarded back condition worsening following award</a:t>
            </a:r>
          </a:p>
          <a:p>
            <a:pPr marL="514350" indent="-514350">
              <a:buNone/>
            </a:pPr>
            <a:r>
              <a:rPr lang="en-US" dirty="0" smtClean="0"/>
              <a:t>	</a:t>
            </a:r>
            <a:r>
              <a:rPr lang="en-US" u="sng" dirty="0" smtClean="0"/>
              <a:t>Clark</a:t>
            </a:r>
            <a:r>
              <a:rPr lang="en-US" dirty="0" smtClean="0"/>
              <a:t> v. </a:t>
            </a:r>
            <a:r>
              <a:rPr lang="en-US" u="sng" dirty="0" smtClean="0"/>
              <a:t>Aiken County Government </a:t>
            </a:r>
            <a:r>
              <a:rPr lang="en-US" dirty="0" smtClean="0"/>
              <a:t>366 </a:t>
            </a:r>
            <a:r>
              <a:rPr lang="en-US" dirty="0" smtClean="0"/>
              <a:t>S.C. </a:t>
            </a:r>
            <a:r>
              <a:rPr lang="en-US" dirty="0" smtClean="0"/>
              <a:t>102 </a:t>
            </a:r>
          </a:p>
          <a:p>
            <a:pPr marL="514350" indent="-514350">
              <a:buNone/>
            </a:pPr>
            <a:r>
              <a:rPr lang="en-US" dirty="0" smtClean="0"/>
              <a:t>	(S.C. 2005).</a:t>
            </a:r>
          </a:p>
          <a:p>
            <a:pPr marL="514350" indent="-514350">
              <a:buNone/>
            </a:pPr>
            <a:endParaRPr lang="en-US" dirty="0" smtClean="0"/>
          </a:p>
          <a:p>
            <a:pPr marL="515938" indent="-515938">
              <a:buNone/>
            </a:pPr>
            <a:r>
              <a:rPr lang="en-US" dirty="0" smtClean="0"/>
              <a:t>b)   New, previously undiagnosed condition occurring </a:t>
            </a:r>
            <a:r>
              <a:rPr lang="en-US" b="1" i="1" dirty="0" smtClean="0"/>
              <a:t>subsequent</a:t>
            </a:r>
            <a:r>
              <a:rPr lang="en-US" dirty="0" smtClean="0"/>
              <a:t> to award</a:t>
            </a:r>
          </a:p>
          <a:p>
            <a:pPr marL="514350" indent="-514350">
              <a:buNone/>
            </a:pPr>
            <a:r>
              <a:rPr lang="en-US" dirty="0" smtClean="0"/>
              <a:t>	i.e. new psyche condition occurring after date of original award </a:t>
            </a:r>
          </a:p>
          <a:p>
            <a:pPr marL="514350" indent="-514350">
              <a:buNone/>
            </a:pPr>
            <a:r>
              <a:rPr lang="en-US" dirty="0" smtClean="0"/>
              <a:t>       </a:t>
            </a:r>
            <a:r>
              <a:rPr lang="en-US" u="sng" dirty="0" err="1" smtClean="0"/>
              <a:t>Getsinger</a:t>
            </a:r>
            <a:r>
              <a:rPr lang="en-US" u="sng" dirty="0" smtClean="0"/>
              <a:t> </a:t>
            </a:r>
            <a:r>
              <a:rPr lang="en-US" dirty="0" smtClean="0"/>
              <a:t> v. </a:t>
            </a:r>
            <a:r>
              <a:rPr lang="en-US" u="sng" dirty="0" smtClean="0"/>
              <a:t>Owens–Corning Fiberglass Corp.</a:t>
            </a:r>
            <a:r>
              <a:rPr lang="en-US" dirty="0" smtClean="0"/>
              <a:t> 335 </a:t>
            </a:r>
            <a:r>
              <a:rPr lang="en-US" dirty="0" smtClean="0"/>
              <a:t>S.C. </a:t>
            </a:r>
            <a:r>
              <a:rPr lang="en-US" dirty="0" smtClean="0"/>
              <a:t>77 </a:t>
            </a:r>
            <a:r>
              <a:rPr lang="en-US" dirty="0" smtClean="0"/>
              <a:t>(Ct</a:t>
            </a:r>
            <a:r>
              <a:rPr lang="en-US" dirty="0" smtClean="0"/>
              <a:t>. App. 1999</a:t>
            </a:r>
            <a:r>
              <a:rPr lang="en-US" dirty="0" smtClean="0"/>
              <a:t>).</a:t>
            </a:r>
            <a:endParaRPr lang="en-US" u="sng" dirty="0" smtClean="0"/>
          </a:p>
          <a:p>
            <a:pPr marL="514350" indent="-514350">
              <a:buNone/>
            </a:pPr>
            <a:r>
              <a:rPr lang="en-US" dirty="0" smtClean="0"/>
              <a:t>	</a:t>
            </a:r>
          </a:p>
          <a:p>
            <a:pPr>
              <a:buNone/>
            </a:pPr>
            <a:endParaRPr lang="en-US" dirty="0" smtClean="0"/>
          </a:p>
          <a:p>
            <a:pPr>
              <a:buNone/>
            </a:pPr>
            <a:endParaRPr lang="en-US" dirty="0" smtClean="0"/>
          </a:p>
          <a:p>
            <a:pPr>
              <a:buNone/>
            </a:pPr>
            <a:endParaRPr lang="en-US" dirty="0" smtClean="0"/>
          </a:p>
          <a:p>
            <a:pPr>
              <a:buNone/>
            </a:pP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228600"/>
            <a:ext cx="8839200" cy="5897563"/>
          </a:xfrm>
        </p:spPr>
        <p:txBody>
          <a:bodyPr>
            <a:normAutofit fontScale="92500" lnSpcReduction="20000"/>
          </a:bodyPr>
          <a:lstStyle/>
          <a:p>
            <a:pPr algn="ctr">
              <a:buNone/>
            </a:pPr>
            <a:r>
              <a:rPr lang="en-US" sz="4300" b="1" dirty="0" smtClean="0"/>
              <a:t>Timing</a:t>
            </a:r>
          </a:p>
          <a:p>
            <a:pPr>
              <a:buNone/>
            </a:pPr>
            <a:endParaRPr lang="en-US" dirty="0" smtClean="0"/>
          </a:p>
          <a:p>
            <a:pPr marL="514350" indent="-514350">
              <a:buAutoNum type="arabicParenR"/>
            </a:pPr>
            <a:r>
              <a:rPr lang="en-US" dirty="0" smtClean="0"/>
              <a:t>…within 12 months from the date of last payment of compensation pursuant to an award…</a:t>
            </a:r>
          </a:p>
          <a:p>
            <a:pPr marL="514350" indent="-514350">
              <a:buNone/>
            </a:pPr>
            <a:r>
              <a:rPr lang="en-US" dirty="0" smtClean="0"/>
              <a:t>	</a:t>
            </a:r>
          </a:p>
          <a:p>
            <a:pPr marL="514350" indent="-514350">
              <a:buNone/>
            </a:pPr>
            <a:r>
              <a:rPr lang="en-US" dirty="0" smtClean="0"/>
              <a:t>	a) What if you file for a change in condition prior to the one year expiration but the hearing is not scheduled until after the one year time frame has expired, is the change of condition issue timely preserved?  </a:t>
            </a:r>
          </a:p>
          <a:p>
            <a:pPr marL="514350" indent="-514350">
              <a:buNone/>
            </a:pPr>
            <a:endParaRPr lang="en-US" dirty="0" smtClean="0"/>
          </a:p>
          <a:p>
            <a:pPr marL="514350" indent="-514350">
              <a:buNone/>
            </a:pPr>
            <a:r>
              <a:rPr lang="en-US" dirty="0" smtClean="0"/>
              <a:t>	</a:t>
            </a:r>
            <a:endParaRPr lang="en-US" u="sng" dirty="0" smtClean="0"/>
          </a:p>
          <a:p>
            <a:pPr marL="514350" indent="-514350">
              <a:buNone/>
            </a:pPr>
            <a:r>
              <a:rPr lang="en-US" dirty="0" smtClean="0"/>
              <a:t>	</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52400"/>
            <a:ext cx="8991600" cy="6477000"/>
          </a:xfrm>
        </p:spPr>
        <p:txBody>
          <a:bodyPr>
            <a:normAutofit fontScale="25000" lnSpcReduction="20000"/>
          </a:bodyPr>
          <a:lstStyle/>
          <a:p>
            <a:pPr>
              <a:buNone/>
            </a:pPr>
            <a:endParaRPr lang="en-US" dirty="0" smtClean="0"/>
          </a:p>
          <a:p>
            <a:pPr marL="0" indent="0">
              <a:buNone/>
            </a:pPr>
            <a:r>
              <a:rPr lang="en-US" sz="16000" b="1" dirty="0" smtClean="0"/>
              <a:t>Yes</a:t>
            </a:r>
            <a:r>
              <a:rPr lang="en-US" sz="16000" b="1" dirty="0" smtClean="0"/>
              <a:t>.</a:t>
            </a:r>
          </a:p>
          <a:p>
            <a:pPr marL="0" indent="0">
              <a:buNone/>
            </a:pPr>
            <a:endParaRPr lang="en-US" sz="5100" b="1" dirty="0" smtClean="0"/>
          </a:p>
          <a:p>
            <a:pPr marL="0" indent="0">
              <a:buNone/>
            </a:pPr>
            <a:r>
              <a:rPr lang="en-US" sz="10000" dirty="0" smtClean="0"/>
              <a:t>“In </a:t>
            </a:r>
            <a:r>
              <a:rPr lang="en-US" sz="10000" dirty="0" smtClean="0"/>
              <a:t>the instant case the last and only payment of compensation was made on November 7, 1957.  The application for review was filed on September 29, 1958, or within one year from the date of the last payment of compensation.  There was no hearing until November 19, 1958, or about twelve days after the expiration of the one year period</a:t>
            </a:r>
            <a:r>
              <a:rPr lang="en-US" sz="10000" dirty="0" smtClean="0"/>
              <a:t>.”</a:t>
            </a:r>
            <a:endParaRPr lang="en-US" sz="10000" dirty="0" smtClean="0"/>
          </a:p>
          <a:p>
            <a:pPr>
              <a:buNone/>
            </a:pPr>
            <a:endParaRPr lang="en-US" sz="10000" dirty="0" smtClean="0"/>
          </a:p>
          <a:p>
            <a:pPr>
              <a:buNone/>
            </a:pPr>
            <a:r>
              <a:rPr lang="en-US" sz="10000" u="sng" dirty="0" smtClean="0"/>
              <a:t>Allen v. Benson Outdoor Advertising Company </a:t>
            </a:r>
            <a:r>
              <a:rPr lang="en-US" sz="10000" dirty="0" smtClean="0"/>
              <a:t>236 </a:t>
            </a:r>
            <a:r>
              <a:rPr lang="en-US" sz="10000" dirty="0" smtClean="0"/>
              <a:t>S.C. 22,29 (1960).</a:t>
            </a:r>
          </a:p>
          <a:p>
            <a:pPr>
              <a:buNone/>
            </a:pPr>
            <a:endParaRPr lang="en-US" sz="10000" dirty="0" smtClean="0"/>
          </a:p>
          <a:p>
            <a:pPr marL="0" indent="0">
              <a:buNone/>
            </a:pPr>
            <a:r>
              <a:rPr lang="en-US" sz="10000" dirty="0" smtClean="0"/>
              <a:t>“The </a:t>
            </a:r>
            <a:r>
              <a:rPr lang="en-US" sz="10000" dirty="0" smtClean="0"/>
              <a:t>application for review here having been filed within one year after the last payment of compensation, we think the Industrial Commission had jurisdiction to hear it</a:t>
            </a:r>
            <a:r>
              <a:rPr lang="en-US" sz="10000" dirty="0" smtClean="0"/>
              <a:t>.”</a:t>
            </a:r>
            <a:endParaRPr lang="en-US" sz="10000" dirty="0" smtClean="0"/>
          </a:p>
          <a:p>
            <a:pPr>
              <a:buNone/>
            </a:pPr>
            <a:endParaRPr lang="en-US" sz="10000" u="sng" dirty="0" smtClean="0"/>
          </a:p>
          <a:p>
            <a:pPr marL="0" indent="0">
              <a:buNone/>
            </a:pPr>
            <a:r>
              <a:rPr lang="en-US" sz="10000" u="sng" dirty="0" smtClean="0"/>
              <a:t>Allen v. Benson Outdoor Advertising Company </a:t>
            </a:r>
            <a:r>
              <a:rPr lang="en-US" sz="10000" dirty="0" smtClean="0"/>
              <a:t>236 </a:t>
            </a:r>
            <a:r>
              <a:rPr lang="en-US" sz="10000" dirty="0" smtClean="0"/>
              <a:t>S.C. 22,31 </a:t>
            </a:r>
            <a:r>
              <a:rPr lang="en-US" sz="10000" dirty="0" smtClean="0"/>
              <a:t>(1960</a:t>
            </a:r>
            <a:r>
              <a:rPr lang="en-US" sz="10000" dirty="0" smtClean="0"/>
              <a:t>).</a:t>
            </a:r>
            <a:endParaRPr lang="en-US" sz="10000" u="sng" dirty="0" smtClean="0"/>
          </a:p>
          <a:p>
            <a:pPr>
              <a:buNone/>
            </a:pPr>
            <a:endParaRPr lang="en-US" sz="10000" u="sng" dirty="0" smtClean="0"/>
          </a:p>
          <a:p>
            <a:pPr>
              <a:buNone/>
            </a:pPr>
            <a:endParaRPr lang="en-US" dirty="0" smtClean="0"/>
          </a:p>
          <a:p>
            <a:pPr marL="514350" indent="-514350">
              <a:buAutoNum type="alphaLcParenR" startAt="2"/>
            </a:pPr>
            <a:endParaRPr lang="en-US" dirty="0" smtClean="0"/>
          </a:p>
          <a:p>
            <a:pPr marL="514350" indent="-514350">
              <a:buNone/>
            </a:pPr>
            <a:r>
              <a:rPr lang="en-US" dirty="0" smtClean="0"/>
              <a:t>	</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686800" cy="6400800"/>
          </a:xfrm>
        </p:spPr>
        <p:txBody>
          <a:bodyPr/>
          <a:lstStyle/>
          <a:p>
            <a:pPr marL="515938" indent="-515938">
              <a:buNone/>
            </a:pPr>
            <a:r>
              <a:rPr lang="en-US" dirty="0" smtClean="0"/>
              <a:t>b)  What if a body part injury issue could have been raised at the permanency hearing, concerning a known body part injury, but was not raised, can that same body part injury issue be initially raised at a subsequent change of condition hearing?  </a:t>
            </a:r>
          </a:p>
          <a:p>
            <a:pPr>
              <a:buNone/>
            </a:pP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686800" cy="6400800"/>
          </a:xfrm>
        </p:spPr>
        <p:txBody>
          <a:bodyPr>
            <a:normAutofit fontScale="92500"/>
          </a:bodyPr>
          <a:lstStyle/>
          <a:p>
            <a:pPr marL="58738" indent="-58738">
              <a:buNone/>
            </a:pPr>
            <a:r>
              <a:rPr lang="en-US" sz="3900" b="1" dirty="0" smtClean="0"/>
              <a:t>No.</a:t>
            </a:r>
          </a:p>
          <a:p>
            <a:pPr marL="58738" indent="-58738">
              <a:buNone/>
            </a:pPr>
            <a:r>
              <a:rPr lang="en-US" dirty="0" smtClean="0"/>
              <a:t>“The </a:t>
            </a:r>
            <a:r>
              <a:rPr lang="en-US" dirty="0" smtClean="0"/>
              <a:t>issue before the </a:t>
            </a:r>
            <a:r>
              <a:rPr lang="en-US" dirty="0" smtClean="0"/>
              <a:t>Commission </a:t>
            </a:r>
            <a:r>
              <a:rPr lang="en-US" dirty="0" smtClean="0"/>
              <a:t>is sharply restricted to the question of extent of improvement or worsening of the injury on which the original award was based.  If claimant sustained injuries at the time of the original action which he knew about at the time of his claim but for some reason failed to include in the claim, he cannot for the first time assert disability from these injuries in a petition based on </a:t>
            </a:r>
            <a:r>
              <a:rPr lang="en-US" dirty="0" smtClean="0"/>
              <a:t>Change </a:t>
            </a:r>
            <a:r>
              <a:rPr lang="en-US" dirty="0" smtClean="0"/>
              <a:t>of </a:t>
            </a:r>
            <a:r>
              <a:rPr lang="en-US" dirty="0" smtClean="0"/>
              <a:t>c</a:t>
            </a:r>
            <a:r>
              <a:rPr lang="en-US" dirty="0" smtClean="0"/>
              <a:t>ondition.”</a:t>
            </a:r>
            <a:endParaRPr lang="en-US" dirty="0" smtClean="0"/>
          </a:p>
          <a:p>
            <a:pPr>
              <a:buNone/>
            </a:pPr>
            <a:endParaRPr lang="en-US" dirty="0" smtClean="0"/>
          </a:p>
          <a:p>
            <a:pPr marL="0" indent="0">
              <a:buNone/>
            </a:pPr>
            <a:r>
              <a:rPr lang="en-US" u="sng" dirty="0" err="1" smtClean="0"/>
              <a:t>Krell</a:t>
            </a:r>
            <a:r>
              <a:rPr lang="en-US" u="sng" dirty="0" smtClean="0"/>
              <a:t> v. South Carolina State Highway Dept.,</a:t>
            </a:r>
            <a:r>
              <a:rPr lang="en-US" dirty="0" smtClean="0"/>
              <a:t> 237 </a:t>
            </a:r>
            <a:r>
              <a:rPr lang="en-US" dirty="0" smtClean="0"/>
              <a:t>S.C.584, 588-589 </a:t>
            </a:r>
            <a:r>
              <a:rPr lang="en-US" dirty="0" smtClean="0"/>
              <a:t>(1961</a:t>
            </a:r>
            <a:r>
              <a:rPr lang="en-US" dirty="0" smtClean="0"/>
              <a:t>). </a:t>
            </a:r>
            <a:endParaRPr lang="en-US" dirty="0" smtClean="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334</TotalTime>
  <Words>745</Words>
  <Application>Microsoft Office PowerPoint</Application>
  <PresentationFormat>On-screen Show (4:3)</PresentationFormat>
  <Paragraphs>64</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Office Theme</vt:lpstr>
      <vt:lpstr>Change of Condition</vt:lpstr>
      <vt:lpstr>Change of Condition</vt:lpstr>
      <vt:lpstr>Slide 3</vt:lpstr>
      <vt:lpstr>Slide 4</vt:lpstr>
      <vt:lpstr>Slide 5</vt:lpstr>
      <vt:lpstr>Slide 6</vt:lpstr>
      <vt:lpstr>Slide 7</vt:lpstr>
      <vt:lpstr>Slide 8</vt:lpstr>
      <vt:lpstr>Slide 9</vt:lpstr>
      <vt:lpstr>Slide 10</vt:lpstr>
      <vt:lpstr>Slide 11</vt:lpstr>
      <vt:lpstr>Slide 12</vt:lpstr>
    </vt:vector>
  </TitlesOfParts>
  <Company>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Mediation Preparation</dc:title>
  <dc:creator>Elizabeth</dc:creator>
  <cp:lastModifiedBy>ls</cp:lastModifiedBy>
  <cp:revision>43</cp:revision>
  <dcterms:created xsi:type="dcterms:W3CDTF">2010-04-02T18:24:58Z</dcterms:created>
  <dcterms:modified xsi:type="dcterms:W3CDTF">2010-04-30T20:59:48Z</dcterms:modified>
</cp:coreProperties>
</file>