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  <p:sldMasterId id="2147484248" r:id="rId2"/>
  </p:sldMasterIdLst>
  <p:notesMasterIdLst>
    <p:notesMasterId r:id="rId42"/>
  </p:notesMasterIdLst>
  <p:sldIdLst>
    <p:sldId id="256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4" r:id="rId14"/>
    <p:sldId id="266" r:id="rId15"/>
    <p:sldId id="268" r:id="rId16"/>
    <p:sldId id="297" r:id="rId17"/>
    <p:sldId id="295" r:id="rId18"/>
    <p:sldId id="296" r:id="rId19"/>
    <p:sldId id="294" r:id="rId20"/>
    <p:sldId id="298" r:id="rId21"/>
    <p:sldId id="269" r:id="rId22"/>
    <p:sldId id="270" r:id="rId23"/>
    <p:sldId id="275" r:id="rId24"/>
    <p:sldId id="276" r:id="rId25"/>
    <p:sldId id="278" r:id="rId26"/>
    <p:sldId id="271" r:id="rId27"/>
    <p:sldId id="272" r:id="rId28"/>
    <p:sldId id="273" r:id="rId29"/>
    <p:sldId id="274" r:id="rId30"/>
    <p:sldId id="277" r:id="rId31"/>
    <p:sldId id="305" r:id="rId32"/>
    <p:sldId id="304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301" r:id="rId41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7" autoAdjust="0"/>
    <p:restoredTop sz="94637" autoAdjust="0"/>
  </p:normalViewPr>
  <p:slideViewPr>
    <p:cSldViewPr>
      <p:cViewPr>
        <p:scale>
          <a:sx n="100" d="100"/>
          <a:sy n="100" d="100"/>
        </p:scale>
        <p:origin x="-883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5" y="-82"/>
      </p:cViewPr>
      <p:guideLst>
        <p:guide orient="horz" pos="29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7147DF68-467E-49D5-955D-8A9ED548CDD2}" type="datetimeFigureOut">
              <a:rPr lang="en-US" smtClean="0"/>
              <a:t>2/2/2013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974C3159-DC6E-426D-B8C9-333B58D9D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3159-DC6E-426D-B8C9-333B58D9D6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5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ADD-013A-4826-B849-3BC7E1C71011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3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5BC8-2ACD-45F2-9B6F-BDF8E2486A5D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7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0965-D867-4E61-8DB4-D0E297CFDAC2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C78EBC-0713-4750-AE16-0534676F967F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53B979-7AFA-42CD-82C5-6C1BEB004DB3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01A50C-4757-4D97-A91E-E139E4CBB4BC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1637A1-BC79-4CFE-B59F-B1AB74CDD2A4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0D3B3C-57CE-41C7-B536-69F5760677FE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6E10-A4AD-4205-BB3A-CA557D33B165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D91678-1BFD-4D23-B6D2-13E5BF7AD4DD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C54661-A3F2-43BF-9F6E-838EF2D19CBE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A06-B53F-42B6-B348-03AED8253425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8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514A92-85EC-424F-8686-7BA432357DEA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EFC6-7527-4FB4-9F1B-5D81D3F20A74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14E-02F1-4FF6-BA2F-893616E03EC8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5B11-1C3C-4BC7-B089-225690DBFF5E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E0F-7581-4642-936D-8D978428D900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3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C53-1D77-4E8A-A3AF-CA42361580F0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2704-2544-466B-93C3-7E0C5B5E886C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DD52-ECE6-408D-AE3C-9615582E9E2B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9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7DAF-EC61-4D8B-9058-80DA89FE043A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5424-2E71-4CD3-B9A4-6B505ADF66A8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266D-D48D-4346-98F9-A2A7D42D39E7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E0C6A0-54E3-4D38-A196-A867AC7CE247}" type="datetime1">
              <a:rPr lang="en-US" smtClean="0"/>
              <a:t>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71280F-7E1F-4EE1-8812-F153839B04C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Psychological Perspectives of Opioid Use and Cognitive Behavior Treatment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29865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William G. Kee, PhD</a:t>
            </a:r>
          </a:p>
          <a:p>
            <a:r>
              <a:rPr lang="en-US" dirty="0" smtClean="0"/>
              <a:t>Charleston Psychological Associates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" y="228600"/>
            <a:ext cx="8915400" cy="535531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                                              OPIOID MEDICATIONS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**Growing use with increasing controversy</a:t>
            </a:r>
          </a:p>
          <a:p>
            <a:endParaRPr lang="en-US" dirty="0"/>
          </a:p>
          <a:p>
            <a:r>
              <a:rPr lang="en-US" dirty="0" smtClean="0"/>
              <a:t>**Side effects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1. hyperalgesia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2. hypogonadism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3. sexual dysfunction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Despite possible benefits 2.8% to 62.2 % of patients may exhibit problematic use</a:t>
            </a:r>
          </a:p>
          <a:p>
            <a:endParaRPr lang="en-US" dirty="0"/>
          </a:p>
          <a:p>
            <a:r>
              <a:rPr lang="en-US" dirty="0" smtClean="0"/>
              <a:t>CHRONIC USEAGE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1. tolerance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2. dependence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3. potential for misuse or addiction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2" y="720296"/>
            <a:ext cx="8534400" cy="424731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                                 “ PROBLEMS IN OPIOID  MANAGEMENT”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----Many MDs prescribing opioids have little training in addiction or aberrant</a:t>
            </a:r>
            <a:endParaRPr lang="en-US" dirty="0"/>
          </a:p>
          <a:p>
            <a:r>
              <a:rPr lang="en-US" dirty="0" smtClean="0"/>
              <a:t>     drug related behavior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----Recent trend in Pain Management Physicians and Centers is preference</a:t>
            </a:r>
          </a:p>
          <a:p>
            <a:r>
              <a:rPr lang="en-US" dirty="0"/>
              <a:t> </a:t>
            </a:r>
            <a:r>
              <a:rPr lang="en-US" dirty="0" smtClean="0"/>
              <a:t>    for injections or intervention only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----Risks in writing prescriptions   DHEC scrutiny of MD behaviors and license</a:t>
            </a:r>
          </a:p>
          <a:p>
            <a:r>
              <a:rPr lang="en-US" dirty="0"/>
              <a:t> </a:t>
            </a:r>
            <a:r>
              <a:rPr lang="en-US" dirty="0" smtClean="0"/>
              <a:t>    jeopardy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----Poor insurance/Medicare reimbursement for “med check” visits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94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Turk, Swanson, Tunks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" y="304800"/>
            <a:ext cx="9677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****** TOLERANCE*******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Physiologic changes result in increased need to accomplish same level of </a:t>
            </a:r>
          </a:p>
          <a:p>
            <a:r>
              <a:rPr lang="en-US" dirty="0" smtClean="0"/>
              <a:t>pain relief</a:t>
            </a:r>
          </a:p>
          <a:p>
            <a:r>
              <a:rPr lang="en-US" dirty="0" smtClean="0"/>
              <a:t>Can also cause side effects such as sedation, nausea, respiratory depression</a:t>
            </a:r>
            <a:endParaRPr lang="en-US" dirty="0"/>
          </a:p>
          <a:p>
            <a:r>
              <a:rPr lang="en-US" dirty="0" smtClean="0"/>
              <a:t>Occurrence is variable and does not of itself imply addiction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                                           ******DEPENDENCE ******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Syndrome of unpleasant physical symptoms which can occur if medication </a:t>
            </a:r>
          </a:p>
          <a:p>
            <a:r>
              <a:rPr lang="en-US" dirty="0" smtClean="0"/>
              <a:t>abruptly stopped</a:t>
            </a:r>
          </a:p>
          <a:p>
            <a:r>
              <a:rPr lang="en-US" dirty="0" smtClean="0"/>
              <a:t>It is an expected occurrence in the presence of continued opioid use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--nausea    --vomiting    --sweating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Possible emotional dependence and cognitive side effects </a:t>
            </a:r>
          </a:p>
          <a:p>
            <a:r>
              <a:rPr lang="en-US" dirty="0" smtClean="0"/>
              <a:t>    -- fear of pain       --fear lack of control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If abruptly stopped , may lead to</a:t>
            </a:r>
          </a:p>
          <a:p>
            <a:r>
              <a:rPr lang="en-US" dirty="0"/>
              <a:t> </a:t>
            </a:r>
            <a:r>
              <a:rPr lang="en-US" dirty="0" smtClean="0"/>
              <a:t>   -- depression   --insomnia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401596"/>
            <a:ext cx="8686800" cy="535531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                                                    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****** ABUSE *****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----primary, neurobiological disease</a:t>
            </a:r>
          </a:p>
          <a:p>
            <a:r>
              <a:rPr lang="en-US" dirty="0"/>
              <a:t> </a:t>
            </a:r>
            <a:r>
              <a:rPr lang="en-US" dirty="0" smtClean="0"/>
              <a:t>    opioids cause changes in limbic system’s mediation by dopamine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----Development influenced by genetic, psychosocial, environmental factors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----Characterized by craving, impaired control, compulsive use, continued</a:t>
            </a:r>
          </a:p>
          <a:p>
            <a:r>
              <a:rPr lang="en-US" dirty="0"/>
              <a:t> </a:t>
            </a:r>
            <a:r>
              <a:rPr lang="en-US" dirty="0" smtClean="0"/>
              <a:t>    use despite harm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----Can lead to harmful behavior with physical, social , and legal</a:t>
            </a:r>
          </a:p>
          <a:p>
            <a:r>
              <a:rPr lang="en-US" dirty="0"/>
              <a:t> </a:t>
            </a:r>
            <a:r>
              <a:rPr lang="en-US" dirty="0" smtClean="0"/>
              <a:t>    consequences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77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Jamison, Butler, Budman,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4000" cy="6463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                                          APPROACHES TO MANAGEMENT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--Optimal use of opioids must include evaluation of risks associated with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potential abuse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--Opioid misuse may indicate treatment adherence issues or more serious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behavioral problems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                               Screening Devices to determine risk potential</a:t>
            </a:r>
          </a:p>
          <a:p>
            <a:pPr algn="just"/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smtClean="0"/>
              <a:t>Screener and Opioid Assessment for Pain Patients (SOAPR-R)</a:t>
            </a:r>
          </a:p>
          <a:p>
            <a:pPr algn="just"/>
            <a:r>
              <a:rPr lang="en-US" dirty="0" smtClean="0"/>
              <a:t>        24 item self-administered screening instrument (Butler, Buchner, et al 2004)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2.   Prescription Drug Use Questionnaire (PDUQ)                                               </a:t>
            </a:r>
          </a:p>
          <a:p>
            <a:pPr algn="just"/>
            <a:r>
              <a:rPr lang="en-US" dirty="0" smtClean="0"/>
              <a:t>        Structured 20 minute interview with patient (Savage 2002)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3.  Prescription Opioid Therapy Questionnaire (POTQ)</a:t>
            </a:r>
            <a:endParaRPr lang="en-US" dirty="0"/>
          </a:p>
          <a:p>
            <a:pPr algn="just"/>
            <a:r>
              <a:rPr lang="en-US" dirty="0" smtClean="0"/>
              <a:t>       13 item questionnaire completed by physician (Michna, Ross, et al 2004)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4.  Screening for Addiction in Patients/ Problematic substance abuse</a:t>
            </a:r>
          </a:p>
          <a:p>
            <a:pPr algn="just"/>
            <a:r>
              <a:rPr lang="en-US" dirty="0" smtClean="0"/>
              <a:t>       (yes/no) questionnaire with cut off values (Compton, Darakjian, and Miotto 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1998)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695"/>
            <a:ext cx="6629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44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 smtClean="0"/>
          </a:p>
          <a:p>
            <a:r>
              <a:rPr lang="en-US" dirty="0" smtClean="0"/>
              <a:t>                                                      </a:t>
            </a:r>
            <a:r>
              <a:rPr lang="en-US" sz="3200" dirty="0" smtClean="0"/>
              <a:t>OBJECTIVES</a:t>
            </a:r>
            <a:r>
              <a:rPr lang="en-US" dirty="0" smtClean="0"/>
              <a:t>       </a:t>
            </a:r>
          </a:p>
          <a:p>
            <a:endParaRPr lang="en-US" dirty="0" smtClean="0"/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Explain multidimensional aspects of chronic pain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Discuss problems with opioid therapy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Discuss physician options for assessing and treating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contributing/problematic factors in opioid therapy</a:t>
            </a:r>
          </a:p>
          <a:p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 smtClean="0"/>
              <a:t>Evaluate the value of Cognitive/Behavior therapy in     treating chronic pain</a:t>
            </a:r>
          </a:p>
          <a:p>
            <a:endParaRPr lang="en-US" sz="2400" dirty="0"/>
          </a:p>
          <a:p>
            <a:pPr marL="457200" indent="-457200">
              <a:buAutoNum type="arabicPeriod" startAt="5"/>
            </a:pPr>
            <a:r>
              <a:rPr lang="en-US" sz="2400" dirty="0" smtClean="0"/>
              <a:t>Explain treatment components of Cognitive/Behavior</a:t>
            </a:r>
          </a:p>
          <a:p>
            <a:r>
              <a:rPr lang="en-US" sz="2400" dirty="0" smtClean="0"/>
              <a:t>        Therapy</a:t>
            </a:r>
            <a:endParaRPr lang="en-US" sz="2400" dirty="0"/>
          </a:p>
          <a:p>
            <a:pPr marL="457200" indent="-457200">
              <a:buAutoNum type="arabicPeriod" startAt="5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87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MANAGEMENT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--Regular urine toxicology screen</a:t>
            </a:r>
          </a:p>
          <a:p>
            <a:r>
              <a:rPr lang="en-US" dirty="0"/>
              <a:t> </a:t>
            </a:r>
            <a:r>
              <a:rPr lang="en-US" dirty="0" smtClean="0"/>
              <a:t>     determine compliance, presence of illicit substances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--Risk Factors for Aberrant Prescription Use     ----- 3 clusters of variables </a:t>
            </a:r>
          </a:p>
          <a:p>
            <a:endParaRPr lang="en-US" dirty="0"/>
          </a:p>
          <a:p>
            <a:r>
              <a:rPr lang="en-US" dirty="0" smtClean="0"/>
              <a:t>           History of substance abuse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History of legal problems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History of psychiatric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MODIFIED TREATMENT APPROACH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One or more risk factors indicate need for modified treatment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------------Narcotic Agreement to Include-------------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Psychological evaluation and treatment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Closer monitoring of behaviors including monthly urine screen and pill counts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Education by psychologist concerning avoiding opioids as a way to deal with anxiety, stress, or sleep disorder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Stress importance of compliance with “narcotic contract”</a:t>
            </a:r>
          </a:p>
          <a:p>
            <a:r>
              <a:rPr lang="en-US" dirty="0"/>
              <a:t> </a:t>
            </a:r>
            <a:r>
              <a:rPr lang="en-US" dirty="0" smtClean="0"/>
              <a:t>          how to keep opioids secure</a:t>
            </a:r>
          </a:p>
          <a:p>
            <a:r>
              <a:rPr lang="en-US" dirty="0"/>
              <a:t> </a:t>
            </a:r>
            <a:r>
              <a:rPr lang="en-US" dirty="0" smtClean="0"/>
              <a:t>          compliance with behavioral and cognitive regimens to control pain</a:t>
            </a:r>
          </a:p>
          <a:p>
            <a:r>
              <a:rPr lang="en-US" dirty="0"/>
              <a:t> </a:t>
            </a:r>
            <a:r>
              <a:rPr lang="en-US" dirty="0" smtClean="0"/>
              <a:t>          improve coping and functioning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--exercise    --relaxation   --psychotherapy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9" y="0"/>
            <a:ext cx="899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COGNITIVE BEHAVIOR THERAPY</a:t>
            </a:r>
            <a:endParaRPr lang="en-US" dirty="0"/>
          </a:p>
          <a:p>
            <a:r>
              <a:rPr lang="en-US" dirty="0" smtClean="0"/>
              <a:t>Why is it necessary?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People in chronic pain are more depressed than the general population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Pain interferes with mood when it interrupts important life domains</a:t>
            </a:r>
          </a:p>
          <a:p>
            <a:r>
              <a:rPr lang="en-US" dirty="0"/>
              <a:t> </a:t>
            </a:r>
            <a:r>
              <a:rPr lang="en-US" dirty="0" smtClean="0"/>
              <a:t>         work, recreation, social relations</a:t>
            </a:r>
          </a:p>
          <a:p>
            <a:endParaRPr lang="en-US" dirty="0"/>
          </a:p>
          <a:p>
            <a:r>
              <a:rPr lang="en-US" dirty="0" smtClean="0"/>
              <a:t>3.   Intrapersonal resources are important in coping with pain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Self esteem fosters control and mastery</a:t>
            </a:r>
          </a:p>
          <a:p>
            <a:r>
              <a:rPr lang="en-US" dirty="0"/>
              <a:t> </a:t>
            </a:r>
            <a:r>
              <a:rPr lang="en-US" dirty="0" smtClean="0"/>
              <a:t>        buffers against chronic stressors (Turk, Okifuji, Scharff 1995)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Better self esteem is linked to better adjustment, lower depression, and less helplessness</a:t>
            </a:r>
          </a:p>
          <a:p>
            <a:r>
              <a:rPr lang="en-US" dirty="0"/>
              <a:t> </a:t>
            </a:r>
            <a:r>
              <a:rPr lang="en-US" dirty="0" smtClean="0"/>
              <a:t>        in people with a variety of health problems   (Tait 1999)</a:t>
            </a:r>
          </a:p>
          <a:p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 smtClean="0"/>
              <a:t>Better self esteem in pain patients associated with less pain </a:t>
            </a:r>
          </a:p>
          <a:p>
            <a:r>
              <a:rPr lang="en-US" dirty="0"/>
              <a:t> </a:t>
            </a:r>
            <a:r>
              <a:rPr lang="en-US" dirty="0" smtClean="0"/>
              <a:t>        less interference of pain in activity</a:t>
            </a:r>
          </a:p>
          <a:p>
            <a:r>
              <a:rPr lang="en-US" dirty="0"/>
              <a:t> </a:t>
            </a:r>
            <a:r>
              <a:rPr lang="en-US" dirty="0" smtClean="0"/>
              <a:t>        better mood       </a:t>
            </a:r>
          </a:p>
          <a:p>
            <a:endParaRPr lang="en-US" dirty="0"/>
          </a:p>
          <a:p>
            <a:pPr marL="342900" indent="-342900">
              <a:buAutoNum type="arabicPeriod" startAt="7"/>
            </a:pPr>
            <a:r>
              <a:rPr lang="en-US" dirty="0" smtClean="0"/>
              <a:t>Should patients interpret pain catastrophically, they develop</a:t>
            </a:r>
          </a:p>
          <a:p>
            <a:r>
              <a:rPr lang="en-US" dirty="0"/>
              <a:t> </a:t>
            </a:r>
            <a:r>
              <a:rPr lang="en-US" dirty="0" smtClean="0"/>
              <a:t>       pain related fear/activity avoidance</a:t>
            </a:r>
          </a:p>
          <a:p>
            <a:r>
              <a:rPr lang="en-US" dirty="0" smtClean="0"/>
              <a:t>        physical disuse and long-term disability (Leeuw, Groosseus et al, 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" y="175260"/>
            <a:ext cx="11430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COGNITIVE BEHAVIOR THERAPY (CBT)</a:t>
            </a:r>
          </a:p>
          <a:p>
            <a:endParaRPr lang="en-US" dirty="0"/>
          </a:p>
          <a:p>
            <a:r>
              <a:rPr lang="en-US" dirty="0" smtClean="0"/>
              <a:t>--Psychotherapeutic approach that addresses</a:t>
            </a:r>
          </a:p>
          <a:p>
            <a:r>
              <a:rPr lang="en-US" dirty="0"/>
              <a:t> </a:t>
            </a:r>
            <a:r>
              <a:rPr lang="en-US" dirty="0" smtClean="0"/>
              <a:t>     Dysfunctional emotions –depression, anxiety, anger</a:t>
            </a:r>
          </a:p>
          <a:p>
            <a:r>
              <a:rPr lang="en-US" dirty="0"/>
              <a:t> </a:t>
            </a:r>
            <a:r>
              <a:rPr lang="en-US" dirty="0" smtClean="0"/>
              <a:t>     Maladaptive behavioral patterns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Maladaptive cognition/thinking                        AUTHORS AND DEVELOPERS</a:t>
            </a:r>
          </a:p>
          <a:p>
            <a:r>
              <a:rPr lang="en-US" dirty="0" smtClean="0"/>
              <a:t>                                                                                       Edward Thorndike</a:t>
            </a:r>
            <a:endParaRPr lang="en-US" dirty="0"/>
          </a:p>
          <a:p>
            <a:r>
              <a:rPr lang="en-US" dirty="0" smtClean="0"/>
              <a:t>--Uses goal oriented, systematic procedures           B.F. Skinner</a:t>
            </a:r>
          </a:p>
          <a:p>
            <a:r>
              <a:rPr lang="en-US" dirty="0" smtClean="0"/>
              <a:t>      to return patients to work, full functioning          Cognitive Therapy of Aaron                                                             </a:t>
            </a:r>
            <a:endParaRPr lang="en-US" dirty="0"/>
          </a:p>
          <a:p>
            <a:r>
              <a:rPr lang="en-US" dirty="0" smtClean="0"/>
              <a:t>       in life                                                                           Beck                                                                             --CBT is effective in a variety of conditions               Rational Emotional Therapy</a:t>
            </a:r>
          </a:p>
          <a:p>
            <a:r>
              <a:rPr lang="en-US" dirty="0"/>
              <a:t> </a:t>
            </a:r>
            <a:r>
              <a:rPr lang="en-US" dirty="0" smtClean="0"/>
              <a:t>    Mood, anxiety, chronic pain                                   of Albert Ellis</a:t>
            </a:r>
          </a:p>
          <a:p>
            <a:r>
              <a:rPr lang="en-US" dirty="0"/>
              <a:t> </a:t>
            </a:r>
            <a:r>
              <a:rPr lang="en-US" dirty="0" smtClean="0"/>
              <a:t>    Personality disorders</a:t>
            </a:r>
          </a:p>
          <a:p>
            <a:r>
              <a:rPr lang="en-US" dirty="0"/>
              <a:t> </a:t>
            </a:r>
            <a:r>
              <a:rPr lang="en-US" dirty="0" smtClean="0"/>
              <a:t>    Fibromyalgia</a:t>
            </a:r>
          </a:p>
          <a:p>
            <a:r>
              <a:rPr lang="en-US" dirty="0"/>
              <a:t> </a:t>
            </a:r>
            <a:r>
              <a:rPr lang="en-US" dirty="0" smtClean="0"/>
              <a:t>    Substance use disorders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CBT and Health Care</a:t>
            </a:r>
          </a:p>
          <a:p>
            <a:r>
              <a:rPr lang="en-US" dirty="0"/>
              <a:t> </a:t>
            </a:r>
            <a:r>
              <a:rPr lang="en-US" dirty="0" smtClean="0"/>
              <a:t>    Treatment programs for specific disorders have been evaluated for efficacy</a:t>
            </a:r>
          </a:p>
          <a:p>
            <a:r>
              <a:rPr lang="en-US" dirty="0"/>
              <a:t> </a:t>
            </a:r>
            <a:r>
              <a:rPr lang="en-US" dirty="0" smtClean="0"/>
              <a:t>    The health care trend of Evidence Based Medicine has favored CBT over     </a:t>
            </a:r>
          </a:p>
          <a:p>
            <a:r>
              <a:rPr lang="en-US" dirty="0" smtClean="0"/>
              <a:t>       psychodynamic approaches where specific treatments for symptom     </a:t>
            </a:r>
          </a:p>
          <a:p>
            <a:r>
              <a:rPr lang="en-US" dirty="0"/>
              <a:t> </a:t>
            </a:r>
            <a:r>
              <a:rPr lang="en-US" dirty="0" smtClean="0"/>
              <a:t>      based diagnoses are recommended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595" y="6096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MALADAPTIVE BEHAVIOR PATTERNS</a:t>
            </a:r>
          </a:p>
          <a:p>
            <a:endParaRPr lang="en-US" dirty="0"/>
          </a:p>
          <a:p>
            <a:r>
              <a:rPr lang="en-US" dirty="0" smtClean="0"/>
              <a:t>Strategies for change using different interventions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Self-instructional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Demonstration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Goal setting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Desensitization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Training in alternative positive strategies  (i.e. relaxation)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"/>
            <a:ext cx="899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BEHAVIORAL PROBLEMS IN MANAGEMENT</a:t>
            </a:r>
          </a:p>
          <a:p>
            <a:endParaRPr lang="en-US" dirty="0"/>
          </a:p>
          <a:p>
            <a:r>
              <a:rPr lang="en-US" dirty="0" smtClean="0"/>
              <a:t>DECONDITIONING</a:t>
            </a:r>
          </a:p>
          <a:p>
            <a:endParaRPr lang="en-US" dirty="0"/>
          </a:p>
          <a:p>
            <a:r>
              <a:rPr lang="en-US" dirty="0" smtClean="0"/>
              <a:t>-- Even after extensive workup, 85% of cases lack established cause for </a:t>
            </a:r>
            <a:endParaRPr lang="en-US" dirty="0"/>
          </a:p>
          <a:p>
            <a:r>
              <a:rPr lang="en-US" dirty="0" smtClean="0"/>
              <a:t>   musculoskeletal pain  (Hicks, et al 2002)  </a:t>
            </a:r>
            <a:endParaRPr lang="en-US" dirty="0"/>
          </a:p>
          <a:p>
            <a:r>
              <a:rPr lang="en-US" dirty="0" smtClean="0"/>
              <a:t>-- Pain at multiple sites leads to increased likelihood of chronic pain (Croft, et al  </a:t>
            </a:r>
          </a:p>
          <a:p>
            <a:r>
              <a:rPr lang="en-US" dirty="0"/>
              <a:t> </a:t>
            </a:r>
            <a:r>
              <a:rPr lang="en-US" dirty="0" smtClean="0"/>
              <a:t>   2006)</a:t>
            </a:r>
            <a:endParaRPr lang="en-US" dirty="0"/>
          </a:p>
          <a:p>
            <a:r>
              <a:rPr lang="en-US" dirty="0" smtClean="0"/>
              <a:t>-- Pain at multiple sites associated in linear fashion with poor physical condition,  </a:t>
            </a:r>
          </a:p>
          <a:p>
            <a:r>
              <a:rPr lang="en-US" dirty="0"/>
              <a:t> </a:t>
            </a:r>
            <a:r>
              <a:rPr lang="en-US" dirty="0" smtClean="0"/>
              <a:t>    impairment, psychological problems, poor sleep quality  (Kalmaleri et al, 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 2008)  </a:t>
            </a:r>
            <a:endParaRPr lang="en-US" dirty="0"/>
          </a:p>
          <a:p>
            <a:r>
              <a:rPr lang="en-US" dirty="0" smtClean="0"/>
              <a:t>--Leads to increased risk of long term work disability and treatment and</a:t>
            </a:r>
          </a:p>
          <a:p>
            <a:r>
              <a:rPr lang="en-US" dirty="0" smtClean="0"/>
              <a:t>    disability costs</a:t>
            </a:r>
          </a:p>
          <a:p>
            <a:endParaRPr lang="en-US" dirty="0"/>
          </a:p>
          <a:p>
            <a:r>
              <a:rPr lang="en-US" dirty="0" smtClean="0"/>
              <a:t>Deconditioning Solutions</a:t>
            </a:r>
          </a:p>
          <a:p>
            <a:r>
              <a:rPr lang="en-US" dirty="0" smtClean="0"/>
              <a:t>-- Alternate behaviors  </a:t>
            </a:r>
          </a:p>
          <a:p>
            <a:r>
              <a:rPr lang="en-US" dirty="0" smtClean="0"/>
              <a:t>-- Daily stretching exercises</a:t>
            </a:r>
          </a:p>
          <a:p>
            <a:r>
              <a:rPr lang="en-US" dirty="0" smtClean="0"/>
              <a:t>-- At least 3 times weekly strengthening and aerobic exercising on land or using</a:t>
            </a:r>
          </a:p>
          <a:p>
            <a:r>
              <a:rPr lang="en-US" dirty="0"/>
              <a:t> </a:t>
            </a:r>
            <a:r>
              <a:rPr lang="en-US" dirty="0" smtClean="0"/>
              <a:t>   aqua therapy</a:t>
            </a:r>
          </a:p>
          <a:p>
            <a:r>
              <a:rPr lang="en-US" dirty="0" smtClean="0"/>
              <a:t>-- Activity pacing </a:t>
            </a:r>
          </a:p>
          <a:p>
            <a:r>
              <a:rPr lang="en-US" dirty="0"/>
              <a:t> </a:t>
            </a:r>
            <a:r>
              <a:rPr lang="en-US" dirty="0" smtClean="0"/>
              <a:t>    Concept of “uptime”  and “downtime”</a:t>
            </a:r>
          </a:p>
          <a:p>
            <a:r>
              <a:rPr lang="en-US" dirty="0"/>
              <a:t> </a:t>
            </a:r>
            <a:r>
              <a:rPr lang="en-US" dirty="0" smtClean="0"/>
              <a:t>    “threshold vs  tolerance”</a:t>
            </a:r>
          </a:p>
          <a:p>
            <a:r>
              <a:rPr lang="en-US" dirty="0"/>
              <a:t> </a:t>
            </a:r>
            <a:r>
              <a:rPr lang="en-US" dirty="0" smtClean="0"/>
              <a:t>    Alternate behaviors  -- sit, stand, walk, recline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OBESITY</a:t>
            </a:r>
          </a:p>
          <a:p>
            <a:endParaRPr lang="en-US" dirty="0"/>
          </a:p>
          <a:p>
            <a:r>
              <a:rPr lang="en-US" dirty="0" smtClean="0"/>
              <a:t> Greater body mass index (BMI) associated with greater number of pain complaints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Increased number of pain sites</a:t>
            </a:r>
          </a:p>
          <a:p>
            <a:r>
              <a:rPr lang="en-US" dirty="0"/>
              <a:t> </a:t>
            </a:r>
            <a:r>
              <a:rPr lang="en-US" dirty="0" smtClean="0"/>
              <a:t>     Tender point sensitivity</a:t>
            </a:r>
          </a:p>
          <a:p>
            <a:r>
              <a:rPr lang="en-US" dirty="0"/>
              <a:t> </a:t>
            </a:r>
            <a:r>
              <a:rPr lang="en-US" dirty="0" smtClean="0"/>
              <a:t>     Poorer quality of life</a:t>
            </a:r>
          </a:p>
          <a:p>
            <a:r>
              <a:rPr lang="en-US" dirty="0"/>
              <a:t> </a:t>
            </a:r>
            <a:r>
              <a:rPr lang="en-US" dirty="0" smtClean="0"/>
              <a:t>     Reduced physical functioning in patients with chronic pain (fibromyalgia)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(Yunas, Arslan, Aldag 2002)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WEIGHT LOSS PROGRAMS</a:t>
            </a:r>
          </a:p>
          <a:p>
            <a:endParaRPr lang="en-US" dirty="0"/>
          </a:p>
          <a:p>
            <a:r>
              <a:rPr lang="en-US" dirty="0" smtClean="0"/>
              <a:t>     Weight Watchers</a:t>
            </a:r>
          </a:p>
          <a:p>
            <a:r>
              <a:rPr lang="en-US" dirty="0"/>
              <a:t> </a:t>
            </a:r>
            <a:r>
              <a:rPr lang="en-US" dirty="0" smtClean="0"/>
              <a:t>    Paleo diet</a:t>
            </a:r>
          </a:p>
          <a:p>
            <a:r>
              <a:rPr lang="en-US" dirty="0"/>
              <a:t> </a:t>
            </a:r>
            <a:r>
              <a:rPr lang="en-US" dirty="0" smtClean="0"/>
              <a:t>    Medical supervision of liquid diet</a:t>
            </a:r>
          </a:p>
          <a:p>
            <a:r>
              <a:rPr lang="en-US" dirty="0"/>
              <a:t> </a:t>
            </a:r>
            <a:r>
              <a:rPr lang="en-US" dirty="0" smtClean="0"/>
              <a:t>    Bariatric Surgery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SLEEP DISTURBANCE</a:t>
            </a:r>
          </a:p>
          <a:p>
            <a:endParaRPr lang="en-US" dirty="0"/>
          </a:p>
          <a:p>
            <a:r>
              <a:rPr lang="en-US" dirty="0" smtClean="0"/>
              <a:t>--chronic pain patients show decrease in REM sleep associated with</a:t>
            </a:r>
          </a:p>
          <a:p>
            <a:endParaRPr lang="en-US" dirty="0"/>
          </a:p>
          <a:p>
            <a:r>
              <a:rPr lang="en-US" dirty="0" smtClean="0"/>
              <a:t>      impairment of attention control</a:t>
            </a:r>
          </a:p>
          <a:p>
            <a:r>
              <a:rPr lang="en-US" dirty="0"/>
              <a:t> </a:t>
            </a:r>
            <a:r>
              <a:rPr lang="en-US" dirty="0" smtClean="0"/>
              <a:t>     impairment of working memory</a:t>
            </a:r>
          </a:p>
          <a:p>
            <a:r>
              <a:rPr lang="en-US" dirty="0"/>
              <a:t> </a:t>
            </a:r>
            <a:r>
              <a:rPr lang="en-US" dirty="0" smtClean="0"/>
              <a:t>     impairment of mental flexibility</a:t>
            </a:r>
          </a:p>
          <a:p>
            <a:r>
              <a:rPr lang="en-US" dirty="0"/>
              <a:t> </a:t>
            </a:r>
            <a:r>
              <a:rPr lang="en-US" dirty="0" smtClean="0"/>
              <a:t>     impairment of problem solving</a:t>
            </a:r>
          </a:p>
          <a:p>
            <a:endParaRPr lang="en-US" dirty="0"/>
          </a:p>
          <a:p>
            <a:r>
              <a:rPr lang="en-US" dirty="0" smtClean="0"/>
              <a:t>--disturbed sleep architecture contributes to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increased sensitivity at pain sites</a:t>
            </a:r>
          </a:p>
          <a:p>
            <a:r>
              <a:rPr lang="en-US" dirty="0"/>
              <a:t> </a:t>
            </a:r>
            <a:r>
              <a:rPr lang="en-US" dirty="0" smtClean="0"/>
              <a:t>     increased sensitivity at tender points</a:t>
            </a:r>
          </a:p>
          <a:p>
            <a:r>
              <a:rPr lang="en-US" dirty="0"/>
              <a:t> </a:t>
            </a:r>
            <a:r>
              <a:rPr lang="en-US" dirty="0" smtClean="0"/>
              <a:t>     increased fatigue</a:t>
            </a:r>
          </a:p>
          <a:p>
            <a:r>
              <a:rPr lang="en-US" dirty="0"/>
              <a:t> </a:t>
            </a:r>
            <a:r>
              <a:rPr lang="en-US" dirty="0" smtClean="0"/>
              <a:t>     increased depression</a:t>
            </a:r>
          </a:p>
          <a:p>
            <a:r>
              <a:rPr lang="en-US" dirty="0"/>
              <a:t> </a:t>
            </a:r>
            <a:r>
              <a:rPr lang="en-US" dirty="0" smtClean="0"/>
              <a:t>     increased stress </a:t>
            </a:r>
          </a:p>
          <a:p>
            <a:endParaRPr lang="en-US" dirty="0"/>
          </a:p>
          <a:p>
            <a:r>
              <a:rPr lang="en-US" dirty="0" smtClean="0"/>
              <a:t>SOLUTIONS</a:t>
            </a:r>
          </a:p>
          <a:p>
            <a:endParaRPr lang="en-US" dirty="0"/>
          </a:p>
          <a:p>
            <a:r>
              <a:rPr lang="en-US" dirty="0" smtClean="0"/>
              <a:t>     Sedating Anti-Depressant Medication</a:t>
            </a:r>
          </a:p>
          <a:p>
            <a:r>
              <a:rPr lang="en-US" dirty="0"/>
              <a:t> </a:t>
            </a:r>
            <a:r>
              <a:rPr lang="en-US" dirty="0" smtClean="0"/>
              <a:t>    Evaluation of sleep postures (pillows, mattress, postural alignment)</a:t>
            </a:r>
          </a:p>
          <a:p>
            <a:r>
              <a:rPr lang="en-US" dirty="0"/>
              <a:t> </a:t>
            </a:r>
            <a:r>
              <a:rPr lang="en-US" dirty="0" smtClean="0"/>
              <a:t>    Relaxation, Guided imagery, Self-hypnosis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" y="37106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POOR BODY MECHANICS AND POSTURE</a:t>
            </a:r>
          </a:p>
          <a:p>
            <a:endParaRPr lang="en-US" dirty="0"/>
          </a:p>
          <a:p>
            <a:r>
              <a:rPr lang="en-US" dirty="0" smtClean="0"/>
              <a:t>--Antalgic Gait</a:t>
            </a:r>
          </a:p>
          <a:p>
            <a:r>
              <a:rPr lang="en-US" dirty="0" smtClean="0"/>
              <a:t>       Shoulder up with cane</a:t>
            </a:r>
          </a:p>
          <a:p>
            <a:r>
              <a:rPr lang="en-US" dirty="0"/>
              <a:t> </a:t>
            </a:r>
            <a:r>
              <a:rPr lang="en-US" dirty="0" smtClean="0"/>
              <a:t>      Weight shifted one leg</a:t>
            </a:r>
          </a:p>
          <a:p>
            <a:r>
              <a:rPr lang="en-US" dirty="0"/>
              <a:t> </a:t>
            </a:r>
            <a:r>
              <a:rPr lang="en-US" dirty="0" smtClean="0"/>
              <a:t>      Shortened steps</a:t>
            </a:r>
          </a:p>
          <a:p>
            <a:endParaRPr lang="en-US" dirty="0"/>
          </a:p>
          <a:p>
            <a:r>
              <a:rPr lang="en-US" dirty="0" smtClean="0"/>
              <a:t>--Guarding</a:t>
            </a:r>
          </a:p>
          <a:p>
            <a:r>
              <a:rPr lang="en-US" dirty="0"/>
              <a:t> </a:t>
            </a:r>
            <a:r>
              <a:rPr lang="en-US" dirty="0" smtClean="0"/>
              <a:t>      Shift weight to avoid painful area (sit or stand)</a:t>
            </a:r>
          </a:p>
          <a:p>
            <a:endParaRPr lang="en-US" dirty="0"/>
          </a:p>
          <a:p>
            <a:r>
              <a:rPr lang="en-US" dirty="0" smtClean="0"/>
              <a:t>--Bracing</a:t>
            </a:r>
          </a:p>
          <a:p>
            <a:r>
              <a:rPr lang="en-US" dirty="0"/>
              <a:t> </a:t>
            </a:r>
            <a:r>
              <a:rPr lang="en-US" dirty="0" smtClean="0"/>
              <a:t>     Muscle tension in response to pain or in anticipation of pain</a:t>
            </a:r>
          </a:p>
          <a:p>
            <a:endParaRPr lang="en-US" dirty="0"/>
          </a:p>
          <a:p>
            <a:r>
              <a:rPr lang="en-US" dirty="0" smtClean="0"/>
              <a:t>INSURING CORRECT SPINAL ALIGNMENT IS VERY IMPORTANT</a:t>
            </a:r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STAND --- weight balanced on both feet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ear over shoulder over hip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load balanced on spine, pelvic tilt (flexion vs extension)</a:t>
            </a:r>
          </a:p>
          <a:p>
            <a:endParaRPr lang="en-US" dirty="0"/>
          </a:p>
          <a:p>
            <a:r>
              <a:rPr lang="en-US" dirty="0" smtClean="0"/>
              <a:t>SITTING ---90 degree angles at waist, at knee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use footstool, lumbar support, cervical support</a:t>
            </a:r>
          </a:p>
          <a:p>
            <a:endParaRPr lang="en-US" dirty="0"/>
          </a:p>
          <a:p>
            <a:r>
              <a:rPr lang="en-US" dirty="0" smtClean="0"/>
              <a:t>LIFTING --- leg broad base, lift with knees, head up and spine straight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Golfer’s lift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533400"/>
            <a:ext cx="1905000" cy="34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PREMISE OF MAINSTREAM CBT-----------------Change dysfunctional thinking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Dysfunctional thinking (influences person’s mood, behavior, physiologic  </a:t>
            </a:r>
          </a:p>
          <a:p>
            <a:r>
              <a:rPr lang="en-US" dirty="0"/>
              <a:t> </a:t>
            </a:r>
            <a:r>
              <a:rPr lang="en-US" dirty="0" smtClean="0"/>
              <a:t>    functioning)</a:t>
            </a:r>
          </a:p>
          <a:p>
            <a:r>
              <a:rPr lang="en-US" dirty="0" smtClean="0"/>
              <a:t>          Leads to change in affect or behavior  ( remember Sarah?)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Patients develop automatic/habitual thoughts---”I can’t accomplish anything!”  </a:t>
            </a:r>
          </a:p>
          <a:p>
            <a:r>
              <a:rPr lang="en-US" dirty="0" smtClean="0"/>
              <a:t>    Can lead to reaction of feeling sad (emotion) or retreating to your bed </a:t>
            </a:r>
          </a:p>
          <a:p>
            <a:r>
              <a:rPr lang="en-US" dirty="0"/>
              <a:t> </a:t>
            </a:r>
            <a:r>
              <a:rPr lang="en-US" dirty="0" smtClean="0"/>
              <a:t>   (behavior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If this process occurs repeatedly, it can lead to physical deconditioning and </a:t>
            </a:r>
          </a:p>
          <a:p>
            <a:r>
              <a:rPr lang="en-US" dirty="0"/>
              <a:t> </a:t>
            </a:r>
            <a:r>
              <a:rPr lang="en-US" dirty="0" smtClean="0"/>
              <a:t>   distorted sleep pattern.  (Judith Beck, 2008) </a:t>
            </a:r>
          </a:p>
          <a:p>
            <a:endParaRPr lang="en-US" dirty="0"/>
          </a:p>
          <a:p>
            <a:r>
              <a:rPr lang="en-US" dirty="0" smtClean="0"/>
              <a:t>         </a:t>
            </a:r>
          </a:p>
          <a:p>
            <a:endParaRPr lang="en-US" dirty="0"/>
          </a:p>
          <a:p>
            <a:r>
              <a:rPr lang="en-US" dirty="0" smtClean="0"/>
              <a:t>The GOAL:  1. Recognize “errors” or negative thought patterns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2. Replace these patterns with realistic more effective thoughts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3. Decrease emotional distress and self-defeating behavior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7200" y="914400"/>
            <a:ext cx="99402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48 million people in US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010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Little relief from current medications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831068"/>
            <a:ext cx="59436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Medications have potential for harmful side effects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581400"/>
            <a:ext cx="56388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Depression   4% to 66%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247068"/>
            <a:ext cx="67818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Estimated cost       Chronic pain  $215 Billion  Depression   $80 Billion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3000" y="5051068"/>
            <a:ext cx="72390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Co-occurrence associated with more disability and poorer prognosis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0960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                                                              Greenberg and Birnbaum  2003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701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 descr="C:\Documents and Settings\Michael Coupland\My Documents\My Pictures\buddh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490591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Life is Painful,</a:t>
            </a:r>
          </a:p>
          <a:p>
            <a:r>
              <a:rPr lang="en-US" sz="3200" dirty="0" smtClean="0"/>
              <a:t>Suffering is Optional.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943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Sylvia Boorstein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Common Negative Thought Patters Seen in Chronic Pain Patients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Catastrophising  --  Fortune Telling  -- one predicts worse outcome</a:t>
            </a:r>
          </a:p>
          <a:p>
            <a:r>
              <a:rPr lang="en-US" dirty="0"/>
              <a:t> </a:t>
            </a:r>
            <a:r>
              <a:rPr lang="en-US" dirty="0" smtClean="0"/>
              <a:t>        Learn to look at realistic odds, and ask what else can happen?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Overgeneralization  --  take one negative experience and generalize,</a:t>
            </a:r>
          </a:p>
          <a:p>
            <a:r>
              <a:rPr lang="en-US" dirty="0"/>
              <a:t> </a:t>
            </a:r>
            <a:r>
              <a:rPr lang="en-US" dirty="0" smtClean="0"/>
              <a:t>        One bad situation predicts similar bad experience in a similar situation</a:t>
            </a:r>
          </a:p>
          <a:p>
            <a:r>
              <a:rPr lang="en-US" dirty="0"/>
              <a:t> </a:t>
            </a:r>
            <a:r>
              <a:rPr lang="en-US" dirty="0" smtClean="0"/>
              <a:t>        Look for evidence for or against your conclusion, then alter you conclusion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Mindreading  --  you assume from small piece of information what someone’s</a:t>
            </a:r>
          </a:p>
          <a:p>
            <a:r>
              <a:rPr lang="en-US" dirty="0"/>
              <a:t> </a:t>
            </a:r>
            <a:r>
              <a:rPr lang="en-US" dirty="0" smtClean="0"/>
              <a:t>        thoughts/motivations are</a:t>
            </a:r>
          </a:p>
          <a:p>
            <a:r>
              <a:rPr lang="en-US" dirty="0"/>
              <a:t> </a:t>
            </a:r>
            <a:r>
              <a:rPr lang="en-US" dirty="0" smtClean="0"/>
              <a:t>     Check it out and require evidence for your 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09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NEGATIVE THOUGHT PATTERNS  -----   “SELF TALK” </a:t>
            </a:r>
          </a:p>
          <a:p>
            <a:endParaRPr lang="en-US" dirty="0"/>
          </a:p>
          <a:p>
            <a:r>
              <a:rPr lang="en-US" dirty="0" smtClean="0"/>
              <a:t>Patterns are automatic, occur quickly, like incomplete sentences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   Example: Wake up, first attempt to get out of bed. The pain is still there.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“I can’t stand  it anymore!”     “No one cares!”  “I am </a:t>
            </a:r>
            <a:r>
              <a:rPr lang="en-US" dirty="0"/>
              <a:t> </a:t>
            </a:r>
            <a:r>
              <a:rPr lang="en-US" dirty="0" smtClean="0"/>
              <a:t>useless/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worthless”</a:t>
            </a:r>
          </a:p>
          <a:p>
            <a:endParaRPr lang="en-US" dirty="0"/>
          </a:p>
          <a:p>
            <a:r>
              <a:rPr lang="en-US" dirty="0" smtClean="0"/>
              <a:t>    Result: worry, sadness, depression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This is negative “self talk”. -- Inaccurate, irrational, exaggerated, catastrophic, </a:t>
            </a:r>
          </a:p>
          <a:p>
            <a:r>
              <a:rPr lang="en-US" dirty="0" smtClean="0"/>
              <a:t>       all or nothing</a:t>
            </a:r>
            <a:endParaRPr lang="en-US" dirty="0"/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SOLUTION: Challenge exaggerated statements  --</a:t>
            </a:r>
          </a:p>
          <a:p>
            <a:endParaRPr lang="en-US" dirty="0"/>
          </a:p>
          <a:p>
            <a:r>
              <a:rPr lang="en-US" dirty="0" smtClean="0"/>
              <a:t>      There are things you can do even with pain </a:t>
            </a:r>
          </a:p>
          <a:p>
            <a:endParaRPr lang="en-US" dirty="0" smtClean="0"/>
          </a:p>
          <a:p>
            <a:r>
              <a:rPr lang="en-US" dirty="0" smtClean="0"/>
              <a:t>      You don’t have to let your day be miserable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What does that have to do with people caring for you?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</a:t>
            </a:r>
            <a:endParaRPr lang="en-US" dirty="0"/>
          </a:p>
          <a:p>
            <a:r>
              <a:rPr lang="en-US" dirty="0" smtClean="0"/>
              <a:t>                                                         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Caudill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067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REFRAMING TECHNIQUE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State the problem: “ I am awakening in pain.”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State why it is a problem: “ I had planned to visit a friend today.”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IDENTFY: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What can I do?    I will see how I feel after taking a shower,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stretching, practicing my relaxation, using ice  and TENS unit</a:t>
            </a:r>
          </a:p>
          <a:p>
            <a:endParaRPr lang="en-US" dirty="0"/>
          </a:p>
          <a:p>
            <a:r>
              <a:rPr lang="en-US" dirty="0" smtClean="0"/>
              <a:t>                   What do you need?    I could ask my friend to come here, 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we could meet somewhere close, 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we could visit at another time.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Realistic self calming – Pain flare-ups do happen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Flare-ups are usually self-limited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I know what I can do to take care of myself</a:t>
            </a:r>
          </a:p>
          <a:p>
            <a:endParaRPr lang="en-US" dirty="0"/>
          </a:p>
          <a:p>
            <a:r>
              <a:rPr lang="en-US" dirty="0" smtClean="0"/>
              <a:t>                   How do you feel?   Sad but hopeful;  In control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PROGRESSIVE MUSCLE RELAXATION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Comfortable position either seated or reclining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Eyes closed, internal gaze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Flex-relax slowly through muscles of body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feet, legs, hips, abdomen, hands, shoulders,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neck (3 directions), forehead, around eyes, jaws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Abdominal breathing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“strong”   “calm”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Pleasant place – seated comfortably , warmth of sun on chest and arms, beach, meadows, mountains with stream, “Special Place” that only patient knows about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Suggestion For mastery:      Breathe         “strong-calm”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</a:t>
            </a:r>
            <a:endParaRPr lang="en-US" dirty="0"/>
          </a:p>
          <a:p>
            <a:r>
              <a:rPr lang="en-US" dirty="0" smtClean="0"/>
              <a:t>                                                         GUIDED IMAGERY</a:t>
            </a:r>
          </a:p>
          <a:p>
            <a:endParaRPr lang="en-US" dirty="0"/>
          </a:p>
          <a:p>
            <a:r>
              <a:rPr lang="en-US" dirty="0" smtClean="0"/>
              <a:t>Comfortable position – eyes closed</a:t>
            </a:r>
          </a:p>
          <a:p>
            <a:endParaRPr lang="en-US" dirty="0" smtClean="0"/>
          </a:p>
          <a:p>
            <a:r>
              <a:rPr lang="en-US" dirty="0" smtClean="0"/>
              <a:t>5 deep breaths</a:t>
            </a:r>
          </a:p>
          <a:p>
            <a:r>
              <a:rPr lang="en-US" dirty="0" smtClean="0"/>
              <a:t>Shape --  pain is what shape?</a:t>
            </a:r>
          </a:p>
          <a:p>
            <a:r>
              <a:rPr lang="en-US" dirty="0" smtClean="0"/>
              <a:t>Color  --  pain is what color?</a:t>
            </a:r>
          </a:p>
          <a:p>
            <a:r>
              <a:rPr lang="en-US" dirty="0" smtClean="0"/>
              <a:t>Texture - pain is what texture?</a:t>
            </a:r>
          </a:p>
          <a:p>
            <a:r>
              <a:rPr lang="en-US" dirty="0" smtClean="0"/>
              <a:t>Shape, Color, Texture grow as large as it can  -- finger signal</a:t>
            </a:r>
          </a:p>
          <a:p>
            <a:r>
              <a:rPr lang="en-US" dirty="0" smtClean="0"/>
              <a:t>Shape, Color, Texture gets smaller and smaller  -- finger signal</a:t>
            </a:r>
          </a:p>
          <a:p>
            <a:endParaRPr lang="en-US" dirty="0" smtClean="0"/>
          </a:p>
          <a:p>
            <a:r>
              <a:rPr lang="en-US" dirty="0" smtClean="0"/>
              <a:t>Repeat process 2 more times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Shape, Color, Texture  --  smaller  --  See it roll down one leg all the way to toe, then kick it into the far distance.</a:t>
            </a:r>
          </a:p>
          <a:p>
            <a:endParaRPr lang="en-US" dirty="0" smtClean="0"/>
          </a:p>
          <a:p>
            <a:r>
              <a:rPr lang="en-US" dirty="0" smtClean="0"/>
              <a:t>3 more deep breaths</a:t>
            </a:r>
          </a:p>
          <a:p>
            <a:r>
              <a:rPr lang="en-US" dirty="0" smtClean="0"/>
              <a:t>Open eyes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3" y="685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****** SELF-HYPNOSIS ******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State of “inner absorption”, concentration, focused attention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Allows concentration and focus therefore using more potential</a:t>
            </a:r>
          </a:p>
          <a:p>
            <a:endParaRPr lang="en-US" dirty="0" smtClean="0"/>
          </a:p>
          <a:p>
            <a:r>
              <a:rPr lang="en-US" dirty="0" smtClean="0"/>
              <a:t>Act of self-control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Differing views on how it works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“hypnotizability” as a trait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Strong cognitive / interpersonal component  --  response to suggestion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Dissociation – people with early trauma, personality disorder</a:t>
            </a:r>
          </a:p>
          <a:p>
            <a:r>
              <a:rPr lang="en-US" dirty="0" smtClean="0"/>
              <a:t>                                      hypnosis can be an abusive tool with them</a:t>
            </a:r>
          </a:p>
          <a:p>
            <a:r>
              <a:rPr lang="en-US" dirty="0" smtClean="0"/>
              <a:t>         Fairgrounds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USES FOR CLINICAL HYPNOSIS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Imaginative, mental imagery   --  Powerful in focused state                                                                                                                             </a:t>
            </a:r>
          </a:p>
          <a:p>
            <a:r>
              <a:rPr lang="en-US" dirty="0" smtClean="0"/>
              <a:t>       Mind is capable of using imagery (often symbolic) to bring out capabilities,       </a:t>
            </a:r>
          </a:p>
          <a:p>
            <a:r>
              <a:rPr lang="en-US" dirty="0"/>
              <a:t> </a:t>
            </a:r>
            <a:r>
              <a:rPr lang="en-US" dirty="0" smtClean="0"/>
              <a:t>      person is imagining (sports, achieved goals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Unconscious exploration to better understand or identify whether past events or trauma are associated with exacerbation or contributing to present emotional state or problems</a:t>
            </a:r>
          </a:p>
          <a:p>
            <a:r>
              <a:rPr lang="en-US" dirty="0" smtClean="0"/>
              <a:t>     Avoids critical conscious thought</a:t>
            </a:r>
          </a:p>
          <a:p>
            <a:r>
              <a:rPr lang="en-US" dirty="0"/>
              <a:t> </a:t>
            </a:r>
            <a:r>
              <a:rPr lang="en-US" dirty="0" smtClean="0"/>
              <a:t>           Allows  personal intention for change to take effect</a:t>
            </a:r>
          </a:p>
          <a:p>
            <a:r>
              <a:rPr lang="en-US" dirty="0"/>
              <a:t> </a:t>
            </a:r>
            <a:r>
              <a:rPr lang="en-US" dirty="0" smtClean="0"/>
              <a:t>           Trauma associated memories are not admissible  as evidence in court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Medical hypnosis can be used to assist with ---</a:t>
            </a:r>
          </a:p>
          <a:p>
            <a:r>
              <a:rPr lang="en-US" dirty="0"/>
              <a:t> </a:t>
            </a:r>
            <a:r>
              <a:rPr lang="en-US" dirty="0" smtClean="0"/>
              <a:t>           pain control/ pain associated with severe burns</a:t>
            </a:r>
          </a:p>
          <a:p>
            <a:r>
              <a:rPr lang="en-US" dirty="0" smtClean="0"/>
              <a:t>            gastrointestinal disorders (ulcer/irritable bowel syndrome)</a:t>
            </a:r>
          </a:p>
          <a:p>
            <a:r>
              <a:rPr lang="en-US" dirty="0"/>
              <a:t> </a:t>
            </a:r>
            <a:r>
              <a:rPr lang="en-US" dirty="0" smtClean="0"/>
              <a:t>           headaches</a:t>
            </a:r>
          </a:p>
          <a:p>
            <a:r>
              <a:rPr lang="en-US" dirty="0"/>
              <a:t> </a:t>
            </a:r>
            <a:r>
              <a:rPr lang="en-US" dirty="0" smtClean="0"/>
              <a:t>           hypertension</a:t>
            </a:r>
          </a:p>
          <a:p>
            <a:r>
              <a:rPr lang="en-US" dirty="0"/>
              <a:t> </a:t>
            </a:r>
            <a:r>
              <a:rPr lang="en-US" dirty="0" smtClean="0"/>
              <a:t>           Medical Procedures –surgery, child birth, dentistry</a:t>
            </a:r>
          </a:p>
          <a:p>
            <a:endParaRPr lang="en-US" dirty="0"/>
          </a:p>
          <a:p>
            <a:r>
              <a:rPr lang="en-US" dirty="0" smtClean="0"/>
              <a:t>Brain imaging studies using functional MRI and PET scans demonstrate a number of brain structures associated in pain perception (e.g. somatosensory cortex, anterior cingulate cortex, insula) are demonstrably changed through hypnotic suggestion.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(Stroelb, Molten, Jensen, et al 2008)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78" y="-37266"/>
            <a:ext cx="899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SELF-HYPNOSIS PROCESS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Teaches person to put themselves in a trance</a:t>
            </a:r>
          </a:p>
          <a:p>
            <a:endParaRPr lang="en-US" dirty="0"/>
          </a:p>
          <a:p>
            <a:r>
              <a:rPr lang="en-US" dirty="0" smtClean="0"/>
              <a:t>Induction – eye fixation, eye roll, arm levitation, arm catalepsy, relaxation</a:t>
            </a:r>
          </a:p>
          <a:p>
            <a:endParaRPr lang="en-US" dirty="0" smtClean="0"/>
          </a:p>
          <a:p>
            <a:r>
              <a:rPr lang="en-US" dirty="0" smtClean="0"/>
              <a:t>Deepening --  walk down stairs, ride escalator, float on cloud, counting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Pain control Techniques                                                                                                 --Anesthesia – cold/numbness (painful leg in cool stream or lake, glove</a:t>
            </a:r>
          </a:p>
          <a:p>
            <a:r>
              <a:rPr lang="en-US" dirty="0"/>
              <a:t> </a:t>
            </a:r>
            <a:r>
              <a:rPr lang="en-US" dirty="0" smtClean="0"/>
              <a:t> anesthesia)</a:t>
            </a:r>
          </a:p>
          <a:p>
            <a:r>
              <a:rPr lang="en-US" dirty="0" smtClean="0"/>
              <a:t>--Dissociation  -- putting self in another time and place       </a:t>
            </a:r>
          </a:p>
          <a:p>
            <a:r>
              <a:rPr lang="en-US" dirty="0" smtClean="0"/>
              <a:t>     Vivid daydream – floating on a cloud or in a boat                                                     --Altered Sensation/ transformation – cover area of pain with thick layers of </a:t>
            </a:r>
          </a:p>
          <a:p>
            <a:r>
              <a:rPr lang="en-US" dirty="0"/>
              <a:t> </a:t>
            </a:r>
            <a:r>
              <a:rPr lang="en-US" dirty="0" smtClean="0"/>
              <a:t>    padding --  Pain turns to pressure                                                                            --Displacing pain  -- displace pain to another area of body, then to outside the</a:t>
            </a:r>
          </a:p>
          <a:p>
            <a:r>
              <a:rPr lang="en-US" dirty="0" smtClean="0"/>
              <a:t>      body</a:t>
            </a:r>
            <a:endParaRPr lang="en-US" dirty="0"/>
          </a:p>
          <a:p>
            <a:r>
              <a:rPr lang="en-US" dirty="0" smtClean="0"/>
              <a:t>--Post Hypnotic Suggestion – Cues  -- associate relief to deep breathing,</a:t>
            </a:r>
          </a:p>
          <a:p>
            <a:r>
              <a:rPr lang="en-US" dirty="0" smtClean="0"/>
              <a:t>      seeing number 11 or two parallel lines</a:t>
            </a:r>
          </a:p>
          <a:p>
            <a:r>
              <a:rPr lang="en-US" dirty="0" smtClean="0"/>
              <a:t>--Anchoring  -- touch self on shoulder or make “OK” finger sign  when in trance</a:t>
            </a:r>
          </a:p>
          <a:p>
            <a:r>
              <a:rPr lang="en-US" dirty="0" smtClean="0"/>
              <a:t>    and re-experience pain relief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04800"/>
            <a:ext cx="9220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CONCLUSIONS                                                                                       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Chronic pain is a multifaceted problem involving biological, social, psychological factors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Research shows optimal treatment of chronic pain is from an early onset team approach which addresses all patient needs (not just medication, epidural blocks)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Physicians will best manage opioid therapy if psychological/social background issues are assessed and treated from the onset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Cognitive/Behavior Therapy provides a value added component in returning patients to work, helping physicians manage patients, and moving their treatment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62296"/>
            <a:ext cx="91440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90" y="468868"/>
            <a:ext cx="9067800" cy="369332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en-US" dirty="0" smtClean="0"/>
              <a:t>BIOPSYCHOSOCIAL MODEL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1447801"/>
            <a:ext cx="8001000" cy="203132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89916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  Most comprehensive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304" y="1899939"/>
            <a:ext cx="7772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HOW PAIN IS ASSESSED?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463463"/>
            <a:ext cx="8077200" cy="203132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Unique	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Individualized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Complex interaction of biological, psychological, social factors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653" y="4484553"/>
            <a:ext cx="8153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Allows for  interdisciplinary treatment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023" y="5095468"/>
            <a:ext cx="76200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Medicine, PT, Psych, Behavioral health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943600"/>
            <a:ext cx="411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Gatchel 2004; Turk and Rudy 1987;Wright and Gatchel 2002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05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6962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BIOPSYCHOSOCIAL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990" y="1627073"/>
            <a:ext cx="7772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Standard of care for patients with chronic pain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96405"/>
            <a:ext cx="74676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Better than  wait list control group or medical management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342" y="2667000"/>
            <a:ext cx="78486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Significant changes seen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306" y="3276600"/>
            <a:ext cx="7696200" cy="14773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patient’s pain experience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Improved cognition and coping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Improved activity level</a:t>
            </a:r>
          </a:p>
          <a:p>
            <a:pPr marL="342900" indent="-342900">
              <a:buAutoNum type="arabicPeriod"/>
            </a:pPr>
            <a:r>
              <a:rPr lang="en-US" dirty="0" smtClean="0"/>
              <a:t>Behaviors around pain issues are better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Improved social role functioning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00" y="5068001"/>
            <a:ext cx="82878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869" y="5638800"/>
            <a:ext cx="85344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Regarded as last resort</a:t>
            </a:r>
          </a:p>
          <a:p>
            <a:r>
              <a:rPr lang="en-US" dirty="0" smtClean="0"/>
              <a:t>All other medical interventions undertaken and failed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Cognitive-Behavior Therapy is treatment that addresses all aspects of   Bio-Psychosocial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55878"/>
            <a:ext cx="89916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NAVIGATING THE HEALTH CARE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8229600" cy="31393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Misuse/overuse of opioids</a:t>
            </a:r>
          </a:p>
          <a:p>
            <a:pPr marL="342900" indent="-342900">
              <a:buAutoNum type="arabicPeriod"/>
            </a:pPr>
            <a:r>
              <a:rPr lang="en-US" dirty="0" smtClean="0"/>
              <a:t>Deconditioning</a:t>
            </a:r>
          </a:p>
          <a:p>
            <a:pPr marL="342900" indent="-342900">
              <a:buAutoNum type="arabicPeriod"/>
            </a:pPr>
            <a:r>
              <a:rPr lang="en-US" dirty="0" smtClean="0"/>
              <a:t>Obesity</a:t>
            </a:r>
          </a:p>
          <a:p>
            <a:pPr marL="342900" indent="-342900">
              <a:buAutoNum type="arabicPeriod"/>
            </a:pPr>
            <a:r>
              <a:rPr lang="en-US" dirty="0" smtClean="0"/>
              <a:t>Sleep disturbance</a:t>
            </a:r>
          </a:p>
          <a:p>
            <a:pPr marL="342900" indent="-342900">
              <a:buAutoNum type="arabicPeriod"/>
            </a:pPr>
            <a:r>
              <a:rPr lang="en-US" dirty="0" smtClean="0"/>
              <a:t>Poor body mechanics and posture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Lack of social support, communication, social stress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Unhelpful coping strategies</a:t>
            </a:r>
          </a:p>
          <a:p>
            <a:r>
              <a:rPr lang="en-US" dirty="0" smtClean="0"/>
              <a:t>           a. Catastrophising</a:t>
            </a:r>
          </a:p>
          <a:p>
            <a:r>
              <a:rPr lang="en-US" dirty="0" smtClean="0"/>
              <a:t>           b. Fear/avoidance</a:t>
            </a:r>
          </a:p>
          <a:p>
            <a:r>
              <a:rPr lang="en-US" dirty="0"/>
              <a:t> </a:t>
            </a:r>
            <a:r>
              <a:rPr lang="en-US" dirty="0" smtClean="0"/>
              <a:t>          c.  Overgeneralization</a:t>
            </a:r>
          </a:p>
          <a:p>
            <a:r>
              <a:rPr lang="en-US" dirty="0" smtClean="0"/>
              <a:t>8.   Depression and anxiety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76200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These problems can actually increase pain by contributing to tissue damage and increasing psychosocial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89" y="104002"/>
            <a:ext cx="85344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Case Example--- Sarah  31 year old English Professor </a:t>
            </a:r>
          </a:p>
          <a:p>
            <a:endParaRPr lang="en-US" dirty="0"/>
          </a:p>
          <a:p>
            <a:r>
              <a:rPr lang="en-US" dirty="0" smtClean="0"/>
              <a:t>        Likes gardening, dancing, horseback riding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599"/>
            <a:ext cx="86106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--acute onset of pain while gardening</a:t>
            </a:r>
          </a:p>
          <a:p>
            <a:r>
              <a:rPr lang="en-US" dirty="0" smtClean="0"/>
              <a:t>--conservative treatment – rest, stop exercises      (deconditioning)</a:t>
            </a:r>
          </a:p>
          <a:p>
            <a:r>
              <a:rPr lang="en-US" dirty="0" smtClean="0"/>
              <a:t>--CT Scan – herniated disc                                        (source of nociception)</a:t>
            </a:r>
          </a:p>
          <a:p>
            <a:r>
              <a:rPr lang="en-US" dirty="0" smtClean="0"/>
              <a:t>--NSAID, mild opioid                                                   (medication)</a:t>
            </a:r>
          </a:p>
          <a:p>
            <a:r>
              <a:rPr lang="en-US" dirty="0" smtClean="0"/>
              <a:t>--Neurosurgeon recommended surgery</a:t>
            </a:r>
          </a:p>
          <a:p>
            <a:r>
              <a:rPr lang="en-US" dirty="0" smtClean="0"/>
              <a:t>--Opted for PT and medication</a:t>
            </a:r>
          </a:p>
          <a:p>
            <a:r>
              <a:rPr lang="en-US" dirty="0" smtClean="0"/>
              <a:t>--Nightmares about wheelchair confinement        (sleep deprivation)</a:t>
            </a:r>
          </a:p>
          <a:p>
            <a:r>
              <a:rPr lang="en-US" dirty="0" smtClean="0"/>
              <a:t>--Frightened about surgery                                        (autonomic arousal)</a:t>
            </a:r>
          </a:p>
          <a:p>
            <a:r>
              <a:rPr lang="en-US" dirty="0" smtClean="0"/>
              <a:t>--Had to stop work                                                      (short term disability)</a:t>
            </a:r>
          </a:p>
          <a:p>
            <a:r>
              <a:rPr lang="en-US" dirty="0" smtClean="0"/>
              <a:t>--SURGERY  able to function on increased medication </a:t>
            </a:r>
          </a:p>
          <a:p>
            <a:r>
              <a:rPr lang="en-US" dirty="0" smtClean="0"/>
              <a:t>--Gradual return to work, gardening, dancing, horseback riding</a:t>
            </a:r>
          </a:p>
          <a:p>
            <a:r>
              <a:rPr lang="en-US" dirty="0" smtClean="0"/>
              <a:t>--Still on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507831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TWO MONTHS LATER                          </a:t>
            </a:r>
          </a:p>
          <a:p>
            <a:endParaRPr lang="en-US" dirty="0"/>
          </a:p>
          <a:p>
            <a:r>
              <a:rPr lang="en-US" dirty="0" smtClean="0"/>
              <a:t>--Sharp pain increase (Started in leg after hiking)</a:t>
            </a:r>
          </a:p>
          <a:p>
            <a:r>
              <a:rPr lang="en-US" dirty="0" smtClean="0"/>
              <a:t>--Middle of night awakening                                       (sleep deprivation)</a:t>
            </a:r>
          </a:p>
          <a:p>
            <a:r>
              <a:rPr lang="en-US" dirty="0" smtClean="0"/>
              <a:t>--Back </a:t>
            </a:r>
            <a:r>
              <a:rPr lang="en-US" b="1" dirty="0" smtClean="0"/>
              <a:t>spasms                                                                (source of nociception)</a:t>
            </a:r>
          </a:p>
          <a:p>
            <a:r>
              <a:rPr lang="en-US" dirty="0" smtClean="0"/>
              <a:t>--Consult surgeon      “Nothing abnormal on MRI”    (anxiety)</a:t>
            </a:r>
          </a:p>
          <a:p>
            <a:r>
              <a:rPr lang="en-US" dirty="0"/>
              <a:t> </a:t>
            </a:r>
            <a:r>
              <a:rPr lang="en-US" dirty="0" smtClean="0"/>
              <a:t>         Non-operable, Recommends full activity</a:t>
            </a:r>
          </a:p>
          <a:p>
            <a:r>
              <a:rPr lang="en-US" dirty="0" smtClean="0"/>
              <a:t>--”I am in pain, why can’t they find something?”     (negative thoughts)</a:t>
            </a:r>
          </a:p>
          <a:p>
            <a:r>
              <a:rPr lang="en-US" dirty="0"/>
              <a:t> </a:t>
            </a:r>
            <a:r>
              <a:rPr lang="en-US" dirty="0" smtClean="0"/>
              <a:t>  “Am I making this up? </a:t>
            </a:r>
            <a:r>
              <a:rPr lang="en-US" dirty="0"/>
              <a:t> </a:t>
            </a:r>
            <a:r>
              <a:rPr lang="en-US" dirty="0" smtClean="0"/>
              <a:t>Is it all in my head?”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Sarah unable to do housework or pleasant activities</a:t>
            </a:r>
          </a:p>
          <a:p>
            <a:endParaRPr lang="en-US" dirty="0"/>
          </a:p>
          <a:p>
            <a:r>
              <a:rPr lang="en-US" dirty="0" smtClean="0"/>
              <a:t>--Resting when not at work                                          (deconditioning)</a:t>
            </a:r>
          </a:p>
          <a:p>
            <a:r>
              <a:rPr lang="en-US" dirty="0" smtClean="0"/>
              <a:t>--Impatient with students and friends                         (irritable)</a:t>
            </a:r>
          </a:p>
          <a:p>
            <a:r>
              <a:rPr lang="en-US" dirty="0" smtClean="0"/>
              <a:t>--Constantly talks to friends about pain                     (decreased social support)</a:t>
            </a:r>
          </a:p>
          <a:p>
            <a:r>
              <a:rPr lang="en-US" dirty="0" smtClean="0"/>
              <a:t>--Feels exhausted, alone, defective, miserable, unlovable</a:t>
            </a:r>
          </a:p>
          <a:p>
            <a:r>
              <a:rPr lang="en-US" dirty="0" smtClean="0"/>
              <a:t>--Feels out of control of body                                      (helpless, depressed)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59093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Second Neurosurgical Opinion</a:t>
            </a:r>
          </a:p>
          <a:p>
            <a:endParaRPr lang="en-US" dirty="0"/>
          </a:p>
          <a:p>
            <a:r>
              <a:rPr lang="en-US" dirty="0" smtClean="0"/>
              <a:t>--Myelogram  (no disc herniation)</a:t>
            </a:r>
          </a:p>
          <a:p>
            <a:r>
              <a:rPr lang="en-US" dirty="0" smtClean="0"/>
              <a:t>--Recommends stabilization with spinal fusion</a:t>
            </a:r>
          </a:p>
          <a:p>
            <a:r>
              <a:rPr lang="en-US" dirty="0" smtClean="0"/>
              <a:t>--Sarah is desperate but agrees to surgery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–no change in pain, unable to work   (medication increased, disability)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--Disability insurance representative hassles her about paperwork</a:t>
            </a:r>
          </a:p>
          <a:p>
            <a:r>
              <a:rPr lang="en-US" dirty="0" smtClean="0"/>
              <a:t>--MD has not filled in paperwork          (stressed, panic)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Sarah’s Family Doctor tells her  “Live with pain”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Referred to Psychologist    “It’s all in my head”        (desperate, anxious)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   Caudill, 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F153-DAFD-45F6-80BA-DB1118A5C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3141</Words>
  <Application>Microsoft Office PowerPoint</Application>
  <PresentationFormat>On-screen Show (4:3)</PresentationFormat>
  <Paragraphs>637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Custom Design</vt:lpstr>
      <vt:lpstr>Verve</vt:lpstr>
      <vt:lpstr>Psychological Perspectives of Opioid Use and Cognitive Behavior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 and Outs of CHRONIC PAIN</dc:title>
  <dc:creator>Franklin C Lee</dc:creator>
  <cp:lastModifiedBy>Franklin C Lee</cp:lastModifiedBy>
  <cp:revision>127</cp:revision>
  <cp:lastPrinted>2013-01-17T14:38:41Z</cp:lastPrinted>
  <dcterms:created xsi:type="dcterms:W3CDTF">2012-11-29T16:24:15Z</dcterms:created>
  <dcterms:modified xsi:type="dcterms:W3CDTF">2013-02-02T15:30:11Z</dcterms:modified>
</cp:coreProperties>
</file>