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66"/>
  </p:notesMasterIdLst>
  <p:sldIdLst>
    <p:sldId id="256" r:id="rId2"/>
    <p:sldId id="257" r:id="rId3"/>
    <p:sldId id="258" r:id="rId4"/>
    <p:sldId id="291" r:id="rId5"/>
    <p:sldId id="261" r:id="rId6"/>
    <p:sldId id="262" r:id="rId7"/>
    <p:sldId id="259" r:id="rId8"/>
    <p:sldId id="263" r:id="rId9"/>
    <p:sldId id="264" r:id="rId10"/>
    <p:sldId id="265" r:id="rId11"/>
    <p:sldId id="267" r:id="rId12"/>
    <p:sldId id="268" r:id="rId13"/>
    <p:sldId id="270" r:id="rId14"/>
    <p:sldId id="272" r:id="rId15"/>
    <p:sldId id="273" r:id="rId16"/>
    <p:sldId id="274" r:id="rId17"/>
    <p:sldId id="275" r:id="rId18"/>
    <p:sldId id="277" r:id="rId19"/>
    <p:sldId id="278" r:id="rId20"/>
    <p:sldId id="280" r:id="rId21"/>
    <p:sldId id="281" r:id="rId22"/>
    <p:sldId id="283" r:id="rId23"/>
    <p:sldId id="285" r:id="rId24"/>
    <p:sldId id="286" r:id="rId25"/>
    <p:sldId id="287" r:id="rId26"/>
    <p:sldId id="288" r:id="rId27"/>
    <p:sldId id="289" r:id="rId28"/>
    <p:sldId id="290" r:id="rId29"/>
    <p:sldId id="293" r:id="rId30"/>
    <p:sldId id="295" r:id="rId31"/>
    <p:sldId id="296" r:id="rId32"/>
    <p:sldId id="298" r:id="rId33"/>
    <p:sldId id="302" r:id="rId34"/>
    <p:sldId id="303" r:id="rId35"/>
    <p:sldId id="304" r:id="rId36"/>
    <p:sldId id="305" r:id="rId37"/>
    <p:sldId id="306" r:id="rId38"/>
    <p:sldId id="308" r:id="rId39"/>
    <p:sldId id="309" r:id="rId40"/>
    <p:sldId id="310" r:id="rId41"/>
    <p:sldId id="311" r:id="rId42"/>
    <p:sldId id="313" r:id="rId43"/>
    <p:sldId id="315" r:id="rId44"/>
    <p:sldId id="316" r:id="rId45"/>
    <p:sldId id="317" r:id="rId46"/>
    <p:sldId id="319" r:id="rId47"/>
    <p:sldId id="321" r:id="rId48"/>
    <p:sldId id="322" r:id="rId49"/>
    <p:sldId id="324" r:id="rId50"/>
    <p:sldId id="325" r:id="rId51"/>
    <p:sldId id="327" r:id="rId52"/>
    <p:sldId id="328" r:id="rId53"/>
    <p:sldId id="330" r:id="rId54"/>
    <p:sldId id="332" r:id="rId55"/>
    <p:sldId id="346" r:id="rId56"/>
    <p:sldId id="349" r:id="rId57"/>
    <p:sldId id="333" r:id="rId58"/>
    <p:sldId id="336" r:id="rId59"/>
    <p:sldId id="338" r:id="rId60"/>
    <p:sldId id="340" r:id="rId61"/>
    <p:sldId id="342" r:id="rId62"/>
    <p:sldId id="343" r:id="rId63"/>
    <p:sldId id="344" r:id="rId64"/>
    <p:sldId id="347"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530"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8011AA-71C3-446D-858E-3BC504C336A4}" type="datetimeFigureOut">
              <a:rPr lang="en-US" smtClean="0"/>
              <a:t>2/11/2013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C1A84E-1483-4B95-9A18-96F556CFAB2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FE70687A-778B-432C-9A70-91294E8122A0}" type="slidenum">
              <a:rPr lang="en-US" smtClean="0"/>
              <a:pPr/>
              <a:t>33</a:t>
            </a:fld>
            <a:endParaRPr lang="en-US" smtClean="0"/>
          </a:p>
        </p:txBody>
      </p:sp>
      <p:sp>
        <p:nvSpPr>
          <p:cNvPr id="102403" name="Rectangle 2"/>
          <p:cNvSpPr>
            <a:spLocks noRot="1" noChangeArrowheads="1" noTextEdit="1"/>
          </p:cNvSpPr>
          <p:nvPr>
            <p:ph type="sldImg"/>
          </p:nvPr>
        </p:nvSpPr>
        <p:spPr>
          <a:ln/>
        </p:spPr>
      </p:sp>
      <p:sp>
        <p:nvSpPr>
          <p:cNvPr id="102404" name="Rectangle 3"/>
          <p:cNvSpPr>
            <a:spLocks noGrp="1" noChangeArrowheads="1"/>
          </p:cNvSpPr>
          <p:nvPr>
            <p:ph type="body" idx="1"/>
          </p:nvPr>
        </p:nvSpPr>
        <p:spPr>
          <a:xfrm>
            <a:off x="914400" y="4343400"/>
            <a:ext cx="5029200" cy="4114800"/>
          </a:xfrm>
          <a:noFill/>
          <a:ln/>
        </p:spPr>
        <p:txBody>
          <a:bodyPr lIns="91435" tIns="45718" rIns="91435" bIns="45718"/>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9B368EDB-EE8B-4E95-BDCF-60B567479CBB}" type="slidenum">
              <a:rPr lang="en-US" smtClean="0"/>
              <a:pPr/>
              <a:t>34</a:t>
            </a:fld>
            <a:endParaRPr lang="en-US" smtClean="0"/>
          </a:p>
        </p:txBody>
      </p:sp>
      <p:sp>
        <p:nvSpPr>
          <p:cNvPr id="103427" name="Rectangle 2"/>
          <p:cNvSpPr>
            <a:spLocks noRot="1" noChangeArrowheads="1" noTextEdit="1"/>
          </p:cNvSpPr>
          <p:nvPr>
            <p:ph type="sldImg"/>
          </p:nvPr>
        </p:nvSpPr>
        <p:spPr>
          <a:ln/>
        </p:spPr>
      </p:sp>
      <p:sp>
        <p:nvSpPr>
          <p:cNvPr id="10342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BFAC81E2-20DF-4CAD-B07D-CDED7E702934}" type="slidenum">
              <a:rPr lang="en-US" smtClean="0"/>
              <a:pPr/>
              <a:t>38</a:t>
            </a:fld>
            <a:endParaRPr lang="en-US" smtClean="0"/>
          </a:p>
        </p:txBody>
      </p:sp>
      <p:sp>
        <p:nvSpPr>
          <p:cNvPr id="104451" name="Rectangle 2"/>
          <p:cNvSpPr>
            <a:spLocks noRo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242D020-7D13-4751-8398-3E75BAAD175C}" type="slidenum">
              <a:rPr lang="en-US"/>
              <a:pPr/>
              <a:t>49</a:t>
            </a:fld>
            <a:endParaRPr lang="en-US"/>
          </a:p>
        </p:txBody>
      </p:sp>
      <p:sp>
        <p:nvSpPr>
          <p:cNvPr id="35843" name="Rectangle 2"/>
          <p:cNvSpPr>
            <a:spLocks noRo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78F913E2-6B60-48FD-A3F5-B22D012D20C4}" type="slidenum">
              <a:rPr lang="en-US" smtClean="0"/>
              <a:pPr/>
              <a:t>51</a:t>
            </a:fld>
            <a:endParaRPr lang="en-US" smtClean="0"/>
          </a:p>
        </p:txBody>
      </p:sp>
      <p:sp>
        <p:nvSpPr>
          <p:cNvPr id="82947" name="Rectangle 2"/>
          <p:cNvSpPr>
            <a:spLocks noRot="1" noChangeArrowheads="1" noTextEdit="1"/>
          </p:cNvSpPr>
          <p:nvPr>
            <p:ph type="sldImg"/>
          </p:nvPr>
        </p:nvSpPr>
        <p:spPr>
          <a:ln/>
        </p:spPr>
      </p:sp>
      <p:sp>
        <p:nvSpPr>
          <p:cNvPr id="82948" name="Rectangle 3"/>
          <p:cNvSpPr>
            <a:spLocks noGrp="1" noChangeArrowheads="1"/>
          </p:cNvSpPr>
          <p:nvPr>
            <p:ph type="body" idx="1"/>
          </p:nvPr>
        </p:nvSpPr>
        <p:spPr>
          <a:xfrm>
            <a:off x="914400" y="4343400"/>
            <a:ext cx="5029200" cy="4114800"/>
          </a:xfrm>
          <a:noFill/>
          <a:ln/>
        </p:spPr>
        <p:txBody>
          <a:bodyPr/>
          <a:lstStyle/>
          <a:p>
            <a:pPr eaLnBrk="1" hangingPunct="1"/>
            <a:r>
              <a:rPr lang="en-US" smtClean="0"/>
              <a:t>Teams share information and work interdependently. Leadership is task-dependent with tasks defined by the individual patient</a:t>
            </a:r>
            <a:r>
              <a:rPr lang="en-US" smtClean="0">
                <a:latin typeface="Arial" charset="0"/>
              </a:rPr>
              <a:t>’</a:t>
            </a:r>
            <a:r>
              <a:rPr lang="en-US" smtClean="0"/>
              <a:t>s needs. The </a:t>
            </a:r>
            <a:r>
              <a:rPr lang="en-US" b="1" smtClean="0"/>
              <a:t>analogy of the hand is appropriate</a:t>
            </a:r>
            <a:r>
              <a:rPr lang="en-US" smtClean="0"/>
              <a:t>; individual digits of differing ability, function, and dexterity work together to achieve more than the sum of the individual fingers.</a:t>
            </a:r>
          </a:p>
          <a:p>
            <a:pPr eaLnBrk="1" hangingPunct="1"/>
            <a:endParaRPr lang="en-US" smtClean="0"/>
          </a:p>
          <a:p>
            <a:pPr eaLnBrk="1" hangingPunct="1"/>
            <a:r>
              <a:rPr lang="en-US" smtClean="0"/>
              <a:t>Based on consensus model</a:t>
            </a:r>
          </a:p>
          <a:p>
            <a:pPr eaLnBrk="1" hangingPunct="1"/>
            <a:r>
              <a:rPr lang="en-US" smtClean="0"/>
              <a:t>Synergy</a:t>
            </a:r>
          </a:p>
          <a:p>
            <a:pPr eaLnBrk="1" hangingPunct="1"/>
            <a:r>
              <a:rPr lang="en-US" smtClean="0"/>
              <a:t>Creative problem solving</a:t>
            </a:r>
          </a:p>
          <a:p>
            <a:pPr eaLnBrk="1" hangingPunct="1"/>
            <a:endParaRPr lang="en-US" smtClean="0"/>
          </a:p>
          <a:p>
            <a:pPr eaLnBrk="1" hangingPunct="1"/>
            <a:endParaRPr lang="en-US" smtClean="0"/>
          </a:p>
          <a:p>
            <a:pPr eaLnBrk="1" hangingPunct="1"/>
            <a:endParaRPr lang="en-US" smtClean="0"/>
          </a:p>
          <a:p>
            <a:pPr eaLnBrk="1" hangingPunct="1">
              <a:spcBef>
                <a:spcPct val="0"/>
              </a:spcBef>
            </a:pPr>
            <a:r>
              <a:rPr lang="en-US" sz="900" smtClean="0">
                <a:cs typeface="Times New Roman" pitchFamily="18" charset="0"/>
              </a:rPr>
              <a:t>Cummings I. The interdisciplinary team. In: Doyle D, Hanks GW, MacDonald N, editors. Oxford textbook of palliative medicine. Oxford: Oxford University Press, 1998. </a:t>
            </a:r>
          </a:p>
          <a:p>
            <a:pPr eaLnBrk="1" hangingPunct="1">
              <a:spcBef>
                <a:spcPct val="0"/>
              </a:spcBef>
            </a:pPr>
            <a:r>
              <a:rPr lang="en-US" sz="900" smtClean="0">
                <a:cs typeface="Times New Roman" pitchFamily="18" charset="0"/>
              </a:rPr>
              <a:t>Parker GM. Cross-functional teams; working with allies, enemies and other strangers. San Francisco: Jossey-Bass Publishers, 1994;7:31-40.</a:t>
            </a:r>
          </a:p>
          <a:p>
            <a:pPr eaLnBrk="1" hangingPunct="1"/>
            <a:endParaRPr lang="en-US" sz="900" smtClean="0"/>
          </a:p>
          <a:p>
            <a:pPr eaLnBrk="1" hangingPunct="1"/>
            <a:endParaRPr lang="en-US" smtClean="0"/>
          </a:p>
          <a:p>
            <a:pPr eaLnBrk="1" hangingPunct="1"/>
            <a:endParaRPr lang="en-US" sz="10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4F355B98-54D2-4595-ACC2-EE26B5C3CF89}" type="slidenum">
              <a:rPr lang="en-US" smtClean="0"/>
              <a:pPr/>
              <a:t>53</a:t>
            </a:fld>
            <a:endParaRPr lang="en-US" smtClean="0"/>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CD216042-AA09-492C-B9A1-CC2BA3093289}" type="slidenum">
              <a:rPr lang="en-US" smtClean="0"/>
              <a:pPr/>
              <a:t>54</a:t>
            </a:fld>
            <a:endParaRPr lang="en-US" smtClean="0"/>
          </a:p>
        </p:txBody>
      </p:sp>
      <p:sp>
        <p:nvSpPr>
          <p:cNvPr id="96259" name="Rectangle 2"/>
          <p:cNvSpPr>
            <a:spLocks noRot="1" noChangeArrowheads="1" noTextEdit="1"/>
          </p:cNvSpPr>
          <p:nvPr>
            <p:ph type="sldImg"/>
          </p:nvPr>
        </p:nvSpPr>
        <p:spPr>
          <a:ln/>
        </p:spPr>
      </p:sp>
      <p:sp>
        <p:nvSpPr>
          <p:cNvPr id="9626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B1D1415-F760-4DDD-8086-DBDF662BE159}" type="slidenum">
              <a:rPr lang="en-US"/>
              <a:pPr/>
              <a:t>59</a:t>
            </a:fld>
            <a:endParaRPr lang="en-US"/>
          </a:p>
        </p:txBody>
      </p:sp>
      <p:sp>
        <p:nvSpPr>
          <p:cNvPr id="36867" name="Rectangle 2"/>
          <p:cNvSpPr>
            <a:spLocks noRo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75C25629-950B-415B-8327-103F17424C4A}" type="slidenum">
              <a:rPr lang="en-US" smtClean="0"/>
              <a:pPr/>
              <a:t>61</a:t>
            </a:fld>
            <a:endParaRPr lang="en-US" smtClean="0"/>
          </a:p>
        </p:txBody>
      </p:sp>
      <p:sp>
        <p:nvSpPr>
          <p:cNvPr id="115715" name="Rectangle 2"/>
          <p:cNvSpPr>
            <a:spLocks noRot="1" noChangeArrowheads="1" noTextEdit="1"/>
          </p:cNvSpPr>
          <p:nvPr>
            <p:ph type="sldImg"/>
          </p:nvPr>
        </p:nvSpPr>
        <p:spPr>
          <a:ln/>
        </p:spPr>
      </p:sp>
      <p:sp>
        <p:nvSpPr>
          <p:cNvPr id="115716" name="Rectangle 3"/>
          <p:cNvSpPr>
            <a:spLocks noGrp="1" noChangeArrowheads="1"/>
          </p:cNvSpPr>
          <p:nvPr>
            <p:ph type="body" idx="1"/>
          </p:nvPr>
        </p:nvSpPr>
        <p:spPr>
          <a:xfrm>
            <a:off x="914400" y="4343400"/>
            <a:ext cx="5029200" cy="4114800"/>
          </a:xfrm>
          <a:noFill/>
          <a:ln/>
        </p:spPr>
        <p:txBody>
          <a:bodyPr lIns="91435" tIns="45718" rIns="91435" bIns="45718"/>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C059244-AE6F-411B-A774-8572BCA3FD94}" type="datetimeFigureOut">
              <a:rPr lang="en-US" smtClean="0"/>
              <a:pPr/>
              <a:t>2/11/2013</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94031B7-2D63-4707-A82A-2AC3FC4D5AD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C059244-AE6F-411B-A774-8572BCA3FD94}" type="datetimeFigureOut">
              <a:rPr lang="en-US" smtClean="0"/>
              <a:pPr/>
              <a:t>2/11/2013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031B7-2D63-4707-A82A-2AC3FC4D5AD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C059244-AE6F-411B-A774-8572BCA3FD94}" type="datetimeFigureOut">
              <a:rPr lang="en-US" smtClean="0"/>
              <a:pPr/>
              <a:t>2/11/2013</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D94031B7-2D63-4707-A82A-2AC3FC4D5AD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05000"/>
            <a:ext cx="82296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90FEC4-F9B5-4820-BA59-B0F3381D551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C059244-AE6F-411B-A774-8572BCA3FD94}" type="datetimeFigureOut">
              <a:rPr lang="en-US" smtClean="0"/>
              <a:pPr/>
              <a:t>2/11/2013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94031B7-2D63-4707-A82A-2AC3FC4D5ADC}"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C059244-AE6F-411B-A774-8572BCA3FD94}" type="datetimeFigureOut">
              <a:rPr lang="en-US" smtClean="0"/>
              <a:pPr/>
              <a:t>2/11/2013</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D94031B7-2D63-4707-A82A-2AC3FC4D5ADC}"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C059244-AE6F-411B-A774-8572BCA3FD94}" type="datetimeFigureOut">
              <a:rPr lang="en-US" smtClean="0"/>
              <a:pPr/>
              <a:t>2/11/2013</a:t>
            </a:fld>
            <a:endParaRPr lang="en-US"/>
          </a:p>
        </p:txBody>
      </p:sp>
      <p:sp>
        <p:nvSpPr>
          <p:cNvPr id="10" name="Slide Number Placeholder 9"/>
          <p:cNvSpPr>
            <a:spLocks noGrp="1"/>
          </p:cNvSpPr>
          <p:nvPr>
            <p:ph type="sldNum" sz="quarter" idx="16"/>
          </p:nvPr>
        </p:nvSpPr>
        <p:spPr/>
        <p:txBody>
          <a:bodyPr rtlCol="0"/>
          <a:lstStyle/>
          <a:p>
            <a:fld id="{D94031B7-2D63-4707-A82A-2AC3FC4D5ADC}"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C059244-AE6F-411B-A774-8572BCA3FD94}" type="datetimeFigureOut">
              <a:rPr lang="en-US" smtClean="0"/>
              <a:pPr/>
              <a:t>2/11/2013</a:t>
            </a:fld>
            <a:endParaRPr lang="en-US"/>
          </a:p>
        </p:txBody>
      </p:sp>
      <p:sp>
        <p:nvSpPr>
          <p:cNvPr id="12" name="Slide Number Placeholder 11"/>
          <p:cNvSpPr>
            <a:spLocks noGrp="1"/>
          </p:cNvSpPr>
          <p:nvPr>
            <p:ph type="sldNum" sz="quarter" idx="16"/>
          </p:nvPr>
        </p:nvSpPr>
        <p:spPr/>
        <p:txBody>
          <a:bodyPr rtlCol="0"/>
          <a:lstStyle/>
          <a:p>
            <a:fld id="{D94031B7-2D63-4707-A82A-2AC3FC4D5ADC}"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C059244-AE6F-411B-A774-8572BCA3FD94}" type="datetimeFigureOut">
              <a:rPr lang="en-US" smtClean="0"/>
              <a:pPr/>
              <a:t>2/11/2013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D94031B7-2D63-4707-A82A-2AC3FC4D5AD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059244-AE6F-411B-A774-8572BCA3FD94}" type="datetimeFigureOut">
              <a:rPr lang="en-US" smtClean="0"/>
              <a:pPr/>
              <a:t>2/11/2013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D94031B7-2D63-4707-A82A-2AC3FC4D5AD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C059244-AE6F-411B-A774-8572BCA3FD94}" type="datetimeFigureOut">
              <a:rPr lang="en-US" smtClean="0"/>
              <a:pPr/>
              <a:t>2/11/2013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D94031B7-2D63-4707-A82A-2AC3FC4D5ADC}"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C059244-AE6F-411B-A774-8572BCA3FD94}" type="datetimeFigureOut">
              <a:rPr lang="en-US" smtClean="0"/>
              <a:pPr/>
              <a:t>2/11/2013</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D94031B7-2D63-4707-A82A-2AC3FC4D5ADC}"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C059244-AE6F-411B-A774-8572BCA3FD94}" type="datetimeFigureOut">
              <a:rPr lang="en-US" smtClean="0"/>
              <a:pPr/>
              <a:t>2/11/2013</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D94031B7-2D63-4707-A82A-2AC3FC4D5AD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7772400" cy="3428999"/>
          </a:xfrm>
        </p:spPr>
        <p:txBody>
          <a:bodyPr/>
          <a:lstStyle/>
          <a:p>
            <a:r>
              <a:rPr lang="en-US" dirty="0" smtClean="0">
                <a:latin typeface="Arial" pitchFamily="34" charset="0"/>
                <a:cs typeface="Arial" pitchFamily="34" charset="0"/>
              </a:rPr>
              <a:t>BENEFITS OF OPIOIDS</a:t>
            </a:r>
            <a:br>
              <a:rPr lang="en-US" dirty="0" smtClean="0">
                <a:latin typeface="Arial" pitchFamily="34" charset="0"/>
                <a:cs typeface="Arial" pitchFamily="34" charset="0"/>
              </a:rPr>
            </a:br>
            <a:r>
              <a:rPr lang="en-US" dirty="0" smtClean="0">
                <a:latin typeface="Arial" pitchFamily="34" charset="0"/>
                <a:cs typeface="Arial" pitchFamily="34" charset="0"/>
              </a:rPr>
              <a:t>FOR</a:t>
            </a:r>
            <a:br>
              <a:rPr lang="en-US" dirty="0" smtClean="0">
                <a:latin typeface="Arial" pitchFamily="34" charset="0"/>
                <a:cs typeface="Arial" pitchFamily="34" charset="0"/>
              </a:rPr>
            </a:br>
            <a:r>
              <a:rPr lang="en-US" dirty="0" smtClean="0">
                <a:latin typeface="Arial" pitchFamily="34" charset="0"/>
                <a:cs typeface="Arial" pitchFamily="34" charset="0"/>
              </a:rPr>
              <a:t>PAIN MANGEMENT</a:t>
            </a:r>
            <a:endParaRPr lang="en-US" dirty="0">
              <a:latin typeface="Arial" pitchFamily="34" charset="0"/>
              <a:cs typeface="Arial" pitchFamily="34" charset="0"/>
            </a:endParaRPr>
          </a:p>
        </p:txBody>
      </p:sp>
      <p:sp>
        <p:nvSpPr>
          <p:cNvPr id="3" name="Subtitle 2"/>
          <p:cNvSpPr>
            <a:spLocks noGrp="1"/>
          </p:cNvSpPr>
          <p:nvPr>
            <p:ph type="subTitle" idx="1"/>
          </p:nvPr>
        </p:nvSpPr>
        <p:spPr>
          <a:xfrm>
            <a:off x="1905000" y="4419600"/>
            <a:ext cx="9067800" cy="2438400"/>
          </a:xfrm>
        </p:spPr>
        <p:txBody>
          <a:bodyPr/>
          <a:lstStyle/>
          <a:p>
            <a:r>
              <a:rPr lang="en-US" dirty="0" smtClean="0">
                <a:solidFill>
                  <a:schemeClr val="tx1"/>
                </a:solidFill>
                <a:latin typeface="Arial" pitchFamily="34" charset="0"/>
                <a:cs typeface="Arial" pitchFamily="34" charset="0"/>
              </a:rPr>
              <a:t>                    DAVID </a:t>
            </a:r>
            <a:r>
              <a:rPr lang="en-US" dirty="0" smtClean="0">
                <a:solidFill>
                  <a:schemeClr val="tx1"/>
                </a:solidFill>
                <a:latin typeface="Arial" pitchFamily="34" charset="0"/>
                <a:cs typeface="Arial" pitchFamily="34" charset="0"/>
              </a:rPr>
              <a:t>S</a:t>
            </a:r>
            <a:r>
              <a:rPr lang="en-US" b="1" dirty="0" smtClean="0">
                <a:solidFill>
                  <a:schemeClr val="tx2"/>
                </a:solidFill>
                <a:latin typeface="Arial" pitchFamily="34" charset="0"/>
                <a:cs typeface="Arial" pitchFamily="34" charset="0"/>
              </a:rPr>
              <a:t>.</a:t>
            </a:r>
            <a:r>
              <a:rPr lang="en-US" dirty="0" smtClean="0">
                <a:solidFill>
                  <a:schemeClr val="tx1"/>
                </a:solidFill>
                <a:latin typeface="Arial" pitchFamily="34" charset="0"/>
                <a:cs typeface="Arial" pitchFamily="34" charset="0"/>
              </a:rPr>
              <a:t> ROGERS, </a:t>
            </a:r>
            <a:r>
              <a:rPr lang="en-US" dirty="0" smtClean="0">
                <a:solidFill>
                  <a:schemeClr val="tx1"/>
                </a:solidFill>
                <a:latin typeface="Arial" pitchFamily="34" charset="0"/>
                <a:cs typeface="Arial" pitchFamily="34" charset="0"/>
              </a:rPr>
              <a:t>M</a:t>
            </a:r>
            <a:r>
              <a:rPr lang="en-US" b="1" dirty="0" smtClean="0">
                <a:solidFill>
                  <a:schemeClr val="tx2"/>
                </a:solidFill>
                <a:latin typeface="Arial" pitchFamily="34" charset="0"/>
                <a:cs typeface="Arial" pitchFamily="34" charset="0"/>
              </a:rPr>
              <a:t>.</a:t>
            </a:r>
            <a:r>
              <a:rPr lang="en-US" dirty="0" smtClean="0">
                <a:solidFill>
                  <a:schemeClr val="tx1"/>
                </a:solidFill>
                <a:latin typeface="Arial" pitchFamily="34" charset="0"/>
                <a:cs typeface="Arial" pitchFamily="34" charset="0"/>
              </a:rPr>
              <a:t>D</a:t>
            </a:r>
            <a:r>
              <a:rPr lang="en-US" b="1" dirty="0" smtClean="0">
                <a:solidFill>
                  <a:schemeClr val="tx2"/>
                </a:solidFill>
                <a:latin typeface="Arial" pitchFamily="34" charset="0"/>
                <a:cs typeface="Arial" pitchFamily="34" charset="0"/>
              </a:rPr>
              <a:t>.</a:t>
            </a:r>
            <a:endParaRPr lang="en-US" b="1" dirty="0">
              <a:solidFill>
                <a:schemeClr val="tx2"/>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OPIOID CONCERNS</a:t>
            </a:r>
            <a:endParaRPr lang="en-US" dirty="0"/>
          </a:p>
        </p:txBody>
      </p:sp>
      <p:sp>
        <p:nvSpPr>
          <p:cNvPr id="3" name="Content Placeholder 2"/>
          <p:cNvSpPr>
            <a:spLocks noGrp="1"/>
          </p:cNvSpPr>
          <p:nvPr>
            <p:ph sz="quarter" idx="1"/>
          </p:nvPr>
        </p:nvSpPr>
        <p:spPr/>
        <p:txBody>
          <a:bodyPr>
            <a:normAutofit lnSpcReduction="10000"/>
          </a:bodyPr>
          <a:lstStyle/>
          <a:p>
            <a:r>
              <a:rPr lang="en-US" sz="3200" dirty="0" smtClean="0"/>
              <a:t>Physical dependence</a:t>
            </a:r>
            <a:br>
              <a:rPr lang="en-US" sz="3200" dirty="0" smtClean="0"/>
            </a:br>
            <a:endParaRPr lang="en-US" sz="3200" dirty="0" smtClean="0"/>
          </a:p>
          <a:p>
            <a:r>
              <a:rPr lang="en-US" sz="3200" dirty="0" smtClean="0"/>
              <a:t>Psychological </a:t>
            </a:r>
            <a:r>
              <a:rPr lang="en-US" sz="3200" dirty="0" smtClean="0"/>
              <a:t>dependence</a:t>
            </a:r>
            <a:br>
              <a:rPr lang="en-US" sz="3200" dirty="0" smtClean="0"/>
            </a:br>
            <a:endParaRPr lang="en-US" sz="3200" dirty="0" smtClean="0"/>
          </a:p>
          <a:p>
            <a:r>
              <a:rPr lang="en-US" sz="3200" dirty="0" smtClean="0"/>
              <a:t>Addiction</a:t>
            </a:r>
            <a:r>
              <a:rPr lang="en-US" sz="3200" dirty="0" smtClean="0"/>
              <a:t/>
            </a:r>
            <a:br>
              <a:rPr lang="en-US" sz="3200" dirty="0" smtClean="0"/>
            </a:br>
            <a:endParaRPr lang="en-US" sz="3200" dirty="0" smtClean="0"/>
          </a:p>
          <a:p>
            <a:r>
              <a:rPr lang="en-US" sz="3200" dirty="0" smtClean="0"/>
              <a:t>Abuse</a:t>
            </a:r>
            <a:r>
              <a:rPr lang="en-US" sz="3200" dirty="0" smtClean="0"/>
              <a:t/>
            </a:r>
            <a:br>
              <a:rPr lang="en-US" sz="3200" dirty="0" smtClean="0"/>
            </a:br>
            <a:endParaRPr lang="en-US" sz="3200" dirty="0" smtClean="0"/>
          </a:p>
          <a:p>
            <a:r>
              <a:rPr lang="en-US" sz="3200" dirty="0" smtClean="0"/>
              <a:t>Diversion</a:t>
            </a:r>
            <a:endParaRPr lang="en-US" sz="3200" dirty="0" smtClean="0"/>
          </a:p>
          <a:p>
            <a:endParaRPr lang="en-US" sz="3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0" y="0"/>
            <a:ext cx="8229600" cy="1384300"/>
          </a:xfrm>
        </p:spPr>
        <p:txBody>
          <a:bodyPr/>
          <a:lstStyle/>
          <a:p>
            <a:r>
              <a:rPr lang="en-US" sz="3200" smtClean="0"/>
              <a:t>Abuse:</a:t>
            </a:r>
          </a:p>
        </p:txBody>
      </p:sp>
      <p:pic>
        <p:nvPicPr>
          <p:cNvPr id="24579" name="Picture 3"/>
          <p:cNvPicPr>
            <a:picLocks noChangeAspect="1" noChangeArrowheads="1"/>
          </p:cNvPicPr>
          <p:nvPr>
            <p:ph type="body" idx="4294967295"/>
          </p:nvPr>
        </p:nvPicPr>
        <p:blipFill>
          <a:blip r:embed="rId2" cstate="print"/>
          <a:srcRect/>
          <a:stretch>
            <a:fillRect/>
          </a:stretch>
        </p:blipFill>
        <p:spPr>
          <a:xfrm>
            <a:off x="457200" y="1143000"/>
            <a:ext cx="8229600" cy="4800600"/>
          </a:xfrm>
        </p:spPr>
      </p:pic>
      <p:sp>
        <p:nvSpPr>
          <p:cNvPr id="24580" name="Rectangle 4"/>
          <p:cNvSpPr>
            <a:spLocks noChangeArrowheads="1"/>
          </p:cNvSpPr>
          <p:nvPr/>
        </p:nvSpPr>
        <p:spPr bwMode="auto">
          <a:xfrm>
            <a:off x="4191000" y="6172200"/>
            <a:ext cx="4191000" cy="366713"/>
          </a:xfrm>
          <a:prstGeom prst="rect">
            <a:avLst/>
          </a:prstGeom>
          <a:noFill/>
          <a:ln w="9525">
            <a:noFill/>
            <a:miter lim="800000"/>
            <a:headEnd/>
            <a:tailEnd/>
          </a:ln>
        </p:spPr>
        <p:txBody>
          <a:bodyPr>
            <a:spAutoFit/>
          </a:bodyPr>
          <a:lstStyle/>
          <a:p>
            <a:pPr eaLnBrk="1" hangingPunct="1"/>
            <a:r>
              <a:rPr lang="en-US"/>
              <a:t>Source: SAMHSA 1999-2001 NHSDAs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ABUSE AND ADDICTION</a:t>
            </a:r>
            <a:endParaRPr lang="en-US" dirty="0"/>
          </a:p>
        </p:txBody>
      </p:sp>
      <p:sp>
        <p:nvSpPr>
          <p:cNvPr id="3" name="Content Placeholder 2"/>
          <p:cNvSpPr>
            <a:spLocks noGrp="1"/>
          </p:cNvSpPr>
          <p:nvPr>
            <p:ph sz="quarter" idx="1"/>
          </p:nvPr>
        </p:nvSpPr>
        <p:spPr/>
        <p:txBody>
          <a:bodyPr/>
          <a:lstStyle/>
          <a:p>
            <a:endParaRPr lang="en-US" dirty="0" smtClean="0"/>
          </a:p>
          <a:p>
            <a:r>
              <a:rPr lang="en-US" sz="3200" dirty="0" smtClean="0"/>
              <a:t>Rare as a rule in chronic pain patients</a:t>
            </a:r>
            <a:endParaRPr lang="en-US" sz="3200" dirty="0" smtClean="0"/>
          </a:p>
          <a:p>
            <a:endParaRPr lang="en-US" sz="3200" u="sng" dirty="0" smtClean="0"/>
          </a:p>
          <a:p>
            <a:r>
              <a:rPr lang="en-US" sz="3200" u="sng" dirty="0" smtClean="0"/>
              <a:t>but</a:t>
            </a:r>
            <a:r>
              <a:rPr lang="en-US" sz="3200" dirty="0" smtClean="0"/>
              <a:t> …no </a:t>
            </a:r>
            <a:r>
              <a:rPr lang="en-US" sz="3200" dirty="0" smtClean="0"/>
              <a:t>appropriate studies of chronic pain populations over long term.</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228600"/>
            <a:ext cx="7772400" cy="1143000"/>
          </a:xfrm>
        </p:spPr>
        <p:txBody>
          <a:bodyPr/>
          <a:lstStyle/>
          <a:p>
            <a:r>
              <a:rPr lang="en-US" smtClean="0"/>
              <a:t>Important Questions</a:t>
            </a:r>
          </a:p>
        </p:txBody>
      </p:sp>
      <p:sp>
        <p:nvSpPr>
          <p:cNvPr id="11267" name="Rectangle 3"/>
          <p:cNvSpPr>
            <a:spLocks noGrp="1" noChangeArrowheads="1"/>
          </p:cNvSpPr>
          <p:nvPr>
            <p:ph type="body" idx="1"/>
          </p:nvPr>
        </p:nvSpPr>
        <p:spPr>
          <a:xfrm>
            <a:off x="1371600" y="1752600"/>
            <a:ext cx="7772400" cy="4114800"/>
          </a:xfrm>
        </p:spPr>
        <p:txBody>
          <a:bodyPr/>
          <a:lstStyle/>
          <a:p>
            <a:r>
              <a:rPr lang="en-US" smtClean="0"/>
              <a:t>Risk:Benifit (Efficacy) ratio?</a:t>
            </a:r>
          </a:p>
          <a:p>
            <a:r>
              <a:rPr lang="en-US" smtClean="0"/>
              <a:t>Abuse and Addiction?</a:t>
            </a:r>
          </a:p>
          <a:p>
            <a:r>
              <a:rPr lang="en-US" smtClean="0"/>
              <a:t>Tolerance?</a:t>
            </a:r>
          </a:p>
          <a:p>
            <a:r>
              <a:rPr lang="en-US" smtClean="0"/>
              <a:t>Psychological Risks?</a:t>
            </a:r>
          </a:p>
          <a:p>
            <a:r>
              <a:rPr lang="en-US" smtClean="0"/>
              <a:t>Cognitive Risks?</a:t>
            </a:r>
          </a:p>
          <a:p>
            <a:r>
              <a:rPr lang="en-US" smtClean="0"/>
              <a:t>Palliation vs. Rehabilitation?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0"/>
            <a:ext cx="7772400" cy="1143000"/>
          </a:xfrm>
        </p:spPr>
        <p:txBody>
          <a:bodyPr/>
          <a:lstStyle/>
          <a:p>
            <a:r>
              <a:rPr lang="en-US" sz="4000" dirty="0" smtClean="0"/>
              <a:t>Adverse Events (PDR)</a:t>
            </a:r>
          </a:p>
        </p:txBody>
      </p:sp>
      <p:sp>
        <p:nvSpPr>
          <p:cNvPr id="14339" name="Rectangle 3"/>
          <p:cNvSpPr>
            <a:spLocks noGrp="1" noChangeArrowheads="1"/>
          </p:cNvSpPr>
          <p:nvPr>
            <p:ph type="body" sz="half" idx="1"/>
          </p:nvPr>
        </p:nvSpPr>
        <p:spPr>
          <a:xfrm>
            <a:off x="304800" y="1295400"/>
            <a:ext cx="3810000" cy="4419600"/>
          </a:xfrm>
        </p:spPr>
        <p:txBody>
          <a:bodyPr>
            <a:normAutofit fontScale="85000" lnSpcReduction="10000"/>
          </a:bodyPr>
          <a:lstStyle/>
          <a:p>
            <a:r>
              <a:rPr lang="en-US" sz="1400" b="1" dirty="0" smtClean="0"/>
              <a:t>Body as a Whole:</a:t>
            </a:r>
          </a:p>
          <a:p>
            <a:pPr lvl="1"/>
            <a:r>
              <a:rPr lang="en-US" sz="1200" b="1" dirty="0" smtClean="0"/>
              <a:t>Asthenia, accidental injury, fever, pain, chest pain, headache, diaphoresis, chills, flu syndrome, back pain, malaise, withdrawal syndrome</a:t>
            </a:r>
          </a:p>
          <a:p>
            <a:r>
              <a:rPr lang="en-US" sz="1400" b="1" dirty="0" smtClean="0"/>
              <a:t>Cardiovascular:</a:t>
            </a:r>
          </a:p>
          <a:p>
            <a:pPr lvl="1"/>
            <a:r>
              <a:rPr lang="en-US" sz="1200" b="1" dirty="0" smtClean="0"/>
              <a:t>Tachycardia, </a:t>
            </a:r>
            <a:r>
              <a:rPr lang="en-US" sz="1200" b="1" dirty="0" err="1" smtClean="0"/>
              <a:t>atrial</a:t>
            </a:r>
            <a:r>
              <a:rPr lang="en-US" sz="1200" b="1" dirty="0" smtClean="0"/>
              <a:t> fibrillation, hypotension, hypertension, pallor, facial flushing, palpitations, </a:t>
            </a:r>
            <a:r>
              <a:rPr lang="en-US" sz="1200" b="1" dirty="0" err="1" smtClean="0"/>
              <a:t>bradycardia</a:t>
            </a:r>
            <a:r>
              <a:rPr lang="en-US" sz="1200" b="1" dirty="0" smtClean="0"/>
              <a:t>, syncope</a:t>
            </a:r>
          </a:p>
          <a:p>
            <a:r>
              <a:rPr lang="en-US" sz="1400" b="1" dirty="0" smtClean="0"/>
              <a:t>Central Nervous System:</a:t>
            </a:r>
          </a:p>
          <a:p>
            <a:pPr lvl="1"/>
            <a:r>
              <a:rPr lang="en-US" sz="1200" b="1" dirty="0" smtClean="0"/>
              <a:t>Confusion, dry mouth, anxiety, abnormal thinking, abnormal dreams, lethargy, depression, tremor, loss of concentration, insomnia, amnesia, </a:t>
            </a:r>
            <a:r>
              <a:rPr lang="en-US" sz="1200" b="1" dirty="0" err="1" smtClean="0"/>
              <a:t>paresthesia</a:t>
            </a:r>
            <a:r>
              <a:rPr lang="en-US" sz="1200" b="1" dirty="0" smtClean="0"/>
              <a:t>, agitation, vertigo, food drop, ataxia, </a:t>
            </a:r>
            <a:r>
              <a:rPr lang="en-US" sz="1200" b="1" dirty="0" err="1" smtClean="0"/>
              <a:t>hypesthesia</a:t>
            </a:r>
            <a:r>
              <a:rPr lang="en-US" sz="1200" b="1" dirty="0" smtClean="0"/>
              <a:t>, slurred speech, hallucinations, </a:t>
            </a:r>
            <a:r>
              <a:rPr lang="en-US" sz="1200" b="1" dirty="0" err="1" smtClean="0"/>
              <a:t>vasodilitation</a:t>
            </a:r>
            <a:r>
              <a:rPr lang="en-US" sz="1200" b="1" dirty="0" smtClean="0"/>
              <a:t>, euphoria, apathy, seizures, </a:t>
            </a:r>
            <a:r>
              <a:rPr lang="en-US" sz="1200" b="1" dirty="0" err="1" smtClean="0"/>
              <a:t>myoclonus</a:t>
            </a:r>
            <a:endParaRPr lang="en-US" sz="1200" b="1" dirty="0" smtClean="0"/>
          </a:p>
          <a:p>
            <a:r>
              <a:rPr lang="en-US" sz="1400" b="1" dirty="0" smtClean="0"/>
              <a:t>Endocrine:</a:t>
            </a:r>
          </a:p>
          <a:p>
            <a:pPr lvl="1"/>
            <a:r>
              <a:rPr lang="en-US" sz="1200" b="1" dirty="0" err="1" smtClean="0"/>
              <a:t>Hyponatremia</a:t>
            </a:r>
            <a:r>
              <a:rPr lang="en-US" sz="1200" b="1" dirty="0" smtClean="0"/>
              <a:t> due to inappropriate ADH secretion, </a:t>
            </a:r>
            <a:r>
              <a:rPr lang="en-US" sz="1200" b="1" dirty="0" err="1" smtClean="0"/>
              <a:t>gynecomastia</a:t>
            </a:r>
            <a:endParaRPr lang="en-US" sz="1200" b="1" dirty="0" smtClean="0"/>
          </a:p>
          <a:p>
            <a:r>
              <a:rPr lang="en-US" sz="1400" b="1" dirty="0" smtClean="0"/>
              <a:t>Gastrointestinal:</a:t>
            </a:r>
          </a:p>
          <a:p>
            <a:pPr lvl="1"/>
            <a:r>
              <a:rPr lang="en-US" sz="1200" b="1" dirty="0" smtClean="0"/>
              <a:t>Vomiting, anorexia, </a:t>
            </a:r>
            <a:r>
              <a:rPr lang="en-US" sz="1200" b="1" dirty="0" err="1" smtClean="0"/>
              <a:t>dysphagia</a:t>
            </a:r>
            <a:r>
              <a:rPr lang="en-US" sz="1200" b="1" dirty="0" smtClean="0"/>
              <a:t>, dyspepsia, diarrhea, abdominal pain, stomach </a:t>
            </a:r>
            <a:r>
              <a:rPr lang="en-US" sz="1200" b="1" dirty="0" err="1" smtClean="0"/>
              <a:t>atony</a:t>
            </a:r>
            <a:r>
              <a:rPr lang="en-US" sz="1200" b="1" dirty="0" smtClean="0"/>
              <a:t> disorder, </a:t>
            </a:r>
            <a:r>
              <a:rPr lang="en-US" sz="1200" b="1" dirty="0" err="1" smtClean="0"/>
              <a:t>gastroesophageal</a:t>
            </a:r>
            <a:r>
              <a:rPr lang="en-US" sz="1200" b="1" dirty="0" smtClean="0"/>
              <a:t> reflux, delayed gastric emptying, </a:t>
            </a:r>
            <a:r>
              <a:rPr lang="en-US" sz="1200" b="1" dirty="0" err="1" smtClean="0"/>
              <a:t>billary</a:t>
            </a:r>
            <a:r>
              <a:rPr lang="en-US" sz="1200" b="1" dirty="0" smtClean="0"/>
              <a:t> colic</a:t>
            </a:r>
          </a:p>
        </p:txBody>
      </p:sp>
      <p:sp>
        <p:nvSpPr>
          <p:cNvPr id="14340" name="Rectangle 4"/>
          <p:cNvSpPr>
            <a:spLocks noGrp="1" noChangeArrowheads="1"/>
          </p:cNvSpPr>
          <p:nvPr>
            <p:ph type="body" sz="half" idx="2"/>
          </p:nvPr>
        </p:nvSpPr>
        <p:spPr>
          <a:xfrm>
            <a:off x="4572000" y="1524000"/>
            <a:ext cx="3810000" cy="4114800"/>
          </a:xfrm>
        </p:spPr>
        <p:txBody>
          <a:bodyPr>
            <a:normAutofit fontScale="92500" lnSpcReduction="20000"/>
          </a:bodyPr>
          <a:lstStyle/>
          <a:p>
            <a:r>
              <a:rPr lang="en-US" sz="1400" b="1" dirty="0" smtClean="0"/>
              <a:t>Blood &amp; Lymphatic:</a:t>
            </a:r>
          </a:p>
          <a:p>
            <a:pPr lvl="1"/>
            <a:r>
              <a:rPr lang="en-US" sz="1200" b="1" dirty="0" smtClean="0"/>
              <a:t>Anemia, </a:t>
            </a:r>
            <a:r>
              <a:rPr lang="en-US" sz="1200" b="1" dirty="0" err="1" smtClean="0"/>
              <a:t>leukopenia</a:t>
            </a:r>
            <a:r>
              <a:rPr lang="en-US" sz="1200" b="1" dirty="0" smtClean="0"/>
              <a:t>, thrombocytopenia</a:t>
            </a:r>
          </a:p>
          <a:p>
            <a:r>
              <a:rPr lang="en-US" sz="1400" b="1" dirty="0" smtClean="0"/>
              <a:t>Metabolic &amp; Nutritional:</a:t>
            </a:r>
          </a:p>
          <a:p>
            <a:pPr lvl="1"/>
            <a:r>
              <a:rPr lang="en-US" sz="1200" b="1" dirty="0" smtClean="0"/>
              <a:t>Peripheral edema, </a:t>
            </a:r>
            <a:r>
              <a:rPr lang="en-US" sz="1200" b="1" dirty="0" err="1" smtClean="0"/>
              <a:t>hyponatremia</a:t>
            </a:r>
            <a:r>
              <a:rPr lang="en-US" sz="1200" b="1" dirty="0" smtClean="0"/>
              <a:t>, edema</a:t>
            </a:r>
          </a:p>
          <a:p>
            <a:r>
              <a:rPr lang="en-US" sz="1400" b="1" dirty="0" smtClean="0"/>
              <a:t>Musculoskeletal:  </a:t>
            </a:r>
          </a:p>
          <a:p>
            <a:pPr lvl="1"/>
            <a:r>
              <a:rPr lang="en-US" sz="1000" b="1" dirty="0" smtClean="0"/>
              <a:t>Back pain, bone pain, </a:t>
            </a:r>
            <a:r>
              <a:rPr lang="en-US" sz="1000" b="1" dirty="0" err="1" smtClean="0"/>
              <a:t>arthralgia</a:t>
            </a:r>
            <a:endParaRPr lang="en-US" sz="1000" b="1" dirty="0" smtClean="0"/>
          </a:p>
          <a:p>
            <a:r>
              <a:rPr lang="en-US" sz="1400" b="1" dirty="0" smtClean="0"/>
              <a:t>Respiratory:</a:t>
            </a:r>
          </a:p>
          <a:p>
            <a:pPr lvl="1"/>
            <a:r>
              <a:rPr lang="en-US" sz="1200" b="1" dirty="0" smtClean="0"/>
              <a:t>Hiccup, rhinitis, </a:t>
            </a:r>
            <a:r>
              <a:rPr lang="en-US" sz="1200" b="1" dirty="0" err="1" smtClean="0"/>
              <a:t>atelectasis</a:t>
            </a:r>
            <a:r>
              <a:rPr lang="en-US" sz="1200" b="1" dirty="0" smtClean="0"/>
              <a:t>, asthma, hypoxia, </a:t>
            </a:r>
            <a:r>
              <a:rPr lang="en-US" sz="1200" b="1" dirty="0" err="1" smtClean="0"/>
              <a:t>dyspnea</a:t>
            </a:r>
            <a:r>
              <a:rPr lang="en-US" sz="1200" b="1" dirty="0" smtClean="0"/>
              <a:t>, respiratory insufficiency, voice alteration, depressed cough reflex, non-</a:t>
            </a:r>
            <a:r>
              <a:rPr lang="en-US" sz="1200" b="1" dirty="0" err="1" smtClean="0"/>
              <a:t>cardiogenic</a:t>
            </a:r>
            <a:r>
              <a:rPr lang="en-US" sz="1200" b="1" dirty="0" smtClean="0"/>
              <a:t> pulmonary edema</a:t>
            </a:r>
          </a:p>
          <a:p>
            <a:r>
              <a:rPr lang="en-US" sz="1400" b="1" dirty="0" smtClean="0"/>
              <a:t>Skin and Appendages:</a:t>
            </a:r>
          </a:p>
          <a:p>
            <a:pPr lvl="1"/>
            <a:r>
              <a:rPr lang="en-US" sz="1200" b="1" dirty="0" smtClean="0"/>
              <a:t>Rash, </a:t>
            </a:r>
            <a:r>
              <a:rPr lang="en-US" sz="1200" b="1" dirty="0" err="1" smtClean="0"/>
              <a:t>decubitus</a:t>
            </a:r>
            <a:r>
              <a:rPr lang="en-US" sz="1200" b="1" dirty="0" smtClean="0"/>
              <a:t> ulcer, </a:t>
            </a:r>
            <a:r>
              <a:rPr lang="en-US" sz="1200" b="1" dirty="0" err="1" smtClean="0"/>
              <a:t>pruritus</a:t>
            </a:r>
            <a:r>
              <a:rPr lang="en-US" sz="1200" b="1" dirty="0" smtClean="0"/>
              <a:t>, skin flush</a:t>
            </a:r>
          </a:p>
          <a:p>
            <a:r>
              <a:rPr lang="en-US" sz="1400" b="1" dirty="0" smtClean="0"/>
              <a:t>Special Senses:</a:t>
            </a:r>
          </a:p>
          <a:p>
            <a:pPr lvl="1"/>
            <a:r>
              <a:rPr lang="en-US" sz="1200" b="1" dirty="0" err="1" smtClean="0"/>
              <a:t>Amblyopia</a:t>
            </a:r>
            <a:r>
              <a:rPr lang="en-US" sz="1200" b="1" dirty="0" smtClean="0"/>
              <a:t>, conjunctivitis, </a:t>
            </a:r>
            <a:r>
              <a:rPr lang="en-US" sz="1200" b="1" dirty="0" err="1" smtClean="0"/>
              <a:t>miosis</a:t>
            </a:r>
            <a:r>
              <a:rPr lang="en-US" sz="1200" b="1" dirty="0" smtClean="0"/>
              <a:t>, blurred vision, </a:t>
            </a:r>
            <a:r>
              <a:rPr lang="en-US" sz="1200" b="1" dirty="0" err="1" smtClean="0"/>
              <a:t>nystagmus</a:t>
            </a:r>
            <a:r>
              <a:rPr lang="en-US" sz="1200" b="1" dirty="0" smtClean="0"/>
              <a:t>, </a:t>
            </a:r>
            <a:r>
              <a:rPr lang="en-US" sz="1200" b="1" dirty="0" err="1" smtClean="0"/>
              <a:t>diplopia</a:t>
            </a:r>
            <a:endParaRPr lang="en-US" sz="1200" b="1" dirty="0" smtClean="0"/>
          </a:p>
          <a:p>
            <a:r>
              <a:rPr lang="en-US" sz="1400" b="1" dirty="0" err="1" smtClean="0"/>
              <a:t>Urogenital</a:t>
            </a:r>
            <a:r>
              <a:rPr lang="en-US" sz="1400" b="1" dirty="0" smtClean="0"/>
              <a:t>:</a:t>
            </a:r>
          </a:p>
          <a:p>
            <a:pPr lvl="1"/>
            <a:r>
              <a:rPr lang="en-US" sz="1200" b="1" dirty="0" smtClean="0"/>
              <a:t>Urinary abnormality, amenorrhea, urinary retention, urinary hesitancy, reduced libido, reduced potency, prolonged labor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OPIOID FACTS</a:t>
            </a:r>
            <a:endParaRPr lang="en-US" dirty="0"/>
          </a:p>
        </p:txBody>
      </p:sp>
      <p:sp>
        <p:nvSpPr>
          <p:cNvPr id="6" name="Content Placeholder 5"/>
          <p:cNvSpPr>
            <a:spLocks noGrp="1"/>
          </p:cNvSpPr>
          <p:nvPr>
            <p:ph sz="quarter" idx="1"/>
          </p:nvPr>
        </p:nvSpPr>
        <p:spPr/>
        <p:txBody>
          <a:bodyPr>
            <a:normAutofit fontScale="92500"/>
          </a:bodyPr>
          <a:lstStyle/>
          <a:p>
            <a:pPr>
              <a:buNone/>
            </a:pPr>
            <a:r>
              <a:rPr lang="en-US" dirty="0" smtClean="0"/>
              <a:t>   USED TO TREAT MODERATE TO SEVERE PAIN</a:t>
            </a:r>
            <a:br>
              <a:rPr lang="en-US" dirty="0" smtClean="0"/>
            </a:br>
            <a:endParaRPr lang="en-US" dirty="0" smtClean="0"/>
          </a:p>
          <a:p>
            <a:pPr>
              <a:buNone/>
            </a:pPr>
            <a:r>
              <a:rPr lang="en-US" dirty="0" smtClean="0"/>
              <a:t> </a:t>
            </a:r>
            <a:r>
              <a:rPr lang="en-US" dirty="0" smtClean="0"/>
              <a:t>  USED FOR ACUTE AND CHRONIC PAIN</a:t>
            </a:r>
            <a:br>
              <a:rPr lang="en-US" dirty="0" smtClean="0"/>
            </a:br>
            <a:r>
              <a:rPr lang="en-US" dirty="0" smtClean="0"/>
              <a:t/>
            </a:r>
            <a:br>
              <a:rPr lang="en-US" dirty="0" smtClean="0"/>
            </a:br>
            <a:r>
              <a:rPr lang="en-US" dirty="0" smtClean="0"/>
              <a:t>SAFE AND EFFECTIVE WHEN USED CORRECTLY</a:t>
            </a:r>
            <a:br>
              <a:rPr lang="en-US" dirty="0" smtClean="0"/>
            </a:br>
            <a:r>
              <a:rPr lang="en-US" dirty="0" smtClean="0"/>
              <a:t/>
            </a:r>
            <a:br>
              <a:rPr lang="en-US" dirty="0" smtClean="0"/>
            </a:br>
            <a:r>
              <a:rPr lang="en-US" dirty="0" smtClean="0"/>
              <a:t>CAUSE LESS LONG-TERM DAMAGE TO BODY SYSTEMS THAN FROM OTHER DRUG GROUPS</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990600" y="228600"/>
            <a:ext cx="8153400" cy="2743200"/>
          </a:xfrm>
        </p:spPr>
        <p:txBody>
          <a:bodyPr>
            <a:normAutofit/>
          </a:bodyPr>
          <a:lstStyle/>
          <a:p>
            <a:r>
              <a:rPr lang="en-US" sz="5400" dirty="0" smtClean="0"/>
              <a:t>ARE OPIOIDS REALLY NECESSARY?</a:t>
            </a:r>
            <a:endParaRPr lang="en-US" sz="5400" dirty="0"/>
          </a:p>
        </p:txBody>
      </p:sp>
      <p:sp>
        <p:nvSpPr>
          <p:cNvPr id="6" name="Rectangle 5"/>
          <p:cNvSpPr/>
          <p:nvPr/>
        </p:nvSpPr>
        <p:spPr>
          <a:xfrm>
            <a:off x="2209800" y="3124200"/>
            <a:ext cx="4572000" cy="2677656"/>
          </a:xfrm>
          <a:prstGeom prst="rect">
            <a:avLst/>
          </a:prstGeom>
        </p:spPr>
        <p:txBody>
          <a:bodyPr wrap="square">
            <a:spAutoFit/>
          </a:bodyPr>
          <a:lstStyle/>
          <a:p>
            <a:r>
              <a:rPr lang="en-US" sz="2800" dirty="0" smtClean="0"/>
              <a:t>Unfortunately, </a:t>
            </a:r>
            <a:r>
              <a:rPr lang="en-US" sz="2800" dirty="0" err="1" smtClean="0"/>
              <a:t>Opioids</a:t>
            </a:r>
            <a:r>
              <a:rPr lang="en-US" sz="2800" dirty="0" smtClean="0"/>
              <a:t> are</a:t>
            </a:r>
          </a:p>
          <a:p>
            <a:r>
              <a:rPr lang="en-US" sz="2800" dirty="0" smtClean="0"/>
              <a:t>clearly not the Panacea we </a:t>
            </a:r>
          </a:p>
          <a:p>
            <a:r>
              <a:rPr lang="en-US" sz="2800" dirty="0" smtClean="0"/>
              <a:t>had hoped; they are merely</a:t>
            </a:r>
          </a:p>
          <a:p>
            <a:r>
              <a:rPr lang="en-US" sz="2800" dirty="0" smtClean="0"/>
              <a:t>another set of tools, with</a:t>
            </a:r>
          </a:p>
          <a:p>
            <a:r>
              <a:rPr lang="en-US" sz="2800" dirty="0" smtClean="0"/>
              <a:t>substantial risk, mortality</a:t>
            </a:r>
          </a:p>
          <a:p>
            <a:r>
              <a:rPr lang="en-US" sz="2800" dirty="0" smtClean="0"/>
              <a:t>and morbidity </a:t>
            </a:r>
            <a:endParaRPr lang="en-US" sz="2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153400" cy="1600200"/>
          </a:xfrm>
        </p:spPr>
        <p:txBody>
          <a:bodyPr>
            <a:noAutofit/>
          </a:bodyPr>
          <a:lstStyle/>
          <a:p>
            <a:r>
              <a:rPr lang="en-US" sz="2000" b="1" dirty="0" smtClean="0"/>
              <a:t>OPIOIDS FOR CHRONIC NON-CANCER PAIN:</a:t>
            </a:r>
            <a:br>
              <a:rPr lang="en-US" sz="2000" b="1" dirty="0" smtClean="0"/>
            </a:br>
            <a:r>
              <a:rPr lang="en-US" sz="2000" b="1" dirty="0" smtClean="0"/>
              <a:t>A META-ANALYSIS OF EFFECTIVENESS AND SIDE EFFECTS</a:t>
            </a:r>
            <a:endParaRPr lang="en-US" sz="2000" b="1" dirty="0"/>
          </a:p>
        </p:txBody>
      </p:sp>
      <p:sp>
        <p:nvSpPr>
          <p:cNvPr id="3" name="Content Placeholder 2"/>
          <p:cNvSpPr>
            <a:spLocks noGrp="1"/>
          </p:cNvSpPr>
          <p:nvPr>
            <p:ph sz="quarter" idx="1"/>
          </p:nvPr>
        </p:nvSpPr>
        <p:spPr>
          <a:xfrm>
            <a:off x="612648" y="2057400"/>
            <a:ext cx="8153400" cy="4495800"/>
          </a:xfrm>
        </p:spPr>
        <p:txBody>
          <a:bodyPr>
            <a:normAutofit fontScale="92500" lnSpcReduction="20000"/>
          </a:bodyPr>
          <a:lstStyle/>
          <a:p>
            <a:endParaRPr lang="en-US" sz="2000" dirty="0" smtClean="0"/>
          </a:p>
          <a:p>
            <a:r>
              <a:rPr lang="en-US" sz="2000" b="1" dirty="0" smtClean="0"/>
              <a:t>BOTH WEAK AND STRONG OPIOIDS OUTPERFORMED PLACEBO FOR PAIN AND FUNCTION OUTCOMES</a:t>
            </a:r>
          </a:p>
          <a:p>
            <a:endParaRPr lang="en-US" sz="2000" b="1" dirty="0" smtClean="0"/>
          </a:p>
          <a:p>
            <a:r>
              <a:rPr lang="en-US" sz="2000" b="1" dirty="0" smtClean="0"/>
              <a:t>PAIN RELIEF WAS SUPERIOR WITH STRONG OPIATES COMPARED TO OTHER NON-OPIATE MEDICATIONS</a:t>
            </a:r>
          </a:p>
          <a:p>
            <a:endParaRPr lang="en-US" sz="2000" b="1" dirty="0" smtClean="0"/>
          </a:p>
          <a:p>
            <a:r>
              <a:rPr lang="en-US" sz="2000" b="1" dirty="0" smtClean="0"/>
              <a:t>REDUCTIONIN PAIN INTENSITY WAS APPROXIMATELY 30%</a:t>
            </a:r>
          </a:p>
          <a:p>
            <a:endParaRPr lang="en-US" sz="2000" dirty="0" smtClean="0"/>
          </a:p>
          <a:p>
            <a:endParaRPr lang="en-US" sz="2000" dirty="0" smtClean="0"/>
          </a:p>
          <a:p>
            <a:endParaRPr lang="en-US" sz="2000" dirty="0" smtClean="0"/>
          </a:p>
          <a:p>
            <a:endParaRPr lang="en-US" sz="2000" dirty="0" smtClean="0"/>
          </a:p>
          <a:p>
            <a:r>
              <a:rPr lang="en-US" sz="2000" b="1" dirty="0" err="1" smtClean="0"/>
              <a:t>Furlan</a:t>
            </a:r>
            <a:r>
              <a:rPr lang="en-US" sz="2000" b="1" dirty="0" smtClean="0"/>
              <a:t>, Sandoval, </a:t>
            </a:r>
            <a:r>
              <a:rPr lang="en-US" sz="2000" b="1" dirty="0" err="1" smtClean="0"/>
              <a:t>Mallis</a:t>
            </a:r>
            <a:r>
              <a:rPr lang="en-US" sz="2000" b="1" dirty="0" smtClean="0"/>
              <a:t>-Gagnon, </a:t>
            </a:r>
            <a:r>
              <a:rPr lang="en-US" sz="2000" b="1" dirty="0" err="1" smtClean="0"/>
              <a:t>Tunks</a:t>
            </a:r>
            <a:endParaRPr lang="en-US" sz="2000" b="1" dirty="0" smtClean="0"/>
          </a:p>
          <a:p>
            <a:r>
              <a:rPr lang="en-US" sz="2000" b="1" dirty="0" smtClean="0"/>
              <a:t>Canadian Medical Journal May 23, 2006 vol. 174 no. 11 1589-1594</a:t>
            </a:r>
          </a:p>
          <a:p>
            <a:endParaRPr lang="en-US" sz="2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ws.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LIST OF MEDICATIONS I WILL NOT PRESCRIBE </a:t>
            </a:r>
            <a:endParaRPr lang="en-US" sz="3600" dirty="0"/>
          </a:p>
        </p:txBody>
      </p:sp>
      <p:sp>
        <p:nvSpPr>
          <p:cNvPr id="3" name="Content Placeholder 2"/>
          <p:cNvSpPr>
            <a:spLocks noGrp="1"/>
          </p:cNvSpPr>
          <p:nvPr>
            <p:ph sz="quarter" idx="1"/>
          </p:nvPr>
        </p:nvSpPr>
        <p:spPr>
          <a:xfrm>
            <a:off x="612648" y="1600200"/>
            <a:ext cx="8153400" cy="4800600"/>
          </a:xfrm>
        </p:spPr>
        <p:txBody>
          <a:bodyPr>
            <a:normAutofit fontScale="92500" lnSpcReduction="10000"/>
          </a:bodyPr>
          <a:lstStyle/>
          <a:p>
            <a:r>
              <a:rPr lang="en-US" dirty="0" smtClean="0"/>
              <a:t>PROPOXYPHENE COMPOUNDS</a:t>
            </a:r>
          </a:p>
          <a:p>
            <a:r>
              <a:rPr lang="en-US" dirty="0" smtClean="0"/>
              <a:t>MEPERIDINE</a:t>
            </a:r>
          </a:p>
          <a:p>
            <a:r>
              <a:rPr lang="en-US" dirty="0" smtClean="0"/>
              <a:t>HYDROMORPHONE IR</a:t>
            </a:r>
          </a:p>
          <a:p>
            <a:r>
              <a:rPr lang="en-US" dirty="0" smtClean="0"/>
              <a:t>BUTALBITAL COMPOUNDS</a:t>
            </a:r>
          </a:p>
          <a:p>
            <a:r>
              <a:rPr lang="en-US" dirty="0" smtClean="0"/>
              <a:t>METHADONE</a:t>
            </a:r>
          </a:p>
          <a:p>
            <a:r>
              <a:rPr lang="en-US" dirty="0" smtClean="0"/>
              <a:t>NALBUPHINE</a:t>
            </a:r>
          </a:p>
          <a:p>
            <a:r>
              <a:rPr lang="en-US" dirty="0" smtClean="0"/>
              <a:t>CARISOPRODOL</a:t>
            </a:r>
          </a:p>
          <a:p>
            <a:r>
              <a:rPr lang="en-US" dirty="0" smtClean="0"/>
              <a:t>BUTORPHANOL</a:t>
            </a:r>
          </a:p>
          <a:p>
            <a:r>
              <a:rPr lang="en-US" dirty="0" smtClean="0"/>
              <a:t>PENTAZOCINE</a:t>
            </a:r>
          </a:p>
          <a:p>
            <a:r>
              <a:rPr lang="en-US" dirty="0" smtClean="0"/>
              <a:t>CODEINE</a:t>
            </a:r>
            <a:endParaRPr lang="en-US" dirty="0" smtClean="0"/>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PAIN PREVALENCE</a:t>
            </a:r>
            <a:endParaRPr lang="en-US" dirty="0"/>
          </a:p>
        </p:txBody>
      </p:sp>
      <p:sp>
        <p:nvSpPr>
          <p:cNvPr id="3" name="Content Placeholder 2"/>
          <p:cNvSpPr>
            <a:spLocks noGrp="1"/>
          </p:cNvSpPr>
          <p:nvPr>
            <p:ph sz="quarter" idx="1"/>
          </p:nvPr>
        </p:nvSpPr>
        <p:spPr>
          <a:xfrm>
            <a:off x="609600" y="1676400"/>
            <a:ext cx="8153400" cy="4495800"/>
          </a:xfrm>
        </p:spPr>
        <p:txBody>
          <a:bodyPr>
            <a:normAutofit lnSpcReduction="10000"/>
          </a:bodyPr>
          <a:lstStyle/>
          <a:p>
            <a:pPr>
              <a:buFont typeface="Wingdings" pitchFamily="2" charset="2"/>
              <a:buChar char="§"/>
            </a:pPr>
            <a:r>
              <a:rPr lang="en-US" sz="3200" dirty="0" smtClean="0">
                <a:latin typeface="Arial" pitchFamily="34" charset="0"/>
                <a:cs typeface="Arial" pitchFamily="34" charset="0"/>
              </a:rPr>
              <a:t>100 million adults in the U.S.</a:t>
            </a:r>
          </a:p>
          <a:p>
            <a:pPr>
              <a:buFont typeface="Wingdings" pitchFamily="2" charset="2"/>
              <a:buChar char="§"/>
            </a:pPr>
            <a:r>
              <a:rPr lang="en-US" sz="3200" dirty="0" smtClean="0">
                <a:latin typeface="Arial" pitchFamily="34" charset="0"/>
                <a:cs typeface="Arial" pitchFamily="34" charset="0"/>
              </a:rPr>
              <a:t>31 % of the adult population</a:t>
            </a:r>
          </a:p>
          <a:p>
            <a:pPr>
              <a:buFont typeface="Wingdings" pitchFamily="2" charset="2"/>
              <a:buChar char="§"/>
            </a:pPr>
            <a:r>
              <a:rPr lang="en-US" sz="3200" dirty="0" smtClean="0">
                <a:latin typeface="Arial" pitchFamily="34" charset="0"/>
                <a:cs typeface="Arial" pitchFamily="34" charset="0"/>
              </a:rPr>
              <a:t>34 % female adults</a:t>
            </a:r>
          </a:p>
          <a:p>
            <a:pPr>
              <a:buFont typeface="Wingdings" pitchFamily="2" charset="2"/>
              <a:buChar char="§"/>
            </a:pPr>
            <a:r>
              <a:rPr lang="en-US" sz="3200" dirty="0" smtClean="0">
                <a:latin typeface="Arial" pitchFamily="34" charset="0"/>
                <a:cs typeface="Arial" pitchFamily="34" charset="0"/>
              </a:rPr>
              <a:t>27 % male patients</a:t>
            </a:r>
          </a:p>
          <a:p>
            <a:pPr>
              <a:buFont typeface="Wingdings" pitchFamily="2" charset="2"/>
              <a:buChar char="§"/>
            </a:pPr>
            <a:endParaRPr lang="en-US" sz="3200" dirty="0" smtClean="0">
              <a:latin typeface="Arial" pitchFamily="34" charset="0"/>
              <a:cs typeface="Arial" pitchFamily="34" charset="0"/>
            </a:endParaRPr>
          </a:p>
          <a:p>
            <a:pPr>
              <a:buFont typeface="Wingdings" pitchFamily="2" charset="2"/>
              <a:buChar char="§"/>
            </a:pPr>
            <a:r>
              <a:rPr lang="en-US" sz="3200" dirty="0" smtClean="0">
                <a:latin typeface="Arial" pitchFamily="34" charset="0"/>
                <a:cs typeface="Arial" pitchFamily="34" charset="0"/>
              </a:rPr>
              <a:t>26 % of adults in the U.S. with depression</a:t>
            </a:r>
          </a:p>
          <a:p>
            <a:pPr>
              <a:buFont typeface="Wingdings" pitchFamily="2" charset="2"/>
              <a:buChar char="§"/>
            </a:pPr>
            <a:endParaRPr lang="en-US" sz="3200" dirty="0" smtClean="0">
              <a:latin typeface="Arial" pitchFamily="34" charset="0"/>
              <a:cs typeface="Arial" pitchFamily="34" charset="0"/>
            </a:endParaRPr>
          </a:p>
          <a:p>
            <a:pPr>
              <a:buFont typeface="Wingdings" pitchFamily="2" charset="2"/>
              <a:buChar char="§"/>
            </a:pPr>
            <a:r>
              <a:rPr lang="en-US" sz="3200" dirty="0" smtClean="0">
                <a:latin typeface="Arial" pitchFamily="34" charset="0"/>
                <a:cs typeface="Arial" pitchFamily="34" charset="0"/>
              </a:rPr>
              <a:t>                                            </a:t>
            </a:r>
            <a:r>
              <a:rPr lang="en-US" sz="2800" dirty="0" smtClean="0">
                <a:latin typeface="Arial" pitchFamily="34" charset="0"/>
                <a:cs typeface="Arial" pitchFamily="34" charset="0"/>
              </a:rPr>
              <a:t>N.I.H. </a:t>
            </a:r>
            <a:endParaRPr lang="en-US" sz="3200" dirty="0" smtClean="0">
              <a:latin typeface="Arial" pitchFamily="34" charset="0"/>
              <a:cs typeface="Arial" pitchFamily="34" charset="0"/>
            </a:endParaRPr>
          </a:p>
          <a:p>
            <a:pPr>
              <a:buNone/>
            </a:pPr>
            <a:endParaRPr lang="en-US" sz="3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WINDOWS\Profiles\sweinland\Desktop\NormPic1058.bmp"/>
          <p:cNvPicPr>
            <a:picLocks noChangeAspect="1" noChangeArrowheads="1"/>
          </p:cNvPicPr>
          <p:nvPr/>
        </p:nvPicPr>
        <p:blipFill>
          <a:blip r:embed="rId2" cstate="print"/>
          <a:srcRect l="32288" t="44571" r="14575" b="33485"/>
          <a:stretch>
            <a:fillRect/>
          </a:stretch>
        </p:blipFill>
        <p:spPr bwMode="auto">
          <a:xfrm>
            <a:off x="7315200" y="6451600"/>
            <a:ext cx="1828800" cy="406400"/>
          </a:xfrm>
          <a:prstGeom prst="rect">
            <a:avLst/>
          </a:prstGeom>
          <a:noFill/>
          <a:ln w="9525">
            <a:noFill/>
            <a:miter lim="800000"/>
            <a:headEnd/>
            <a:tailEnd/>
          </a:ln>
        </p:spPr>
      </p:pic>
      <p:pic>
        <p:nvPicPr>
          <p:cNvPr id="36867" name="Picture 3" descr="C:\WINDOWS\Profiles\sweinland\Desktop\NormPic1060.bmp"/>
          <p:cNvPicPr>
            <a:picLocks noChangeAspect="1" noChangeArrowheads="1"/>
          </p:cNvPicPr>
          <p:nvPr/>
        </p:nvPicPr>
        <p:blipFill>
          <a:blip r:embed="rId3" cstate="print"/>
          <a:srcRect l="7306" t="24348" r="2731"/>
          <a:stretch>
            <a:fillRect/>
          </a:stretch>
        </p:blipFill>
        <p:spPr bwMode="auto">
          <a:xfrm>
            <a:off x="1828800" y="457200"/>
            <a:ext cx="5638800" cy="6151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381000" y="304800"/>
          <a:ext cx="8458200" cy="6054725"/>
        </p:xfrm>
        <a:graphic>
          <a:graphicData uri="http://schemas.openxmlformats.org/presentationml/2006/ole">
            <p:oleObj spid="_x0000_s2050" name="Bitmap Image" r:id="rId3" imgW="24304762" imgH="31428571" progId="Paint.Picture">
              <p:embed/>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1143000"/>
          </a:xfrm>
        </p:spPr>
        <p:txBody>
          <a:bodyPr/>
          <a:lstStyle/>
          <a:p>
            <a:r>
              <a:rPr lang="en-US" dirty="0" smtClean="0"/>
              <a:t>FOOD FOR THOUGHT</a:t>
            </a:r>
            <a:endParaRPr lang="en-US" dirty="0"/>
          </a:p>
        </p:txBody>
      </p:sp>
      <p:sp>
        <p:nvSpPr>
          <p:cNvPr id="3" name="Content Placeholder 2"/>
          <p:cNvSpPr>
            <a:spLocks noGrp="1"/>
          </p:cNvSpPr>
          <p:nvPr>
            <p:ph sz="quarter" idx="1"/>
          </p:nvPr>
        </p:nvSpPr>
        <p:spPr>
          <a:xfrm>
            <a:off x="612648" y="1600200"/>
            <a:ext cx="8153400" cy="4800600"/>
          </a:xfrm>
        </p:spPr>
        <p:txBody>
          <a:bodyPr/>
          <a:lstStyle/>
          <a:p>
            <a:r>
              <a:rPr lang="en-US" dirty="0" smtClean="0"/>
              <a:t>WE SHOULD ALL RECOGNIZE THAT THERE</a:t>
            </a:r>
          </a:p>
          <a:p>
            <a:pPr>
              <a:buNone/>
            </a:pPr>
            <a:r>
              <a:rPr lang="en-US" dirty="0" smtClean="0"/>
              <a:t>    IS A NATIONAL PROBLEM WITH DRUG </a:t>
            </a:r>
          </a:p>
          <a:p>
            <a:pPr>
              <a:buNone/>
            </a:pPr>
            <a:r>
              <a:rPr lang="en-US" dirty="0" smtClean="0"/>
              <a:t> </a:t>
            </a:r>
            <a:r>
              <a:rPr lang="en-US" dirty="0" smtClean="0"/>
              <a:t>   USE OF ALL TYPES </a:t>
            </a:r>
          </a:p>
          <a:p>
            <a:pPr>
              <a:buNone/>
            </a:pPr>
            <a:endParaRPr lang="en-US" dirty="0" smtClean="0"/>
          </a:p>
          <a:p>
            <a:pPr>
              <a:buNone/>
            </a:pPr>
            <a:endParaRPr lang="en-US" dirty="0" smtClean="0"/>
          </a:p>
          <a:p>
            <a:pPr>
              <a:buNone/>
            </a:pPr>
            <a:r>
              <a:rPr lang="en-US" dirty="0" smtClean="0"/>
              <a:t>CAFFEINE</a:t>
            </a:r>
          </a:p>
          <a:p>
            <a:pPr>
              <a:buNone/>
            </a:pPr>
            <a:r>
              <a:rPr lang="en-US" dirty="0" smtClean="0"/>
              <a:t>NICOTINE</a:t>
            </a:r>
          </a:p>
          <a:p>
            <a:pPr>
              <a:buNone/>
            </a:pPr>
            <a:r>
              <a:rPr lang="en-US" dirty="0" smtClean="0"/>
              <a:t>ETHANOL</a:t>
            </a:r>
          </a:p>
          <a:p>
            <a:pPr>
              <a:buNone/>
            </a:pPr>
            <a:endParaRPr lang="en-US"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DIVERSION HOTSPOTS</a:t>
            </a:r>
            <a:endParaRPr lang="en-US" dirty="0"/>
          </a:p>
        </p:txBody>
      </p:sp>
      <p:grpSp>
        <p:nvGrpSpPr>
          <p:cNvPr id="4" name="Group 2"/>
          <p:cNvGrpSpPr>
            <a:grpSpLocks noGrp="1"/>
          </p:cNvGrpSpPr>
          <p:nvPr>
            <p:ph sz="quarter" idx="1"/>
          </p:nvPr>
        </p:nvGrpSpPr>
        <p:grpSpPr bwMode="auto">
          <a:xfrm>
            <a:off x="381000" y="1371600"/>
            <a:ext cx="8534400" cy="5334000"/>
            <a:chOff x="1056" y="1152"/>
            <a:chExt cx="3792" cy="2160"/>
          </a:xfrm>
        </p:grpSpPr>
        <p:sp>
          <p:nvSpPr>
            <p:cNvPr id="5" name="Rectangle 3"/>
            <p:cNvSpPr>
              <a:spLocks noChangeArrowheads="1"/>
            </p:cNvSpPr>
            <p:nvPr/>
          </p:nvSpPr>
          <p:spPr bwMode="auto">
            <a:xfrm>
              <a:off x="1056" y="1152"/>
              <a:ext cx="3792" cy="216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6" name="Picture 4" descr="02017fig3"/>
            <p:cNvPicPr>
              <a:picLocks noChangeAspect="1" noChangeArrowheads="1"/>
            </p:cNvPicPr>
            <p:nvPr/>
          </p:nvPicPr>
          <p:blipFill>
            <a:blip r:embed="rId2" cstate="print"/>
            <a:srcRect/>
            <a:stretch>
              <a:fillRect/>
            </a:stretch>
          </p:blipFill>
          <p:spPr bwMode="auto">
            <a:xfrm>
              <a:off x="1110" y="1260"/>
              <a:ext cx="3540" cy="18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PROHIBITION</a:t>
            </a:r>
            <a:endParaRPr lang="en-US" dirty="0"/>
          </a:p>
        </p:txBody>
      </p:sp>
      <p:sp>
        <p:nvSpPr>
          <p:cNvPr id="3" name="Content Placeholder 2"/>
          <p:cNvSpPr>
            <a:spLocks noGrp="1"/>
          </p:cNvSpPr>
          <p:nvPr>
            <p:ph sz="quarter" idx="1"/>
          </p:nvPr>
        </p:nvSpPr>
        <p:spPr/>
        <p:txBody>
          <a:bodyPr/>
          <a:lstStyle/>
          <a:p>
            <a:endParaRPr lang="en-US" dirty="0" smtClean="0"/>
          </a:p>
          <a:p>
            <a:r>
              <a:rPr lang="en-US" sz="4400" dirty="0" smtClean="0"/>
              <a:t>EASY SOLUTION </a:t>
            </a:r>
          </a:p>
          <a:p>
            <a:pPr>
              <a:buNone/>
            </a:pPr>
            <a:r>
              <a:rPr lang="en-US" sz="4400" dirty="0" smtClean="0"/>
              <a:t>               </a:t>
            </a:r>
          </a:p>
          <a:p>
            <a:pPr>
              <a:buNone/>
            </a:pPr>
            <a:r>
              <a:rPr lang="en-US" sz="4400" dirty="0" smtClean="0"/>
              <a:t> </a:t>
            </a:r>
            <a:r>
              <a:rPr lang="en-US" sz="4400" dirty="0" smtClean="0"/>
              <a:t>              OR </a:t>
            </a:r>
          </a:p>
          <a:p>
            <a:endParaRPr lang="en-US" sz="4400" dirty="0" smtClean="0"/>
          </a:p>
          <a:p>
            <a:r>
              <a:rPr lang="en-US" sz="4400" dirty="0" smtClean="0"/>
              <a:t>RECIPE FOR DISASTER?</a:t>
            </a:r>
            <a:endParaRPr lang="en-US" sz="4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PHYSICIANS FOR RESPONSIBLE OPIOID PRESCRIBING   -  PROP</a:t>
            </a:r>
            <a:endParaRPr lang="en-US" sz="3200" dirty="0"/>
          </a:p>
        </p:txBody>
      </p:sp>
      <p:sp>
        <p:nvSpPr>
          <p:cNvPr id="3" name="Content Placeholder 2"/>
          <p:cNvSpPr>
            <a:spLocks noGrp="1"/>
          </p:cNvSpPr>
          <p:nvPr>
            <p:ph sz="quarter" idx="1"/>
          </p:nvPr>
        </p:nvSpPr>
        <p:spPr>
          <a:xfrm>
            <a:off x="612648" y="1752600"/>
            <a:ext cx="8153400" cy="4343400"/>
          </a:xfrm>
        </p:spPr>
        <p:txBody>
          <a:bodyPr/>
          <a:lstStyle/>
          <a:p>
            <a:pPr>
              <a:buNone/>
            </a:pPr>
            <a:r>
              <a:rPr lang="en-US" dirty="0" smtClean="0"/>
              <a:t> PROPOSES MAXIMUM DAILY DOSE</a:t>
            </a:r>
          </a:p>
          <a:p>
            <a:pPr>
              <a:buNone/>
            </a:pPr>
            <a:r>
              <a:rPr lang="en-US" dirty="0" smtClean="0"/>
              <a:t> </a:t>
            </a:r>
            <a:r>
              <a:rPr lang="en-US" dirty="0" smtClean="0"/>
              <a:t>EQUIVALENT OF 100 MG. MORPHINE FOR </a:t>
            </a:r>
          </a:p>
          <a:p>
            <a:pPr>
              <a:buNone/>
            </a:pPr>
            <a:r>
              <a:rPr lang="en-US" dirty="0" smtClean="0"/>
              <a:t> NON-CANCER PAIN</a:t>
            </a:r>
          </a:p>
          <a:p>
            <a:pPr>
              <a:buNone/>
            </a:pPr>
            <a:endParaRPr lang="en-US" dirty="0" smtClean="0"/>
          </a:p>
          <a:p>
            <a:pPr>
              <a:buNone/>
            </a:pPr>
            <a:r>
              <a:rPr lang="en-US" dirty="0" smtClean="0"/>
              <a:t>MAXIMUM DURATION OF CONTINUOUS </a:t>
            </a:r>
          </a:p>
          <a:p>
            <a:pPr>
              <a:buNone/>
            </a:pPr>
            <a:r>
              <a:rPr lang="en-US" dirty="0" smtClean="0"/>
              <a:t>DAILY USE FOR </a:t>
            </a:r>
            <a:r>
              <a:rPr lang="en-US" dirty="0" smtClean="0"/>
              <a:t>NON-CANCER </a:t>
            </a:r>
            <a:r>
              <a:rPr lang="en-US" dirty="0" smtClean="0"/>
              <a:t>PAIN OF </a:t>
            </a:r>
          </a:p>
          <a:p>
            <a:pPr>
              <a:buNone/>
            </a:pPr>
            <a:r>
              <a:rPr lang="en-US" dirty="0" smtClean="0"/>
              <a:t>90 DAYS</a:t>
            </a: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RUSSELL PORTNOY, M.D.</a:t>
            </a:r>
            <a:endParaRPr lang="en-US" sz="3200" dirty="0"/>
          </a:p>
        </p:txBody>
      </p:sp>
      <p:sp>
        <p:nvSpPr>
          <p:cNvPr id="3" name="Content Placeholder 2"/>
          <p:cNvSpPr>
            <a:spLocks noGrp="1"/>
          </p:cNvSpPr>
          <p:nvPr>
            <p:ph sz="quarter" idx="1"/>
          </p:nvPr>
        </p:nvSpPr>
        <p:spPr>
          <a:xfrm>
            <a:off x="612648" y="1524000"/>
            <a:ext cx="8153400" cy="4572000"/>
          </a:xfrm>
        </p:spPr>
        <p:txBody>
          <a:bodyPr/>
          <a:lstStyle/>
          <a:p>
            <a:r>
              <a:rPr lang="en-US" dirty="0" smtClean="0"/>
              <a:t>OPIOID THERAPY </a:t>
            </a:r>
          </a:p>
          <a:p>
            <a:r>
              <a:rPr lang="en-US" dirty="0" smtClean="0"/>
              <a:t>FOR CHRONIC NON-MALIGNANT PAIN</a:t>
            </a:r>
          </a:p>
          <a:p>
            <a:r>
              <a:rPr lang="en-US" dirty="0" smtClean="0"/>
              <a:t>Journal of Law, Medicine, and Ethics </a:t>
            </a:r>
          </a:p>
          <a:p>
            <a:r>
              <a:rPr lang="en-US" dirty="0" smtClean="0"/>
              <a:t>24 November, 1996 296-309</a:t>
            </a:r>
          </a:p>
          <a:p>
            <a:r>
              <a:rPr lang="en-US" dirty="0" smtClean="0"/>
              <a:t>  </a:t>
            </a:r>
          </a:p>
          <a:p>
            <a:pPr>
              <a:buNone/>
            </a:pPr>
            <a:r>
              <a:rPr lang="en-US" dirty="0" smtClean="0"/>
              <a:t>“If you insist on regulation, then you are consigning my mother to live in chronic pain.”</a:t>
            </a:r>
          </a:p>
          <a:p>
            <a:pPr>
              <a:buNone/>
            </a:pPr>
            <a:r>
              <a:rPr lang="en-US" dirty="0" smtClean="0"/>
              <a:t>Wall Street Journal 17 December, 2012</a:t>
            </a:r>
            <a:endParaRPr lang="en-US"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LYNN WEBSTER, M.D.</a:t>
            </a:r>
            <a:br>
              <a:rPr lang="en-US" dirty="0" smtClean="0"/>
            </a:br>
            <a:r>
              <a:rPr lang="en-US" sz="3100" dirty="0" smtClean="0"/>
              <a:t>President of AAPM</a:t>
            </a:r>
            <a:endParaRPr lang="en-US" sz="3100" dirty="0"/>
          </a:p>
        </p:txBody>
      </p:sp>
      <p:sp>
        <p:nvSpPr>
          <p:cNvPr id="3" name="Content Placeholder 2"/>
          <p:cNvSpPr>
            <a:spLocks noGrp="1"/>
          </p:cNvSpPr>
          <p:nvPr>
            <p:ph sz="quarter" idx="1"/>
          </p:nvPr>
        </p:nvSpPr>
        <p:spPr>
          <a:xfrm>
            <a:off x="612648" y="1447800"/>
            <a:ext cx="8153400" cy="5105400"/>
          </a:xfrm>
        </p:spPr>
        <p:txBody>
          <a:bodyPr>
            <a:normAutofit fontScale="92500" lnSpcReduction="20000"/>
          </a:bodyPr>
          <a:lstStyle/>
          <a:p>
            <a:endParaRPr lang="en-US" dirty="0" smtClean="0"/>
          </a:p>
          <a:p>
            <a:r>
              <a:rPr lang="en-US" dirty="0" smtClean="0"/>
              <a:t>“We believe that the adoption of the recommendations in the PROP petition to lower doses or duration would provide a false sense of security for patients and practitioners.”</a:t>
            </a:r>
          </a:p>
          <a:p>
            <a:endParaRPr lang="en-US" dirty="0" smtClean="0"/>
          </a:p>
          <a:p>
            <a:r>
              <a:rPr lang="en-US" dirty="0" smtClean="0"/>
              <a:t>“In our view, a more effective means to address this problem would be enhanced prescriber education, and adherence to principles of practice, including ongoing monitoring for aberrant behaviors and early signs of addiction.”</a:t>
            </a:r>
          </a:p>
          <a:p>
            <a:endParaRPr lang="en-US" sz="2200" dirty="0" smtClean="0"/>
          </a:p>
          <a:p>
            <a:r>
              <a:rPr lang="en-US" sz="2200" dirty="0" smtClean="0"/>
              <a:t>Salem News.com   Aug. 26, 2012</a:t>
            </a:r>
            <a:endParaRPr lang="en-US" sz="2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Steve </a:t>
            </a:r>
            <a:r>
              <a:rPr lang="en-US" dirty="0" err="1" smtClean="0"/>
              <a:t>Passik</a:t>
            </a:r>
            <a:r>
              <a:rPr lang="en-US" dirty="0" smtClean="0"/>
              <a:t>, </a:t>
            </a:r>
            <a:r>
              <a:rPr lang="en-US" dirty="0" err="1" smtClean="0"/>
              <a:t>P.h.D</a:t>
            </a:r>
            <a:r>
              <a:rPr lang="en-US" dirty="0" smtClean="0"/>
              <a:t/>
            </a:r>
            <a:br>
              <a:rPr lang="en-US" dirty="0" smtClean="0"/>
            </a:br>
            <a:r>
              <a:rPr lang="en-US" sz="2200" dirty="0" smtClean="0"/>
              <a:t>Professor of </a:t>
            </a:r>
            <a:r>
              <a:rPr lang="en-US" sz="2200" dirty="0" smtClean="0"/>
              <a:t>Anesthesiology, Vanderbilt University</a:t>
            </a:r>
            <a:endParaRPr lang="en-US" sz="2200" dirty="0"/>
          </a:p>
        </p:txBody>
      </p:sp>
      <p:sp>
        <p:nvSpPr>
          <p:cNvPr id="3" name="Content Placeholder 2"/>
          <p:cNvSpPr>
            <a:spLocks noGrp="1"/>
          </p:cNvSpPr>
          <p:nvPr>
            <p:ph sz="quarter" idx="1"/>
          </p:nvPr>
        </p:nvSpPr>
        <p:spPr>
          <a:xfrm>
            <a:off x="612648" y="1600200"/>
            <a:ext cx="8153400" cy="4876800"/>
          </a:xfrm>
        </p:spPr>
        <p:txBody>
          <a:bodyPr>
            <a:normAutofit/>
          </a:bodyPr>
          <a:lstStyle/>
          <a:p>
            <a:r>
              <a:rPr lang="en-US" sz="2800" dirty="0" smtClean="0"/>
              <a:t>“I am not pro-</a:t>
            </a:r>
            <a:r>
              <a:rPr lang="en-US" sz="2800" dirty="0" err="1" smtClean="0"/>
              <a:t>opioid</a:t>
            </a:r>
            <a:r>
              <a:rPr lang="en-US" sz="2800" dirty="0" smtClean="0"/>
              <a:t>, I am anti B.S.”</a:t>
            </a:r>
          </a:p>
          <a:p>
            <a:pPr>
              <a:buNone/>
            </a:pPr>
            <a:r>
              <a:rPr lang="en-US" sz="2800" dirty="0" smtClean="0"/>
              <a:t>   “In pain management, no exposure of anyone at all means cutting off an avenue to relief for a subset of patients with pain that might otherwise do well. Safe </a:t>
            </a:r>
            <a:r>
              <a:rPr lang="en-US" sz="2800" dirty="0" err="1" smtClean="0"/>
              <a:t>opioid</a:t>
            </a:r>
            <a:r>
              <a:rPr lang="en-US" sz="2800" dirty="0" smtClean="0"/>
              <a:t> prescribing is the result of assessing the vulnerabilities in highly stressed people and accommodating the delivery of </a:t>
            </a:r>
            <a:r>
              <a:rPr lang="en-US" sz="2800" dirty="0" err="1" smtClean="0"/>
              <a:t>opioid</a:t>
            </a:r>
            <a:r>
              <a:rPr lang="en-US" sz="2800" dirty="0" smtClean="0"/>
              <a:t> therapy to them. We need to stop blaming the drugs…”</a:t>
            </a:r>
          </a:p>
          <a:p>
            <a:endParaRPr lang="en-US" sz="2200" b="1" dirty="0" smtClean="0"/>
          </a:p>
          <a:p>
            <a:r>
              <a:rPr lang="en-US" sz="2200" b="1" dirty="0" smtClean="0"/>
              <a:t>www.reportingonhealth.org/2012/08/30</a:t>
            </a:r>
            <a:endParaRPr lang="en-US" sz="2200"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304800"/>
            <a:ext cx="8610600" cy="1066800"/>
          </a:xfrm>
        </p:spPr>
        <p:txBody>
          <a:bodyPr/>
          <a:lstStyle/>
          <a:p>
            <a:r>
              <a:rPr lang="en-US" sz="5400" b="1" smtClean="0"/>
              <a:t>Pressure to Treat Pain*</a:t>
            </a:r>
            <a:endParaRPr lang="en-US" smtClean="0"/>
          </a:p>
        </p:txBody>
      </p:sp>
      <p:sp>
        <p:nvSpPr>
          <p:cNvPr id="19459" name="Rectangle 3"/>
          <p:cNvSpPr>
            <a:spLocks noGrp="1" noChangeArrowheads="1"/>
          </p:cNvSpPr>
          <p:nvPr>
            <p:ph type="body" idx="1"/>
          </p:nvPr>
        </p:nvSpPr>
        <p:spPr>
          <a:xfrm>
            <a:off x="762000" y="1524000"/>
            <a:ext cx="7772400" cy="4648200"/>
          </a:xfrm>
        </p:spPr>
        <p:txBody>
          <a:bodyPr/>
          <a:lstStyle/>
          <a:p>
            <a:pPr>
              <a:lnSpc>
                <a:spcPct val="90000"/>
              </a:lnSpc>
            </a:pPr>
            <a:r>
              <a:rPr lang="en-US" smtClean="0"/>
              <a:t>JCAHO Regulations </a:t>
            </a:r>
          </a:p>
          <a:p>
            <a:pPr lvl="1">
              <a:lnSpc>
                <a:spcPct val="90000"/>
              </a:lnSpc>
            </a:pPr>
            <a:r>
              <a:rPr lang="en-US" sz="2400" smtClean="0"/>
              <a:t>Pain must be monitored and treated appropriately.</a:t>
            </a:r>
          </a:p>
          <a:p>
            <a:pPr lvl="1">
              <a:lnSpc>
                <a:spcPct val="90000"/>
              </a:lnSpc>
            </a:pPr>
            <a:r>
              <a:rPr lang="en-US" sz="2400" smtClean="0"/>
              <a:t>Patients have “right” to pain relief. </a:t>
            </a:r>
          </a:p>
          <a:p>
            <a:pPr>
              <a:lnSpc>
                <a:spcPct val="90000"/>
              </a:lnSpc>
            </a:pPr>
            <a:r>
              <a:rPr lang="en-US" smtClean="0"/>
              <a:t>Patient Advocates and Rights Groups</a:t>
            </a:r>
          </a:p>
          <a:p>
            <a:pPr lvl="1">
              <a:lnSpc>
                <a:spcPct val="90000"/>
              </a:lnSpc>
            </a:pPr>
            <a:r>
              <a:rPr lang="en-US" sz="2400" smtClean="0"/>
              <a:t>Demand opioids for benign pain.</a:t>
            </a:r>
          </a:p>
          <a:p>
            <a:pPr lvl="1">
              <a:lnSpc>
                <a:spcPct val="90000"/>
              </a:lnSpc>
            </a:pPr>
            <a:r>
              <a:rPr lang="en-US" sz="2400" smtClean="0"/>
              <a:t>Patient’s Bill of Rights in many states.</a:t>
            </a:r>
            <a:endParaRPr lang="en-US" smtClean="0"/>
          </a:p>
          <a:p>
            <a:pPr>
              <a:lnSpc>
                <a:spcPct val="90000"/>
              </a:lnSpc>
            </a:pPr>
            <a:r>
              <a:rPr lang="en-US" smtClean="0"/>
              <a:t>Litigation for Failure to Treat Pain</a:t>
            </a:r>
          </a:p>
          <a:p>
            <a:pPr lvl="1">
              <a:lnSpc>
                <a:spcPct val="90000"/>
              </a:lnSpc>
            </a:pPr>
            <a:r>
              <a:rPr lang="en-US" sz="2400" smtClean="0"/>
              <a:t>$1.5 million largest judgment to date.</a:t>
            </a:r>
          </a:p>
          <a:p>
            <a:pPr lvl="1">
              <a:lnSpc>
                <a:spcPct val="90000"/>
              </a:lnSpc>
            </a:pPr>
            <a:r>
              <a:rPr lang="en-US" sz="2400" smtClean="0"/>
              <a:t>18 suites in 11 states pending.</a:t>
            </a:r>
          </a:p>
          <a:p>
            <a:pPr lvl="1">
              <a:lnSpc>
                <a:spcPct val="90000"/>
              </a:lnSpc>
            </a:pPr>
            <a:r>
              <a:rPr lang="en-US" sz="2400" smtClean="0"/>
              <a:t>Goal of winning a case in every state. </a:t>
            </a:r>
          </a:p>
        </p:txBody>
      </p:sp>
      <p:sp>
        <p:nvSpPr>
          <p:cNvPr id="19460" name="Text Box 4"/>
          <p:cNvSpPr txBox="1">
            <a:spLocks noChangeArrowheads="1"/>
          </p:cNvSpPr>
          <p:nvPr/>
        </p:nvSpPr>
        <p:spPr bwMode="auto">
          <a:xfrm>
            <a:off x="1295400" y="6248400"/>
            <a:ext cx="7362825" cy="400110"/>
          </a:xfrm>
          <a:prstGeom prst="rect">
            <a:avLst/>
          </a:prstGeom>
          <a:noFill/>
          <a:ln w="9525">
            <a:noFill/>
            <a:miter lim="800000"/>
            <a:headEnd/>
            <a:tailEnd/>
          </a:ln>
        </p:spPr>
        <p:txBody>
          <a:bodyPr wrap="square">
            <a:spAutoFit/>
          </a:bodyPr>
          <a:lstStyle/>
          <a:p>
            <a:r>
              <a:rPr lang="en-US" sz="2000" b="1" dirty="0">
                <a:latin typeface="Tahoma" pitchFamily="34" charset="0"/>
              </a:rPr>
              <a:t>* The implication being “treating pain”=</a:t>
            </a:r>
            <a:r>
              <a:rPr lang="en-US" sz="2000" b="1" dirty="0" err="1">
                <a:latin typeface="Tahoma" pitchFamily="34" charset="0"/>
              </a:rPr>
              <a:t>Opioids</a:t>
            </a:r>
            <a:endParaRPr lang="en-US" sz="2000" b="1" dirty="0">
              <a:latin typeface="Tahoma" pitchFamily="34"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UNDERTREATMENT OF PAIN</a:t>
            </a:r>
            <a:endParaRPr lang="en-US" dirty="0"/>
          </a:p>
        </p:txBody>
      </p:sp>
      <p:sp>
        <p:nvSpPr>
          <p:cNvPr id="3" name="Content Placeholder 2"/>
          <p:cNvSpPr>
            <a:spLocks noGrp="1"/>
          </p:cNvSpPr>
          <p:nvPr>
            <p:ph sz="quarter" idx="1"/>
          </p:nvPr>
        </p:nvSpPr>
        <p:spPr/>
        <p:txBody>
          <a:bodyPr>
            <a:normAutofit/>
          </a:bodyPr>
          <a:lstStyle/>
          <a:p>
            <a:endParaRPr lang="en-US" sz="3200" dirty="0" smtClean="0">
              <a:latin typeface="Arial" pitchFamily="34" charset="0"/>
              <a:cs typeface="Arial" pitchFamily="34" charset="0"/>
            </a:endParaRPr>
          </a:p>
          <a:p>
            <a:r>
              <a:rPr lang="en-US" sz="3200" dirty="0" smtClean="0">
                <a:latin typeface="Arial" pitchFamily="34" charset="0"/>
                <a:cs typeface="Arial" pitchFamily="34" charset="0"/>
              </a:rPr>
              <a:t>42% E.D. patients present with pain</a:t>
            </a:r>
          </a:p>
          <a:p>
            <a:r>
              <a:rPr lang="en-US" sz="3200" dirty="0" smtClean="0">
                <a:latin typeface="Arial" pitchFamily="34" charset="0"/>
                <a:cs typeface="Arial" pitchFamily="34" charset="0"/>
              </a:rPr>
              <a:t>75 % leave the E.D. in mod-severe pain</a:t>
            </a:r>
          </a:p>
          <a:p>
            <a:r>
              <a:rPr lang="en-US" sz="3200" dirty="0" smtClean="0">
                <a:latin typeface="Arial" pitchFamily="34" charset="0"/>
                <a:cs typeface="Arial" pitchFamily="34" charset="0"/>
              </a:rPr>
              <a:t>40% never receive analgesics</a:t>
            </a:r>
          </a:p>
          <a:p>
            <a:endParaRPr lang="en-US" sz="3200" dirty="0" smtClean="0">
              <a:latin typeface="Arial" pitchFamily="34" charset="0"/>
              <a:cs typeface="Arial" pitchFamily="34" charset="0"/>
            </a:endParaRPr>
          </a:p>
          <a:p>
            <a:r>
              <a:rPr lang="en-US" sz="3200" dirty="0" smtClean="0">
                <a:latin typeface="Arial" pitchFamily="34" charset="0"/>
                <a:cs typeface="Arial" pitchFamily="34" charset="0"/>
              </a:rPr>
              <a:t>86% patients after surgery report mod-</a:t>
            </a:r>
          </a:p>
          <a:p>
            <a:pPr>
              <a:buNone/>
            </a:pPr>
            <a:r>
              <a:rPr lang="en-US" sz="3200" dirty="0" smtClean="0">
                <a:latin typeface="Arial" pitchFamily="34" charset="0"/>
                <a:cs typeface="Arial" pitchFamily="34" charset="0"/>
              </a:rPr>
              <a:t>            to severe pain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620713"/>
            <a:ext cx="7556500" cy="692150"/>
          </a:xfrm>
        </p:spPr>
        <p:txBody>
          <a:bodyPr>
            <a:normAutofit fontScale="90000"/>
          </a:bodyPr>
          <a:lstStyle/>
          <a:p>
            <a:r>
              <a:rPr lang="en-US" sz="4000" dirty="0" smtClean="0"/>
              <a:t>The rock and the hard </a:t>
            </a:r>
            <a:r>
              <a:rPr lang="en-US" sz="4000" dirty="0" smtClean="0"/>
              <a:t>place</a:t>
            </a:r>
            <a:endParaRPr lang="en-US" sz="4000" dirty="0" smtClean="0"/>
          </a:p>
        </p:txBody>
      </p:sp>
      <p:sp>
        <p:nvSpPr>
          <p:cNvPr id="20483" name="Rectangle 3"/>
          <p:cNvSpPr>
            <a:spLocks noGrp="1" noChangeArrowheads="1"/>
          </p:cNvSpPr>
          <p:nvPr>
            <p:ph type="body" idx="1"/>
          </p:nvPr>
        </p:nvSpPr>
        <p:spPr>
          <a:xfrm>
            <a:off x="762000" y="1524000"/>
            <a:ext cx="7772400" cy="4648200"/>
          </a:xfrm>
        </p:spPr>
        <p:txBody>
          <a:bodyPr/>
          <a:lstStyle/>
          <a:p>
            <a:r>
              <a:rPr lang="en-US" sz="2400" smtClean="0"/>
              <a:t>More pressure to prescribe opioids</a:t>
            </a:r>
          </a:p>
          <a:p>
            <a:r>
              <a:rPr lang="en-US" sz="2400" smtClean="0"/>
              <a:t>Lawsuits against physicians for not prescribing </a:t>
            </a:r>
          </a:p>
          <a:p>
            <a:r>
              <a:rPr lang="en-US" sz="2400" smtClean="0"/>
              <a:t>Lawsuits against physicians for prescribing</a:t>
            </a:r>
          </a:p>
          <a:p>
            <a:r>
              <a:rPr lang="en-US" sz="2400" smtClean="0"/>
              <a:t>Criminal charges against physicians for </a:t>
            </a:r>
            <a:r>
              <a:rPr lang="en-US" sz="2400" smtClean="0">
                <a:solidFill>
                  <a:schemeClr val="tx2"/>
                </a:solidFill>
              </a:rPr>
              <a:t>patient</a:t>
            </a:r>
            <a:r>
              <a:rPr lang="en-US" sz="2400" smtClean="0"/>
              <a:t> diversion and abuse</a:t>
            </a:r>
          </a:p>
          <a:p>
            <a:r>
              <a:rPr lang="en-US" sz="2400" smtClean="0"/>
              <a:t>Individual and Class Action suits against physicians for addiction / dependence</a:t>
            </a:r>
          </a:p>
          <a:p>
            <a:r>
              <a:rPr lang="en-US" sz="2400" smtClean="0"/>
              <a:t>Individual and Class action suits for death (usually accidental overdose)</a:t>
            </a:r>
          </a:p>
          <a:p>
            <a:r>
              <a:rPr lang="en-US" sz="2400" smtClean="0"/>
              <a:t>Individual suits for Accidents under the influence (usually MVA) </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WINDOWS\Profiles\sweinland\Desktop\NormPic1056.bmp"/>
          <p:cNvPicPr>
            <a:picLocks noChangeAspect="1" noChangeArrowheads="1"/>
          </p:cNvPicPr>
          <p:nvPr/>
        </p:nvPicPr>
        <p:blipFill>
          <a:blip r:embed="rId2" cstate="print"/>
          <a:srcRect l="6557" t="963"/>
          <a:stretch>
            <a:fillRect/>
          </a:stretch>
        </p:blipFill>
        <p:spPr bwMode="auto">
          <a:xfrm>
            <a:off x="1600200" y="228600"/>
            <a:ext cx="5513388"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1143000"/>
          </a:xfrm>
        </p:spPr>
        <p:txBody>
          <a:bodyPr>
            <a:noAutofit/>
          </a:bodyPr>
          <a:lstStyle/>
          <a:p>
            <a:r>
              <a:rPr lang="en-US" sz="3200" dirty="0" smtClean="0"/>
              <a:t>ANESTHESIOLOGIST WINS DISABILITY BENEFITS FOR OPIOID ADDICTION</a:t>
            </a:r>
            <a:endParaRPr lang="en-US" sz="3200" dirty="0"/>
          </a:p>
        </p:txBody>
      </p:sp>
      <p:sp>
        <p:nvSpPr>
          <p:cNvPr id="3" name="Content Placeholder 2"/>
          <p:cNvSpPr>
            <a:spLocks noGrp="1"/>
          </p:cNvSpPr>
          <p:nvPr>
            <p:ph sz="quarter" idx="1"/>
          </p:nvPr>
        </p:nvSpPr>
        <p:spPr>
          <a:xfrm>
            <a:off x="612648" y="1676400"/>
            <a:ext cx="8153400" cy="4419600"/>
          </a:xfrm>
        </p:spPr>
        <p:txBody>
          <a:bodyPr>
            <a:normAutofit lnSpcReduction="10000"/>
          </a:bodyPr>
          <a:lstStyle/>
          <a:p>
            <a:endParaRPr lang="en-US" dirty="0" smtClean="0"/>
          </a:p>
          <a:p>
            <a:r>
              <a:rPr lang="en-US" dirty="0" smtClean="0"/>
              <a:t>Julie Colby vs. Union Security </a:t>
            </a:r>
            <a:r>
              <a:rPr lang="en-US" dirty="0" smtClean="0"/>
              <a:t>Insurance </a:t>
            </a:r>
            <a:r>
              <a:rPr lang="en-US" dirty="0" smtClean="0"/>
              <a:t>Co.</a:t>
            </a:r>
          </a:p>
          <a:p>
            <a:endParaRPr lang="en-US" dirty="0" smtClean="0"/>
          </a:p>
          <a:p>
            <a:r>
              <a:rPr lang="en-US" dirty="0" smtClean="0"/>
              <a:t>Exclusion of the risk of drug abuse relapse was ruled an unreasonable interpretation of the insurance plan’s coverage by the federal district court.</a:t>
            </a:r>
          </a:p>
          <a:p>
            <a:endParaRPr lang="en-US" dirty="0" smtClean="0"/>
          </a:p>
          <a:p>
            <a:r>
              <a:rPr lang="en-US" sz="2400" dirty="0" smtClean="0"/>
              <a:t>Business Insurance 18 January, 2013</a:t>
            </a:r>
            <a:endParaRPr lang="en-US" sz="2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mage 8"/>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ext Box 2"/>
          <p:cNvSpPr txBox="1">
            <a:spLocks noChangeArrowheads="1"/>
          </p:cNvSpPr>
          <p:nvPr/>
        </p:nvSpPr>
        <p:spPr bwMode="auto">
          <a:xfrm>
            <a:off x="1524000" y="1752600"/>
            <a:ext cx="6705600" cy="3186113"/>
          </a:xfrm>
          <a:prstGeom prst="rect">
            <a:avLst/>
          </a:prstGeom>
          <a:noFill/>
          <a:ln w="12700" cap="sq">
            <a:noFill/>
            <a:miter lim="800000"/>
            <a:headEnd type="none" w="sm" len="sm"/>
            <a:tailEnd type="none" w="sm" len="sm"/>
          </a:ln>
          <a:effectLst/>
        </p:spPr>
        <p:txBody>
          <a:bodyPr>
            <a:spAutoFit/>
          </a:bodyPr>
          <a:lstStyle/>
          <a:p>
            <a:pPr>
              <a:spcBef>
                <a:spcPct val="50000"/>
              </a:spcBef>
              <a:defRPr/>
            </a:pPr>
            <a:r>
              <a:rPr lang="en-US" altLang="en-US" sz="3600" dirty="0">
                <a:effectLst>
                  <a:outerShdw blurRad="38100" dist="38100" dir="2700000" algn="tl">
                    <a:srgbClr val="000000"/>
                  </a:outerShdw>
                </a:effectLst>
                <a:latin typeface="Arial" charset="0"/>
              </a:rPr>
              <a:t>Work Comp			54%</a:t>
            </a:r>
          </a:p>
          <a:p>
            <a:pPr>
              <a:spcBef>
                <a:spcPct val="50000"/>
              </a:spcBef>
              <a:defRPr/>
            </a:pPr>
            <a:r>
              <a:rPr lang="en-US" altLang="en-US" sz="3600" dirty="0">
                <a:effectLst>
                  <a:outerShdw blurRad="38100" dist="38100" dir="2700000" algn="tl">
                    <a:srgbClr val="000000"/>
                  </a:outerShdw>
                </a:effectLst>
                <a:latin typeface="Arial" charset="0"/>
              </a:rPr>
              <a:t>3rd Party Lawsuit		17%</a:t>
            </a:r>
          </a:p>
          <a:p>
            <a:pPr>
              <a:spcBef>
                <a:spcPct val="50000"/>
              </a:spcBef>
              <a:defRPr/>
            </a:pPr>
            <a:r>
              <a:rPr lang="en-US" altLang="en-US" sz="3600" dirty="0">
                <a:effectLst>
                  <a:outerShdw blurRad="38100" dist="38100" dir="2700000" algn="tl">
                    <a:srgbClr val="000000"/>
                  </a:outerShdw>
                </a:effectLst>
                <a:latin typeface="Arial" charset="0"/>
              </a:rPr>
              <a:t>Litigation Total 		71%</a:t>
            </a:r>
          </a:p>
          <a:p>
            <a:pPr>
              <a:spcBef>
                <a:spcPct val="50000"/>
              </a:spcBef>
              <a:defRPr/>
            </a:pPr>
            <a:r>
              <a:rPr lang="en-US" altLang="en-US" sz="3600" dirty="0">
                <a:effectLst>
                  <a:outerShdw blurRad="38100" dist="38100" dir="2700000" algn="tl">
                    <a:srgbClr val="000000"/>
                  </a:outerShdw>
                </a:effectLst>
                <a:latin typeface="Arial" charset="0"/>
              </a:rPr>
              <a:t>IME’S				23%</a:t>
            </a:r>
          </a:p>
        </p:txBody>
      </p:sp>
      <p:sp>
        <p:nvSpPr>
          <p:cNvPr id="301059" name="Text Box 3"/>
          <p:cNvSpPr txBox="1">
            <a:spLocks noChangeArrowheads="1"/>
          </p:cNvSpPr>
          <p:nvPr/>
        </p:nvSpPr>
        <p:spPr bwMode="auto">
          <a:xfrm>
            <a:off x="746125" y="439738"/>
            <a:ext cx="3807453" cy="707886"/>
          </a:xfrm>
          <a:prstGeom prst="rect">
            <a:avLst/>
          </a:prstGeom>
          <a:noFill/>
          <a:ln w="9525">
            <a:noFill/>
            <a:miter lim="800000"/>
            <a:headEnd/>
            <a:tailEnd/>
          </a:ln>
          <a:effectLst/>
        </p:spPr>
        <p:txBody>
          <a:bodyPr wrap="none">
            <a:spAutoFit/>
          </a:bodyPr>
          <a:lstStyle/>
          <a:p>
            <a:pPr>
              <a:defRPr/>
            </a:pPr>
            <a:r>
              <a:rPr lang="en-US" sz="4000" dirty="0">
                <a:effectLst>
                  <a:outerShdw blurRad="38100" dist="38100" dir="2700000" algn="tl">
                    <a:srgbClr val="000000"/>
                  </a:outerShdw>
                </a:effectLst>
              </a:rPr>
              <a:t>Operant </a:t>
            </a:r>
            <a:r>
              <a:rPr lang="en-US" sz="4000" dirty="0">
                <a:effectLst>
                  <a:outerShdw blurRad="38100" dist="38100" dir="2700000" algn="tl">
                    <a:srgbClr val="000000"/>
                  </a:outerShdw>
                </a:effectLst>
                <a:latin typeface="Arial" pitchFamily="34" charset="0"/>
                <a:cs typeface="Arial" pitchFamily="34" charset="0"/>
              </a:rPr>
              <a:t>Issues</a:t>
            </a:r>
            <a:r>
              <a:rPr lang="en-US" sz="4000" dirty="0">
                <a:effectLst>
                  <a:outerShdw blurRad="38100" dist="38100" dir="2700000" algn="tl">
                    <a:srgbClr val="000000"/>
                  </a:outerShdw>
                </a:effectLst>
              </a:rPr>
              <a: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228600" y="914400"/>
            <a:ext cx="8229600" cy="1143000"/>
          </a:xfrm>
        </p:spPr>
        <p:txBody>
          <a:bodyPr>
            <a:normAutofit fontScale="90000"/>
          </a:bodyPr>
          <a:lstStyle/>
          <a:p>
            <a:r>
              <a:rPr lang="en-US" dirty="0" err="1" smtClean="0"/>
              <a:t>Opioids</a:t>
            </a:r>
            <a:r>
              <a:rPr lang="en-US" dirty="0" smtClean="0"/>
              <a:t> may be the </a:t>
            </a:r>
            <a:r>
              <a:rPr lang="en-US" u="sng" dirty="0" smtClean="0"/>
              <a:t>most</a:t>
            </a:r>
            <a:r>
              <a:rPr lang="en-US" dirty="0" smtClean="0"/>
              <a:t> powerful operant reward.</a:t>
            </a:r>
          </a:p>
        </p:txBody>
      </p:sp>
      <p:pic>
        <p:nvPicPr>
          <p:cNvPr id="13315" name="Picture 3" descr="NormPic1031"/>
          <p:cNvPicPr>
            <a:picLocks noChangeAspect="1" noChangeArrowheads="1"/>
          </p:cNvPicPr>
          <p:nvPr/>
        </p:nvPicPr>
        <p:blipFill>
          <a:blip r:embed="rId2" cstate="print"/>
          <a:srcRect l="3185" t="7396" r="3166" b="19231"/>
          <a:stretch>
            <a:fillRect/>
          </a:stretch>
        </p:blipFill>
        <p:spPr bwMode="auto">
          <a:xfrm>
            <a:off x="457200" y="3200400"/>
            <a:ext cx="8077200"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INJURED WORKERS AND THE RISK OF NARCOTICS MISUSE</a:t>
            </a:r>
            <a:endParaRPr lang="en-US" sz="3600" dirty="0"/>
          </a:p>
        </p:txBody>
      </p:sp>
      <p:sp>
        <p:nvSpPr>
          <p:cNvPr id="3" name="Content Placeholder 2"/>
          <p:cNvSpPr>
            <a:spLocks noGrp="1"/>
          </p:cNvSpPr>
          <p:nvPr>
            <p:ph sz="quarter" idx="1"/>
          </p:nvPr>
        </p:nvSpPr>
        <p:spPr>
          <a:xfrm>
            <a:off x="612648" y="1600200"/>
            <a:ext cx="8153400" cy="4876800"/>
          </a:xfrm>
        </p:spPr>
        <p:txBody>
          <a:bodyPr>
            <a:normAutofit lnSpcReduction="10000"/>
          </a:bodyPr>
          <a:lstStyle/>
          <a:p>
            <a:r>
              <a:rPr lang="en-US" dirty="0" smtClean="0"/>
              <a:t>1 in 12 injured workers started on narcotics were still using them 3-6 months later</a:t>
            </a:r>
          </a:p>
          <a:p>
            <a:r>
              <a:rPr lang="en-US" dirty="0" smtClean="0"/>
              <a:t>Only 4-7% of injured workers with long-term narcotics use received psychosocial evaluation and treatment</a:t>
            </a:r>
          </a:p>
          <a:p>
            <a:r>
              <a:rPr lang="en-US" dirty="0" smtClean="0"/>
              <a:t>In the best state studied only 25% received such care</a:t>
            </a:r>
          </a:p>
          <a:p>
            <a:r>
              <a:rPr lang="en-US" dirty="0" smtClean="0"/>
              <a:t>Data based on 300,000 W/C claims in 21 states</a:t>
            </a:r>
          </a:p>
          <a:p>
            <a:endParaRPr lang="en-US" sz="1800" b="1" dirty="0" smtClean="0"/>
          </a:p>
          <a:p>
            <a:r>
              <a:rPr lang="en-US" sz="1800" b="1" dirty="0" smtClean="0"/>
              <a:t>Worker’s </a:t>
            </a:r>
            <a:r>
              <a:rPr lang="en-US" sz="1800" b="1" dirty="0" smtClean="0"/>
              <a:t>Compensation Research Institute 2012</a:t>
            </a:r>
          </a:p>
          <a:p>
            <a:endParaRPr lang="en-US"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EARLY OPIOID PRESCRIPTION AND SUBSEQUENT DISABILITY AMONG WORKERS WITH BACK INJURIES</a:t>
            </a:r>
            <a:endParaRPr lang="en-US" sz="3200" dirty="0"/>
          </a:p>
        </p:txBody>
      </p:sp>
      <p:sp>
        <p:nvSpPr>
          <p:cNvPr id="3" name="Content Placeholder 2"/>
          <p:cNvSpPr>
            <a:spLocks noGrp="1"/>
          </p:cNvSpPr>
          <p:nvPr>
            <p:ph sz="quarter" idx="1"/>
          </p:nvPr>
        </p:nvSpPr>
        <p:spPr>
          <a:xfrm>
            <a:off x="612648" y="1905000"/>
            <a:ext cx="8153400" cy="4191000"/>
          </a:xfrm>
        </p:spPr>
        <p:txBody>
          <a:bodyPr/>
          <a:lstStyle/>
          <a:p>
            <a:r>
              <a:rPr lang="en-US" dirty="0" err="1" smtClean="0"/>
              <a:t>Opioid</a:t>
            </a:r>
            <a:r>
              <a:rPr lang="en-US" dirty="0" smtClean="0"/>
              <a:t> use was a risk factor for long-term disability at 1 year</a:t>
            </a:r>
          </a:p>
          <a:p>
            <a:endParaRPr lang="en-US" dirty="0" smtClean="0"/>
          </a:p>
          <a:p>
            <a:r>
              <a:rPr lang="en-US" dirty="0" smtClean="0"/>
              <a:t>14% (254 of 1843) received work disability compensation at 1 year</a:t>
            </a:r>
          </a:p>
          <a:p>
            <a:endParaRPr lang="en-US" dirty="0" smtClean="0"/>
          </a:p>
          <a:p>
            <a:r>
              <a:rPr lang="en-US" sz="2400" b="1" dirty="0" smtClean="0"/>
              <a:t>Franklin, Stover, Turner, et al. </a:t>
            </a:r>
          </a:p>
          <a:p>
            <a:r>
              <a:rPr lang="en-US" sz="2400" b="1" dirty="0" smtClean="0"/>
              <a:t>Spine  Jan. 2008 -vol.33 (2) 199-204</a:t>
            </a:r>
            <a:endParaRPr lang="en-US" sz="2400"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idx="4294967295"/>
          </p:nvPr>
        </p:nvSpPr>
        <p:spPr>
          <a:xfrm>
            <a:off x="0" y="0"/>
            <a:ext cx="8229600" cy="1676400"/>
          </a:xfrm>
        </p:spPr>
        <p:txBody>
          <a:bodyPr/>
          <a:lstStyle/>
          <a:p>
            <a:pPr eaLnBrk="1" hangingPunct="1">
              <a:defRPr/>
            </a:pPr>
            <a:r>
              <a:rPr lang="en-US" sz="3600" b="1" dirty="0" smtClean="0"/>
              <a:t>Change in Pain</a:t>
            </a:r>
            <a:br>
              <a:rPr lang="en-US" sz="3600" b="1" dirty="0" smtClean="0"/>
            </a:br>
            <a:r>
              <a:rPr lang="en-US" sz="3600" b="1" dirty="0" smtClean="0"/>
              <a:t>Effect of Workers’ Comp</a:t>
            </a:r>
          </a:p>
        </p:txBody>
      </p:sp>
      <p:graphicFrame>
        <p:nvGraphicFramePr>
          <p:cNvPr id="1026" name="Object 3"/>
          <p:cNvGraphicFramePr>
            <a:graphicFrameLocks noChangeAspect="1"/>
          </p:cNvGraphicFramePr>
          <p:nvPr>
            <p:ph type="chart" idx="4294967295"/>
          </p:nvPr>
        </p:nvGraphicFramePr>
        <p:xfrm>
          <a:off x="0" y="1524000"/>
          <a:ext cx="8915400" cy="4341813"/>
        </p:xfrm>
        <a:graphic>
          <a:graphicData uri="http://schemas.openxmlformats.org/presentationml/2006/ole">
            <p:oleObj spid="_x0000_s3074" name="Chart" r:id="rId4" imgW="7772536" imgH="4114902" progId="MSGraph.Chart.8">
              <p:embed followColorScheme="full"/>
            </p:oleObj>
          </a:graphicData>
        </a:graphic>
      </p:graphicFrame>
      <p:sp>
        <p:nvSpPr>
          <p:cNvPr id="1028" name="Text Box 4"/>
          <p:cNvSpPr txBox="1">
            <a:spLocks noChangeArrowheads="1"/>
          </p:cNvSpPr>
          <p:nvPr/>
        </p:nvSpPr>
        <p:spPr bwMode="auto">
          <a:xfrm>
            <a:off x="533400" y="5867400"/>
            <a:ext cx="8193088" cy="396875"/>
          </a:xfrm>
          <a:prstGeom prst="rect">
            <a:avLst/>
          </a:prstGeom>
          <a:noFill/>
          <a:ln w="9525">
            <a:noFill/>
            <a:miter lim="800000"/>
            <a:headEnd/>
            <a:tailEnd/>
          </a:ln>
        </p:spPr>
        <p:txBody>
          <a:bodyPr wrap="none">
            <a:spAutoFit/>
          </a:bodyPr>
          <a:lstStyle/>
          <a:p>
            <a:r>
              <a:rPr lang="en-US" sz="2000">
                <a:latin typeface="Times New Roman" pitchFamily="18" charset="0"/>
              </a:rPr>
              <a:t>Time: F (3.2, 481) = 11.37, p &lt; .001; Group x Time: F (3.2, 481) = 3.2, p &lt; .02</a:t>
            </a:r>
            <a:endParaRPr lang="en-US" sz="2800">
              <a:latin typeface="Times New Roman" pitchFamily="18" charset="0"/>
            </a:endParaRPr>
          </a:p>
        </p:txBody>
      </p:sp>
      <p:sp>
        <p:nvSpPr>
          <p:cNvPr id="1029" name="TextBox 4"/>
          <p:cNvSpPr txBox="1">
            <a:spLocks noChangeArrowheads="1"/>
          </p:cNvSpPr>
          <p:nvPr/>
        </p:nvSpPr>
        <p:spPr bwMode="auto">
          <a:xfrm>
            <a:off x="4038600" y="6324600"/>
            <a:ext cx="4743450" cy="369888"/>
          </a:xfrm>
          <a:prstGeom prst="rect">
            <a:avLst/>
          </a:prstGeom>
          <a:noFill/>
          <a:ln w="9525">
            <a:noFill/>
            <a:miter lim="800000"/>
            <a:headEnd/>
            <a:tailEnd/>
          </a:ln>
        </p:spPr>
        <p:txBody>
          <a:bodyPr wrap="none">
            <a:spAutoFit/>
          </a:bodyPr>
          <a:lstStyle/>
          <a:p>
            <a:r>
              <a:rPr lang="en-US"/>
              <a:t>Gagnon C, Harden N et al Pain Practice 2012</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57200"/>
            <a:ext cx="5943600" cy="6217087"/>
          </a:xfrm>
          <a:prstGeom prst="rect">
            <a:avLst/>
          </a:prstGeom>
        </p:spPr>
        <p:txBody>
          <a:bodyPr wrap="square">
            <a:spAutoFit/>
          </a:bodyPr>
          <a:lstStyle/>
          <a:p>
            <a:r>
              <a:rPr lang="en-US" sz="2800" dirty="0" smtClean="0"/>
              <a:t>COSTS AND POOR COMPLIANCE WITH BEST </a:t>
            </a:r>
            <a:r>
              <a:rPr lang="en-US" sz="2800" dirty="0" smtClean="0"/>
              <a:t>PRACTICES</a:t>
            </a:r>
          </a:p>
          <a:p>
            <a:endParaRPr lang="en-US" dirty="0" smtClean="0"/>
          </a:p>
          <a:p>
            <a:endParaRPr lang="en-US" dirty="0" smtClean="0"/>
          </a:p>
          <a:p>
            <a:r>
              <a:rPr lang="en-US" dirty="0" smtClean="0"/>
              <a:t>1.4 BILLION DOLLARS SPENT ON NARCOTICS ANNUALLY BY EMPLOYEES AND INSURERS</a:t>
            </a:r>
          </a:p>
          <a:p>
            <a:r>
              <a:rPr lang="en-US" dirty="0" smtClean="0"/>
              <a:t>- 25% OF W/C EXPENSES</a:t>
            </a:r>
          </a:p>
          <a:p>
            <a:endParaRPr lang="en-US" dirty="0" smtClean="0"/>
          </a:p>
          <a:p>
            <a:r>
              <a:rPr lang="en-US" dirty="0" smtClean="0"/>
              <a:t>ONLY 1 IN 20 PHYSICIANS COMPLIED WITH BEST PRACTICES </a:t>
            </a:r>
            <a:br>
              <a:rPr lang="en-US" dirty="0" smtClean="0"/>
            </a:br>
            <a:r>
              <a:rPr lang="en-US" dirty="0" smtClean="0"/>
              <a:t>- RISK ASSESSMENT</a:t>
            </a:r>
            <a:br>
              <a:rPr lang="en-US" dirty="0" smtClean="0"/>
            </a:br>
            <a:r>
              <a:rPr lang="en-US" dirty="0" smtClean="0"/>
              <a:t>- SIGNED OPIOID AGREEMENT</a:t>
            </a:r>
            <a:br>
              <a:rPr lang="en-US" dirty="0" smtClean="0"/>
            </a:br>
            <a:r>
              <a:rPr lang="en-US" dirty="0" smtClean="0"/>
              <a:t>- OBTAINED RANDOM UDSI</a:t>
            </a:r>
          </a:p>
          <a:p>
            <a:endParaRPr lang="en-US" dirty="0" smtClean="0"/>
          </a:p>
          <a:p>
            <a:r>
              <a:rPr lang="en-US" dirty="0" smtClean="0"/>
              <a:t>TEXAS, MASSACHUSETTS, AND NEW YORK HAVE ESSENTIALLY BANNED PHYSICIAN DISPENSING BY</a:t>
            </a:r>
          </a:p>
          <a:p>
            <a:r>
              <a:rPr lang="en-US" dirty="0" smtClean="0"/>
              <a:t>GREATLY LIMITING  THEIR ABILITY  TO DO SO</a:t>
            </a:r>
          </a:p>
          <a:p>
            <a:endParaRPr lang="en-US" dirty="0" smtClean="0"/>
          </a:p>
          <a:p>
            <a:r>
              <a:rPr lang="en-US" dirty="0" err="1" smtClean="0"/>
              <a:t>Jospeh</a:t>
            </a:r>
            <a:r>
              <a:rPr lang="en-US" dirty="0" smtClean="0"/>
              <a:t> </a:t>
            </a:r>
            <a:r>
              <a:rPr lang="en-US" dirty="0" err="1" smtClean="0"/>
              <a:t>Paduda</a:t>
            </a:r>
            <a:r>
              <a:rPr lang="en-US" dirty="0" smtClean="0"/>
              <a:t>, President of CompPharma.LLC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CONSEQUENCES OF UNTREATED PAIN</a:t>
            </a:r>
            <a:endParaRPr lang="en-US" sz="3200" dirty="0"/>
          </a:p>
        </p:txBody>
      </p:sp>
      <p:sp>
        <p:nvSpPr>
          <p:cNvPr id="3" name="Content Placeholder 2"/>
          <p:cNvSpPr>
            <a:spLocks noGrp="1"/>
          </p:cNvSpPr>
          <p:nvPr>
            <p:ph sz="quarter" idx="1"/>
          </p:nvPr>
        </p:nvSpPr>
        <p:spPr>
          <a:xfrm>
            <a:off x="612648" y="1524000"/>
            <a:ext cx="8153400" cy="5105400"/>
          </a:xfrm>
        </p:spPr>
        <p:txBody>
          <a:bodyPr>
            <a:normAutofit fontScale="92500"/>
          </a:bodyPr>
          <a:lstStyle/>
          <a:p>
            <a:r>
              <a:rPr lang="en-US" dirty="0" smtClean="0"/>
              <a:t>“</a:t>
            </a:r>
            <a:r>
              <a:rPr lang="en-US" sz="2400" dirty="0" smtClean="0"/>
              <a:t>Unrelieved pain has negative physical and psychological consequences. Aggressive pain prevention and control that occurs before, during, and after surgery can yield both short-term and long-term benefits.” </a:t>
            </a:r>
          </a:p>
          <a:p>
            <a:r>
              <a:rPr lang="en-US" sz="1600" b="1" dirty="0" smtClean="0"/>
              <a:t>AHCPR Clinical Practice Guidelines- Acute Pain Management</a:t>
            </a:r>
          </a:p>
          <a:p>
            <a:endParaRPr lang="en-US" sz="1600" b="1" dirty="0" smtClean="0"/>
          </a:p>
          <a:p>
            <a:r>
              <a:rPr lang="en-US" sz="2400" dirty="0" smtClean="0"/>
              <a:t>“Unrelieved pain has enormous physiological and psychological effects on the patient. The Joint Commission believes that effective management of pain is a crucial component of good care. Research clearly shows that unrelieved pain can slow recovery, create burdens for patients and their families, and increase costs to the health care system.” </a:t>
            </a:r>
          </a:p>
          <a:p>
            <a:r>
              <a:rPr lang="en-US" sz="1600" b="1" dirty="0" smtClean="0"/>
              <a:t>Dennis O’Leary, M.D. President, JCAHO</a:t>
            </a:r>
            <a:endParaRPr lang="en-US" sz="16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OPIODS IN THE WORKPLACE</a:t>
            </a:r>
            <a:endParaRPr lang="en-US" dirty="0"/>
          </a:p>
        </p:txBody>
      </p:sp>
      <p:sp>
        <p:nvSpPr>
          <p:cNvPr id="3" name="Content Placeholder 2"/>
          <p:cNvSpPr>
            <a:spLocks noGrp="1"/>
          </p:cNvSpPr>
          <p:nvPr>
            <p:ph sz="quarter" idx="1"/>
          </p:nvPr>
        </p:nvSpPr>
        <p:spPr/>
        <p:txBody>
          <a:bodyPr/>
          <a:lstStyle/>
          <a:p>
            <a:pPr>
              <a:buNone/>
            </a:pPr>
            <a:r>
              <a:rPr lang="en-US" dirty="0" smtClean="0"/>
              <a:t>AMERICANS WITH DISABILITIES ACT AND</a:t>
            </a:r>
          </a:p>
          <a:p>
            <a:pPr>
              <a:buNone/>
            </a:pPr>
            <a:r>
              <a:rPr lang="en-US" dirty="0" smtClean="0"/>
              <a:t>DRUG ADDICTION TREATMENT ACT</a:t>
            </a:r>
          </a:p>
          <a:p>
            <a:pPr>
              <a:buNone/>
            </a:pPr>
            <a:r>
              <a:rPr lang="en-US" dirty="0" smtClean="0"/>
              <a:t>PASSED CONGRESS IN 2000</a:t>
            </a:r>
          </a:p>
          <a:p>
            <a:pPr>
              <a:buFontTx/>
              <a:buChar char="-"/>
            </a:pPr>
            <a:r>
              <a:rPr lang="en-US" dirty="0" smtClean="0"/>
              <a:t>Determined </a:t>
            </a:r>
            <a:r>
              <a:rPr lang="en-US" dirty="0" err="1" smtClean="0"/>
              <a:t>opioid</a:t>
            </a:r>
            <a:r>
              <a:rPr lang="en-US" dirty="0" smtClean="0"/>
              <a:t> addiction as a medical condition</a:t>
            </a:r>
          </a:p>
          <a:p>
            <a:pPr>
              <a:buFontTx/>
              <a:buChar char="-"/>
            </a:pPr>
            <a:r>
              <a:rPr lang="en-US" dirty="0" smtClean="0"/>
              <a:t>Encourage employers to support employees with </a:t>
            </a:r>
            <a:r>
              <a:rPr lang="en-US" dirty="0" err="1" smtClean="0"/>
              <a:t>opioid</a:t>
            </a:r>
            <a:r>
              <a:rPr lang="en-US" dirty="0" smtClean="0"/>
              <a:t> dependency</a:t>
            </a:r>
          </a:p>
          <a:p>
            <a:pPr>
              <a:buFontTx/>
              <a:buChar char="-"/>
            </a:pP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457200"/>
            <a:ext cx="6629400" cy="6230243"/>
          </a:xfrm>
          <a:prstGeom prst="rect">
            <a:avLst/>
          </a:prstGeom>
        </p:spPr>
        <p:txBody>
          <a:bodyPr wrap="square">
            <a:spAutoFit/>
          </a:bodyPr>
          <a:lstStyle/>
          <a:p>
            <a:pPr>
              <a:defRPr/>
            </a:pPr>
            <a:r>
              <a:rPr lang="en-US" sz="3200" dirty="0" smtClean="0">
                <a:latin typeface="Arial" pitchFamily="34" charset="0"/>
                <a:cs typeface="Arial" pitchFamily="34" charset="0"/>
              </a:rPr>
              <a:t>35 </a:t>
            </a:r>
            <a:r>
              <a:rPr lang="en-US" sz="3200" dirty="0" smtClean="0">
                <a:latin typeface="Arial" pitchFamily="34" charset="0"/>
                <a:cs typeface="Arial" pitchFamily="34" charset="0"/>
              </a:rPr>
              <a:t>year-old Female </a:t>
            </a:r>
            <a:r>
              <a:rPr lang="en-US" sz="3200" dirty="0" smtClean="0">
                <a:latin typeface="Arial" pitchFamily="34" charset="0"/>
                <a:cs typeface="Arial" pitchFamily="34" charset="0"/>
              </a:rPr>
              <a:t>with CLB on 20mg sustained release </a:t>
            </a:r>
            <a:r>
              <a:rPr lang="en-US" sz="3200" dirty="0" err="1" smtClean="0">
                <a:latin typeface="Arial" pitchFamily="34" charset="0"/>
                <a:cs typeface="Arial" pitchFamily="34" charset="0"/>
              </a:rPr>
              <a:t>oxycodone</a:t>
            </a:r>
            <a:r>
              <a:rPr lang="en-US" sz="3200" dirty="0" smtClean="0">
                <a:latin typeface="Arial" pitchFamily="34" charset="0"/>
                <a:cs typeface="Arial" pitchFamily="34" charset="0"/>
              </a:rPr>
              <a:t> BID</a:t>
            </a:r>
          </a:p>
          <a:p>
            <a:pPr>
              <a:defRPr/>
            </a:pPr>
            <a:r>
              <a:rPr lang="en-US" sz="3200" dirty="0" smtClean="0">
                <a:latin typeface="Arial" pitchFamily="34" charset="0"/>
                <a:cs typeface="Arial" pitchFamily="34" charset="0"/>
              </a:rPr>
              <a:t>and several doses of immediate release “rescue” morphine a day.</a:t>
            </a:r>
          </a:p>
          <a:p>
            <a:pPr>
              <a:defRPr/>
            </a:pPr>
            <a:endParaRPr lang="en-US" sz="3200" dirty="0" smtClean="0">
              <a:latin typeface="Arial" pitchFamily="34" charset="0"/>
              <a:cs typeface="Arial" pitchFamily="34" charset="0"/>
            </a:endParaRPr>
          </a:p>
          <a:p>
            <a:pPr>
              <a:defRPr/>
            </a:pPr>
            <a:r>
              <a:rPr lang="en-US" sz="3200" dirty="0" smtClean="0">
                <a:latin typeface="Arial" pitchFamily="34" charset="0"/>
                <a:cs typeface="Arial" pitchFamily="34" charset="0"/>
              </a:rPr>
              <a:t>Each </a:t>
            </a:r>
            <a:r>
              <a:rPr lang="en-US" sz="3200" dirty="0" smtClean="0">
                <a:latin typeface="Arial" pitchFamily="34" charset="0"/>
                <a:cs typeface="Arial" pitchFamily="34" charset="0"/>
              </a:rPr>
              <a:t>Attempt </a:t>
            </a:r>
            <a:r>
              <a:rPr lang="en-US" sz="3200" dirty="0" smtClean="0">
                <a:latin typeface="Arial" pitchFamily="34" charset="0"/>
                <a:cs typeface="Arial" pitchFamily="34" charset="0"/>
              </a:rPr>
              <a:t>to decrease</a:t>
            </a:r>
            <a:r>
              <a:rPr lang="en-US" sz="3200" dirty="0" smtClean="0">
                <a:latin typeface="Arial" pitchFamily="34" charset="0"/>
                <a:cs typeface="Arial" pitchFamily="34" charset="0"/>
                <a:sym typeface="Symbol" pitchFamily="18" charset="2"/>
              </a:rPr>
              <a:t> </a:t>
            </a:r>
            <a:r>
              <a:rPr lang="en-US" sz="3200" dirty="0" err="1" smtClean="0">
                <a:latin typeface="Arial" pitchFamily="34" charset="0"/>
                <a:cs typeface="Arial" pitchFamily="34" charset="0"/>
                <a:sym typeface="Symbol" pitchFamily="18" charset="2"/>
              </a:rPr>
              <a:t>opioids</a:t>
            </a:r>
            <a:r>
              <a:rPr lang="en-US" sz="3200" dirty="0" smtClean="0">
                <a:latin typeface="Arial" pitchFamily="34" charset="0"/>
                <a:cs typeface="Arial" pitchFamily="34" charset="0"/>
                <a:sym typeface="Symbol" pitchFamily="18" charset="2"/>
              </a:rPr>
              <a:t> fail.</a:t>
            </a:r>
          </a:p>
          <a:p>
            <a:pPr>
              <a:defRPr/>
            </a:pPr>
            <a:endParaRPr lang="en-US" sz="3200" dirty="0" smtClean="0">
              <a:latin typeface="Arial" pitchFamily="34" charset="0"/>
              <a:cs typeface="Arial" pitchFamily="34" charset="0"/>
              <a:sym typeface="Symbol" pitchFamily="18" charset="2"/>
            </a:endParaRPr>
          </a:p>
          <a:p>
            <a:pPr>
              <a:defRPr/>
            </a:pPr>
            <a:r>
              <a:rPr lang="en-US" sz="3200" dirty="0" smtClean="0">
                <a:latin typeface="Arial" pitchFamily="34" charset="0"/>
                <a:cs typeface="Arial" pitchFamily="34" charset="0"/>
                <a:sym typeface="Symbol" pitchFamily="18" charset="2"/>
              </a:rPr>
              <a:t>Vocation</a:t>
            </a:r>
            <a:r>
              <a:rPr lang="en-US" sz="3200" dirty="0" smtClean="0">
                <a:latin typeface="Arial" pitchFamily="34" charset="0"/>
                <a:cs typeface="Arial" pitchFamily="34" charset="0"/>
                <a:sym typeface="Symbol" pitchFamily="18" charset="2"/>
              </a:rPr>
              <a:t>:  School Bus Driver.</a:t>
            </a:r>
          </a:p>
          <a:p>
            <a:pPr>
              <a:defRPr/>
            </a:pPr>
            <a:endParaRPr lang="en-US" sz="3200" dirty="0" smtClean="0">
              <a:latin typeface="Arial" pitchFamily="34" charset="0"/>
              <a:cs typeface="Arial" pitchFamily="34" charset="0"/>
              <a:sym typeface="Symbol" pitchFamily="18" charset="2"/>
            </a:endParaRPr>
          </a:p>
          <a:p>
            <a:pPr>
              <a:defRPr/>
            </a:pPr>
            <a:r>
              <a:rPr lang="en-US" sz="3200" dirty="0" smtClean="0">
                <a:latin typeface="Arial" pitchFamily="34" charset="0"/>
                <a:cs typeface="Arial" pitchFamily="34" charset="0"/>
                <a:sym typeface="Symbol" pitchFamily="18" charset="2"/>
              </a:rPr>
              <a:t>RTW </a:t>
            </a:r>
            <a:r>
              <a:rPr lang="en-US" sz="3200" dirty="0" smtClean="0">
                <a:latin typeface="Arial" pitchFamily="34" charset="0"/>
                <a:cs typeface="Arial" pitchFamily="34" charset="0"/>
                <a:sym typeface="Symbol" pitchFamily="18" charset="2"/>
              </a:rPr>
              <a:t>Decision?</a:t>
            </a:r>
            <a:endParaRPr lang="en-US" sz="32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a:xfrm>
            <a:off x="457200" y="304800"/>
            <a:ext cx="8001000" cy="839788"/>
          </a:xfrm>
        </p:spPr>
        <p:txBody>
          <a:bodyPr/>
          <a:lstStyle/>
          <a:p>
            <a:pPr eaLnBrk="1" hangingPunct="1">
              <a:defRPr/>
            </a:pPr>
            <a:r>
              <a:rPr lang="en-US" sz="4000" dirty="0" smtClean="0"/>
              <a:t>THE REAL OPIOID DILEMMA</a:t>
            </a:r>
            <a:endParaRPr lang="en-US" sz="4000" dirty="0" smtClean="0"/>
          </a:p>
        </p:txBody>
      </p:sp>
      <p:sp>
        <p:nvSpPr>
          <p:cNvPr id="338947" name="Rectangle 3"/>
          <p:cNvSpPr>
            <a:spLocks noGrp="1" noChangeArrowheads="1"/>
          </p:cNvSpPr>
          <p:nvPr>
            <p:ph type="body" idx="1"/>
          </p:nvPr>
        </p:nvSpPr>
        <p:spPr>
          <a:xfrm>
            <a:off x="762000" y="1524000"/>
            <a:ext cx="7772400" cy="4648200"/>
          </a:xfrm>
        </p:spPr>
        <p:txBody>
          <a:bodyPr/>
          <a:lstStyle/>
          <a:p>
            <a:pPr eaLnBrk="1" hangingPunct="1">
              <a:defRPr/>
            </a:pPr>
            <a:r>
              <a:rPr lang="en-US" sz="2400" dirty="0" smtClean="0"/>
              <a:t>More pressure to prescribe </a:t>
            </a:r>
            <a:r>
              <a:rPr lang="en-US" sz="2400" dirty="0" err="1" smtClean="0"/>
              <a:t>opioids</a:t>
            </a:r>
            <a:endParaRPr lang="en-US" sz="2400" dirty="0" smtClean="0"/>
          </a:p>
          <a:p>
            <a:pPr eaLnBrk="1" hangingPunct="1">
              <a:defRPr/>
            </a:pPr>
            <a:r>
              <a:rPr lang="en-US" sz="2400" dirty="0" smtClean="0"/>
              <a:t>Lawsuits against physicians for not prescribing </a:t>
            </a:r>
          </a:p>
          <a:p>
            <a:pPr eaLnBrk="1" hangingPunct="1">
              <a:defRPr/>
            </a:pPr>
            <a:r>
              <a:rPr lang="en-US" sz="2400" dirty="0" smtClean="0"/>
              <a:t>Lawsuits against physicians for prescribing</a:t>
            </a:r>
          </a:p>
          <a:p>
            <a:pPr eaLnBrk="1" hangingPunct="1">
              <a:defRPr/>
            </a:pPr>
            <a:r>
              <a:rPr lang="en-US" sz="2400" dirty="0" smtClean="0"/>
              <a:t>Criminal charges against physicians for </a:t>
            </a:r>
            <a:r>
              <a:rPr lang="en-US" sz="2400" dirty="0" smtClean="0">
                <a:solidFill>
                  <a:schemeClr val="tx2"/>
                </a:solidFill>
              </a:rPr>
              <a:t>patient</a:t>
            </a:r>
            <a:r>
              <a:rPr lang="en-US" sz="2400" dirty="0" smtClean="0"/>
              <a:t> diversion and abuse</a:t>
            </a:r>
          </a:p>
          <a:p>
            <a:pPr eaLnBrk="1" hangingPunct="1">
              <a:defRPr/>
            </a:pPr>
            <a:r>
              <a:rPr lang="en-US" sz="2400" dirty="0" smtClean="0"/>
              <a:t>Individual and Class Action suits against physicians for addiction / dependence</a:t>
            </a:r>
          </a:p>
          <a:p>
            <a:pPr eaLnBrk="1" hangingPunct="1">
              <a:defRPr/>
            </a:pPr>
            <a:r>
              <a:rPr lang="en-US" sz="2400" dirty="0" smtClean="0"/>
              <a:t>Individual and Class action suits for death (usually accidental overdose)</a:t>
            </a:r>
          </a:p>
          <a:p>
            <a:pPr eaLnBrk="1" hangingPunct="1">
              <a:defRPr/>
            </a:pPr>
            <a:r>
              <a:rPr lang="en-US" sz="2400" dirty="0" smtClean="0"/>
              <a:t>Individual suits for Accidents under the influence (usually MVA) </a:t>
            </a:r>
          </a:p>
        </p:txBody>
      </p:sp>
      <p:sp>
        <p:nvSpPr>
          <p:cNvPr id="4" name="Rectangle 3"/>
          <p:cNvSpPr/>
          <p:nvPr/>
        </p:nvSpPr>
        <p:spPr>
          <a:xfrm>
            <a:off x="10363200" y="2286000"/>
            <a:ext cx="2438400" cy="3416320"/>
          </a:xfrm>
          <a:prstGeom prst="rect">
            <a:avLst/>
          </a:prstGeom>
        </p:spPr>
        <p:txBody>
          <a:bodyPr wrap="square">
            <a:spAutoFit/>
          </a:bodyPr>
          <a:lstStyle/>
          <a:p>
            <a:pPr eaLnBrk="1" hangingPunct="1">
              <a:defRPr/>
            </a:pPr>
            <a:r>
              <a:rPr lang="en-US" dirty="0">
                <a:latin typeface="Arial" pitchFamily="34" charset="0"/>
                <a:cs typeface="Arial" pitchFamily="34" charset="0"/>
              </a:rPr>
              <a:t>35 </a:t>
            </a:r>
            <a:r>
              <a:rPr lang="en-US" dirty="0" err="1">
                <a:latin typeface="Arial" pitchFamily="34" charset="0"/>
                <a:cs typeface="Arial" pitchFamily="34" charset="0"/>
              </a:rPr>
              <a:t>yo</a:t>
            </a:r>
            <a:r>
              <a:rPr lang="en-US" dirty="0">
                <a:latin typeface="Arial" pitchFamily="34" charset="0"/>
                <a:cs typeface="Arial" pitchFamily="34" charset="0"/>
              </a:rPr>
              <a:t> F with CLB on 20mg sustained release </a:t>
            </a:r>
            <a:r>
              <a:rPr lang="en-US" dirty="0" err="1">
                <a:latin typeface="Arial" pitchFamily="34" charset="0"/>
                <a:cs typeface="Arial" pitchFamily="34" charset="0"/>
              </a:rPr>
              <a:t>oxycodone</a:t>
            </a:r>
            <a:r>
              <a:rPr lang="en-US" dirty="0">
                <a:latin typeface="Arial" pitchFamily="34" charset="0"/>
                <a:cs typeface="Arial" pitchFamily="34" charset="0"/>
              </a:rPr>
              <a:t> </a:t>
            </a:r>
            <a:r>
              <a:rPr lang="en-US" dirty="0" err="1" smtClean="0">
                <a:latin typeface="Arial" pitchFamily="34" charset="0"/>
                <a:cs typeface="Arial" pitchFamily="34" charset="0"/>
              </a:rPr>
              <a:t>BIDand</a:t>
            </a:r>
            <a:r>
              <a:rPr lang="en-US" dirty="0" smtClean="0">
                <a:latin typeface="Arial" pitchFamily="34" charset="0"/>
                <a:cs typeface="Arial" pitchFamily="34" charset="0"/>
              </a:rPr>
              <a:t> </a:t>
            </a:r>
            <a:r>
              <a:rPr lang="en-US" dirty="0">
                <a:latin typeface="Arial" pitchFamily="34" charset="0"/>
                <a:cs typeface="Arial" pitchFamily="34" charset="0"/>
              </a:rPr>
              <a:t>several doses of immediate release “rescue” morphine a day.</a:t>
            </a:r>
          </a:p>
          <a:p>
            <a:pPr eaLnBrk="1" hangingPunct="1">
              <a:defRPr/>
            </a:pPr>
            <a:r>
              <a:rPr lang="en-US" dirty="0">
                <a:latin typeface="Arial" pitchFamily="34" charset="0"/>
                <a:cs typeface="Arial" pitchFamily="34" charset="0"/>
              </a:rPr>
              <a:t>Each Attempt to </a:t>
            </a:r>
            <a:r>
              <a:rPr lang="en-US" dirty="0">
                <a:latin typeface="Arial" pitchFamily="34" charset="0"/>
                <a:cs typeface="Arial" pitchFamily="34" charset="0"/>
                <a:sym typeface="Symbol" pitchFamily="18" charset="2"/>
              </a:rPr>
              <a:t> </a:t>
            </a:r>
            <a:r>
              <a:rPr lang="en-US" dirty="0" err="1">
                <a:latin typeface="Arial" pitchFamily="34" charset="0"/>
                <a:cs typeface="Arial" pitchFamily="34" charset="0"/>
                <a:sym typeface="Symbol" pitchFamily="18" charset="2"/>
              </a:rPr>
              <a:t>opioids</a:t>
            </a:r>
            <a:r>
              <a:rPr lang="en-US" dirty="0">
                <a:latin typeface="Arial" pitchFamily="34" charset="0"/>
                <a:cs typeface="Arial" pitchFamily="34" charset="0"/>
                <a:sym typeface="Symbol" pitchFamily="18" charset="2"/>
              </a:rPr>
              <a:t> fail.</a:t>
            </a:r>
          </a:p>
          <a:p>
            <a:pPr eaLnBrk="1" hangingPunct="1">
              <a:defRPr/>
            </a:pPr>
            <a:r>
              <a:rPr lang="en-US" dirty="0">
                <a:latin typeface="Arial" pitchFamily="34" charset="0"/>
                <a:cs typeface="Arial" pitchFamily="34" charset="0"/>
                <a:sym typeface="Symbol" pitchFamily="18" charset="2"/>
              </a:rPr>
              <a:t>Vocation:  School Bus Driver.</a:t>
            </a:r>
          </a:p>
          <a:p>
            <a:pPr eaLnBrk="1" hangingPunct="1">
              <a:defRPr/>
            </a:pPr>
            <a:r>
              <a:rPr lang="en-US" dirty="0">
                <a:latin typeface="Arial" pitchFamily="34" charset="0"/>
                <a:cs typeface="Arial" pitchFamily="34" charset="0"/>
                <a:sym typeface="Symbol" pitchFamily="18" charset="2"/>
              </a:rPr>
              <a:t>RTW Decision?</a:t>
            </a:r>
            <a:endParaRPr lang="en-US"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p:txBody>
          <a:bodyPr>
            <a:normAutofit fontScale="90000"/>
          </a:bodyPr>
          <a:lstStyle/>
          <a:p>
            <a:pPr eaLnBrk="1" hangingPunct="1">
              <a:defRPr/>
            </a:pPr>
            <a:r>
              <a:rPr lang="en-US" sz="4000" dirty="0" smtClean="0">
                <a:solidFill>
                  <a:schemeClr val="tx1"/>
                </a:solidFill>
              </a:rPr>
              <a:t>WHAT AMERICANS WANT AND EXPECT FROM HEALTH CARE</a:t>
            </a:r>
            <a:endParaRPr lang="en-US" sz="4000" dirty="0" smtClean="0">
              <a:solidFill>
                <a:schemeClr val="tx1"/>
              </a:solidFill>
            </a:endParaRPr>
          </a:p>
        </p:txBody>
      </p:sp>
      <p:sp>
        <p:nvSpPr>
          <p:cNvPr id="312323" name="Rectangle 3"/>
          <p:cNvSpPr>
            <a:spLocks noGrp="1" noChangeArrowheads="1"/>
          </p:cNvSpPr>
          <p:nvPr>
            <p:ph type="body" idx="1"/>
          </p:nvPr>
        </p:nvSpPr>
        <p:spPr>
          <a:xfrm>
            <a:off x="612648" y="1752600"/>
            <a:ext cx="8302752" cy="4343400"/>
          </a:xfrm>
        </p:spPr>
        <p:txBody>
          <a:bodyPr>
            <a:normAutofit fontScale="92500" lnSpcReduction="10000"/>
          </a:bodyPr>
          <a:lstStyle/>
          <a:p>
            <a:pPr eaLnBrk="1" hangingPunct="1">
              <a:defRPr/>
            </a:pPr>
            <a:r>
              <a:rPr lang="en-US" sz="3600" dirty="0" smtClean="0"/>
              <a:t>Cure</a:t>
            </a:r>
          </a:p>
          <a:p>
            <a:pPr eaLnBrk="1" hangingPunct="1">
              <a:defRPr/>
            </a:pPr>
            <a:r>
              <a:rPr lang="en-US" sz="3600" dirty="0" smtClean="0"/>
              <a:t>Instant gratification</a:t>
            </a:r>
          </a:p>
          <a:p>
            <a:pPr eaLnBrk="1" hangingPunct="1">
              <a:defRPr/>
            </a:pPr>
            <a:r>
              <a:rPr lang="en-US" sz="3600" dirty="0" smtClean="0"/>
              <a:t>Surgery </a:t>
            </a:r>
          </a:p>
          <a:p>
            <a:pPr eaLnBrk="1" hangingPunct="1">
              <a:defRPr/>
            </a:pPr>
            <a:r>
              <a:rPr lang="en-US" sz="3600" dirty="0" smtClean="0"/>
              <a:t>Pills</a:t>
            </a:r>
            <a:endParaRPr lang="en-US" sz="3600" dirty="0" smtClean="0"/>
          </a:p>
          <a:p>
            <a:pPr eaLnBrk="1" hangingPunct="1">
              <a:defRPr/>
            </a:pPr>
            <a:r>
              <a:rPr lang="en-US" sz="3600" dirty="0" smtClean="0"/>
              <a:t>High </a:t>
            </a:r>
            <a:r>
              <a:rPr lang="en-US" sz="3600" dirty="0" smtClean="0"/>
              <a:t>tech solutions</a:t>
            </a:r>
            <a:endParaRPr lang="en-US" sz="3600" dirty="0" smtClean="0"/>
          </a:p>
          <a:p>
            <a:pPr eaLnBrk="1" hangingPunct="1">
              <a:defRPr/>
            </a:pPr>
            <a:r>
              <a:rPr lang="en-US" sz="3600" dirty="0" smtClean="0"/>
              <a:t>No </a:t>
            </a:r>
            <a:r>
              <a:rPr lang="en-US" sz="3600" dirty="0" smtClean="0"/>
              <a:t>effort in their recovery</a:t>
            </a:r>
            <a:endParaRPr lang="en-US" sz="3600" dirty="0" smtClean="0"/>
          </a:p>
          <a:p>
            <a:pPr eaLnBrk="1" hangingPunct="1">
              <a:buNone/>
              <a:defRPr/>
            </a:pPr>
            <a:endParaRPr lang="en-US" sz="3600" dirty="0" smtClean="0"/>
          </a:p>
          <a:p>
            <a:pPr eaLnBrk="1" hangingPunct="1">
              <a:buNone/>
              <a:defRPr/>
            </a:pPr>
            <a:r>
              <a:rPr lang="en-US" sz="3600" dirty="0" smtClean="0"/>
              <a:t>= Unrealistic goals in pain management</a:t>
            </a:r>
            <a:endParaRPr lang="en-US" sz="3600"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NOT WORK*</a:t>
            </a:r>
            <a:endParaRPr lang="en-US" dirty="0"/>
          </a:p>
        </p:txBody>
      </p:sp>
      <p:sp>
        <p:nvSpPr>
          <p:cNvPr id="3" name="Content Placeholder 2"/>
          <p:cNvSpPr>
            <a:spLocks noGrp="1"/>
          </p:cNvSpPr>
          <p:nvPr>
            <p:ph sz="quarter" idx="1"/>
          </p:nvPr>
        </p:nvSpPr>
        <p:spPr/>
        <p:txBody>
          <a:bodyPr/>
          <a:lstStyle/>
          <a:p>
            <a:endParaRPr lang="en-US" dirty="0" smtClean="0"/>
          </a:p>
          <a:p>
            <a:r>
              <a:rPr lang="en-US" dirty="0" smtClean="0"/>
              <a:t>PROHIBITION</a:t>
            </a:r>
          </a:p>
          <a:p>
            <a:r>
              <a:rPr lang="en-US" dirty="0" smtClean="0"/>
              <a:t> </a:t>
            </a:r>
            <a:r>
              <a:rPr lang="en-US" dirty="0" smtClean="0"/>
              <a:t>NERVE BLOCKS*</a:t>
            </a:r>
          </a:p>
          <a:p>
            <a:r>
              <a:rPr lang="en-US" dirty="0" smtClean="0"/>
              <a:t>PAIN PUMPS*</a:t>
            </a:r>
          </a:p>
          <a:p>
            <a:r>
              <a:rPr lang="en-US" dirty="0" smtClean="0"/>
              <a:t>SPINAL CORD STIMULATORS*</a:t>
            </a:r>
          </a:p>
          <a:p>
            <a:r>
              <a:rPr lang="en-US" dirty="0" smtClean="0"/>
              <a:t>SURGERY*</a:t>
            </a:r>
          </a:p>
          <a:p>
            <a:endParaRPr lang="en-US" dirty="0" smtClean="0"/>
          </a:p>
          <a:p>
            <a:r>
              <a:rPr lang="en-US" dirty="0" smtClean="0"/>
              <a:t>* FROM A COST/BENEFIT STANDPOINT</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NOT WORK*</a:t>
            </a:r>
            <a:endParaRPr lang="en-US" dirty="0"/>
          </a:p>
        </p:txBody>
      </p:sp>
      <p:sp>
        <p:nvSpPr>
          <p:cNvPr id="3" name="Content Placeholder 2"/>
          <p:cNvSpPr>
            <a:spLocks noGrp="1"/>
          </p:cNvSpPr>
          <p:nvPr>
            <p:ph sz="quarter" idx="1"/>
          </p:nvPr>
        </p:nvSpPr>
        <p:spPr>
          <a:xfrm>
            <a:off x="612648" y="1524000"/>
            <a:ext cx="8153400" cy="4953000"/>
          </a:xfrm>
        </p:spPr>
        <p:txBody>
          <a:bodyPr>
            <a:normAutofit/>
          </a:bodyPr>
          <a:lstStyle/>
          <a:p>
            <a:r>
              <a:rPr lang="en-US" dirty="0" smtClean="0"/>
              <a:t>NERVE BLOCKS - $25-$100K per year for sometimes endless series of injections</a:t>
            </a:r>
          </a:p>
          <a:p>
            <a:r>
              <a:rPr lang="en-US" dirty="0" smtClean="0"/>
              <a:t>SURGERY- $25-$200K for spinal surgery</a:t>
            </a:r>
          </a:p>
          <a:p>
            <a:r>
              <a:rPr lang="en-US" dirty="0" smtClean="0"/>
              <a:t>IMPLANTS- $45-60K with up to $1000/month</a:t>
            </a:r>
          </a:p>
          <a:p>
            <a:pPr>
              <a:buNone/>
            </a:pPr>
            <a:r>
              <a:rPr lang="en-US" dirty="0" smtClean="0"/>
              <a:t>   maintenance (replacement in 4 years)</a:t>
            </a:r>
          </a:p>
          <a:p>
            <a:pPr>
              <a:buNone/>
            </a:pPr>
            <a:endParaRPr lang="en-US" dirty="0" smtClean="0"/>
          </a:p>
          <a:p>
            <a:pPr>
              <a:buNone/>
            </a:pPr>
            <a:r>
              <a:rPr lang="en-US" dirty="0" smtClean="0"/>
              <a:t>*essentially no evidence at all to support these procedures </a:t>
            </a:r>
          </a:p>
          <a:p>
            <a:pPr>
              <a:buNone/>
            </a:pPr>
            <a:endParaRPr lang="en-US" sz="2000" b="1" dirty="0" smtClean="0"/>
          </a:p>
          <a:p>
            <a:pPr>
              <a:buNone/>
            </a:pPr>
            <a:r>
              <a:rPr lang="en-US" sz="2000" b="1" dirty="0" smtClean="0"/>
              <a:t> </a:t>
            </a:r>
            <a:r>
              <a:rPr lang="en-US" sz="2000" b="1" dirty="0" smtClean="0"/>
              <a:t>                                         Harden – Pain Medicine 2012;(13) 987-988</a:t>
            </a:r>
            <a:endParaRPr lang="en-US" sz="2000" b="1"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p:txBody>
          <a:bodyPr>
            <a:normAutofit fontScale="90000"/>
          </a:bodyPr>
          <a:lstStyle/>
          <a:p>
            <a:pPr eaLnBrk="1" hangingPunct="1">
              <a:defRPr/>
            </a:pPr>
            <a:r>
              <a:rPr lang="en-US" sz="3200" dirty="0" smtClean="0">
                <a:solidFill>
                  <a:schemeClr val="hlink"/>
                </a:solidFill>
              </a:rPr>
              <a:t>What doesn’t work cont; </a:t>
            </a:r>
            <a:br>
              <a:rPr lang="en-US" sz="3200" dirty="0" smtClean="0">
                <a:solidFill>
                  <a:schemeClr val="hlink"/>
                </a:solidFill>
              </a:rPr>
            </a:br>
            <a:r>
              <a:rPr lang="en-US" sz="4000" dirty="0" smtClean="0">
                <a:solidFill>
                  <a:schemeClr val="hlink"/>
                </a:solidFill>
              </a:rPr>
              <a:t>Interventional Pain Management*</a:t>
            </a:r>
          </a:p>
        </p:txBody>
      </p:sp>
      <p:sp>
        <p:nvSpPr>
          <p:cNvPr id="324611" name="Rectangle 3"/>
          <p:cNvSpPr>
            <a:spLocks noGrp="1" noChangeArrowheads="1"/>
          </p:cNvSpPr>
          <p:nvPr>
            <p:ph type="body" idx="1"/>
          </p:nvPr>
        </p:nvSpPr>
        <p:spPr/>
        <p:txBody>
          <a:bodyPr/>
          <a:lstStyle/>
          <a:p>
            <a:pPr eaLnBrk="1" hangingPunct="1">
              <a:defRPr/>
            </a:pPr>
            <a:r>
              <a:rPr lang="en-US" dirty="0" smtClean="0"/>
              <a:t>Nerve Blocks</a:t>
            </a:r>
          </a:p>
          <a:p>
            <a:pPr eaLnBrk="1" hangingPunct="1">
              <a:defRPr/>
            </a:pPr>
            <a:r>
              <a:rPr lang="en-US" dirty="0" smtClean="0"/>
              <a:t>Nerve Ablations</a:t>
            </a:r>
          </a:p>
          <a:p>
            <a:pPr eaLnBrk="1" hangingPunct="1">
              <a:defRPr/>
            </a:pPr>
            <a:r>
              <a:rPr lang="en-US" dirty="0" smtClean="0"/>
              <a:t>Spinal </a:t>
            </a:r>
            <a:r>
              <a:rPr lang="en-US" dirty="0" smtClean="0"/>
              <a:t>Cord Implants</a:t>
            </a:r>
            <a:endParaRPr lang="en-US" dirty="0" smtClean="0"/>
          </a:p>
          <a:p>
            <a:pPr eaLnBrk="1" hangingPunct="1">
              <a:defRPr/>
            </a:pPr>
            <a:r>
              <a:rPr lang="en-US" dirty="0" smtClean="0"/>
              <a:t>Cortical Simulation</a:t>
            </a:r>
          </a:p>
          <a:p>
            <a:pPr eaLnBrk="1" hangingPunct="1">
              <a:defRPr/>
            </a:pPr>
            <a:r>
              <a:rPr lang="en-US" dirty="0" err="1" smtClean="0"/>
              <a:t>Ketamine</a:t>
            </a:r>
            <a:r>
              <a:rPr lang="en-US" dirty="0" smtClean="0"/>
              <a:t> </a:t>
            </a:r>
            <a:r>
              <a:rPr lang="en-US" dirty="0" smtClean="0"/>
              <a:t>Coma</a:t>
            </a:r>
            <a:endParaRPr lang="en-US" dirty="0" smtClean="0"/>
          </a:p>
          <a:p>
            <a:pPr eaLnBrk="1" hangingPunct="1">
              <a:defRPr/>
            </a:pPr>
            <a:r>
              <a:rPr lang="en-US" dirty="0" smtClean="0"/>
              <a:t>Dead </a:t>
            </a:r>
            <a:r>
              <a:rPr lang="en-US" dirty="0" smtClean="0"/>
              <a:t>Rooster Comb Injections</a:t>
            </a:r>
            <a:endParaRPr lang="en-US" dirty="0" smtClean="0"/>
          </a:p>
        </p:txBody>
      </p:sp>
      <p:sp>
        <p:nvSpPr>
          <p:cNvPr id="10244" name="Text Box 4"/>
          <p:cNvSpPr txBox="1">
            <a:spLocks noChangeArrowheads="1"/>
          </p:cNvSpPr>
          <p:nvPr/>
        </p:nvSpPr>
        <p:spPr bwMode="auto">
          <a:xfrm>
            <a:off x="2362200" y="5257800"/>
            <a:ext cx="6473825" cy="1138773"/>
          </a:xfrm>
          <a:prstGeom prst="rect">
            <a:avLst/>
          </a:prstGeom>
          <a:noFill/>
          <a:ln w="9525">
            <a:noFill/>
            <a:miter lim="800000"/>
            <a:headEnd/>
            <a:tailEnd/>
          </a:ln>
        </p:spPr>
        <p:txBody>
          <a:bodyPr wrap="square">
            <a:spAutoFit/>
          </a:bodyPr>
          <a:lstStyle/>
          <a:p>
            <a:r>
              <a:rPr lang="en-US" dirty="0"/>
              <a:t>*</a:t>
            </a:r>
            <a:r>
              <a:rPr lang="en-US" sz="2400" dirty="0"/>
              <a:t>essentially </a:t>
            </a:r>
            <a:r>
              <a:rPr lang="en-US" sz="2400" dirty="0">
                <a:solidFill>
                  <a:schemeClr val="tx2"/>
                </a:solidFill>
              </a:rPr>
              <a:t>no evidence </a:t>
            </a:r>
            <a:r>
              <a:rPr lang="en-US" sz="2400" dirty="0"/>
              <a:t>to </a:t>
            </a:r>
          </a:p>
          <a:p>
            <a:r>
              <a:rPr lang="en-US" sz="2400" dirty="0"/>
              <a:t>support any of these </a:t>
            </a:r>
            <a:r>
              <a:rPr lang="en-US" sz="2400" dirty="0" smtClean="0"/>
              <a:t>procedures</a:t>
            </a:r>
          </a:p>
          <a:p>
            <a:r>
              <a:rPr lang="en-US" sz="2000" b="1" dirty="0" smtClean="0"/>
              <a:t>Harden -Pain Medicine Vol.13(3) 196-197</a:t>
            </a:r>
            <a:endParaRPr lang="en-US" sz="2000"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NOW?</a:t>
            </a:r>
            <a:endParaRPr lang="en-US" dirty="0"/>
          </a:p>
        </p:txBody>
      </p:sp>
      <p:sp>
        <p:nvSpPr>
          <p:cNvPr id="5" name="Content Placeholder 4"/>
          <p:cNvSpPr>
            <a:spLocks noGrp="1"/>
          </p:cNvSpPr>
          <p:nvPr>
            <p:ph sz="quarter" idx="1"/>
          </p:nvPr>
        </p:nvSpPr>
        <p:spPr>
          <a:xfrm>
            <a:off x="612648" y="1524000"/>
            <a:ext cx="8153400" cy="5181600"/>
          </a:xfrm>
        </p:spPr>
        <p:txBody>
          <a:bodyPr>
            <a:normAutofit/>
          </a:bodyPr>
          <a:lstStyle/>
          <a:p>
            <a:r>
              <a:rPr lang="en-US" dirty="0" smtClean="0"/>
              <a:t>DO THE NECESSARY RESEARCH TO ANSWER THE OUTSTANDING QUESTIONS</a:t>
            </a:r>
          </a:p>
          <a:p>
            <a:r>
              <a:rPr lang="en-US" dirty="0" smtClean="0"/>
              <a:t>EDUCATE PHYSICANS AND PATIENTS ABOUT RISKS</a:t>
            </a:r>
          </a:p>
          <a:p>
            <a:r>
              <a:rPr lang="en-US" dirty="0" smtClean="0"/>
              <a:t>RISK MITIGATION STRATEGIES</a:t>
            </a:r>
          </a:p>
          <a:p>
            <a:r>
              <a:rPr lang="en-US" dirty="0" smtClean="0"/>
              <a:t>ESTABLISH A RATIONAL PAIN MANAGEMENT POLICY NATIONALLY</a:t>
            </a:r>
          </a:p>
          <a:p>
            <a:r>
              <a:rPr lang="en-US" dirty="0" smtClean="0"/>
              <a:t>DISCUSS WHO ARE THE MOST APPROPRIATE PROVIDERS FOR CHRONIC PAIN MANAGEMENT</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14400"/>
          </a:xfrm>
        </p:spPr>
        <p:txBody>
          <a:bodyPr>
            <a:normAutofit/>
          </a:bodyPr>
          <a:lstStyle/>
          <a:p>
            <a:r>
              <a:rPr lang="en-US" sz="3600" dirty="0" smtClean="0"/>
              <a:t>WHAT DOES WORK?</a:t>
            </a:r>
            <a:endParaRPr lang="en-US" sz="3600" dirty="0"/>
          </a:p>
        </p:txBody>
      </p:sp>
      <p:sp>
        <p:nvSpPr>
          <p:cNvPr id="3" name="Content Placeholder 2"/>
          <p:cNvSpPr>
            <a:spLocks noGrp="1"/>
          </p:cNvSpPr>
          <p:nvPr>
            <p:ph sz="quarter" idx="1"/>
          </p:nvPr>
        </p:nvSpPr>
        <p:spPr>
          <a:xfrm>
            <a:off x="612648" y="1676400"/>
            <a:ext cx="8153400" cy="4953000"/>
          </a:xfrm>
        </p:spPr>
        <p:txBody>
          <a:bodyPr>
            <a:normAutofit fontScale="92500" lnSpcReduction="20000"/>
          </a:bodyPr>
          <a:lstStyle/>
          <a:p>
            <a:r>
              <a:rPr lang="en-US" dirty="0" smtClean="0"/>
              <a:t>MULTIDISCIPLINARY APPROACH</a:t>
            </a:r>
          </a:p>
          <a:p>
            <a:pPr>
              <a:buNone/>
            </a:pPr>
            <a:endParaRPr lang="en-US" dirty="0" smtClean="0"/>
          </a:p>
          <a:p>
            <a:r>
              <a:rPr lang="en-US" dirty="0" smtClean="0"/>
              <a:t>PSYCHIATRIC SUPPORT</a:t>
            </a:r>
          </a:p>
          <a:p>
            <a:pPr>
              <a:buNone/>
            </a:pPr>
            <a:r>
              <a:rPr lang="en-US" dirty="0" smtClean="0"/>
              <a:t>   - Cognitive Behavioral Therapy</a:t>
            </a:r>
          </a:p>
          <a:p>
            <a:pPr>
              <a:buNone/>
            </a:pPr>
            <a:endParaRPr lang="en-US" dirty="0" smtClean="0"/>
          </a:p>
          <a:p>
            <a:r>
              <a:rPr lang="en-US" dirty="0" smtClean="0"/>
              <a:t>RATIONAL POLYPHARMACY</a:t>
            </a:r>
          </a:p>
          <a:p>
            <a:endParaRPr lang="en-US" dirty="0" smtClean="0"/>
          </a:p>
          <a:p>
            <a:r>
              <a:rPr lang="en-US" dirty="0" smtClean="0"/>
              <a:t>WORK HARDENING PROGRAMS</a:t>
            </a:r>
          </a:p>
          <a:p>
            <a:endParaRPr lang="en-US" dirty="0" smtClean="0"/>
          </a:p>
          <a:p>
            <a:r>
              <a:rPr lang="en-US" dirty="0" smtClean="0"/>
              <a:t>RISK MITIGATION STRATEGIES</a:t>
            </a:r>
          </a:p>
          <a:p>
            <a:pPr>
              <a:buNone/>
            </a:pPr>
            <a:r>
              <a:rPr lang="en-US" dirty="0" smtClean="0"/>
              <a:t> </a:t>
            </a:r>
            <a:r>
              <a:rPr lang="en-US" dirty="0" smtClean="0"/>
              <a:t>   </a:t>
            </a:r>
          </a:p>
          <a:p>
            <a:pPr>
              <a:buNone/>
            </a:pPr>
            <a:endParaRPr lang="en-US" dirty="0" smtClean="0"/>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9"/>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PAIN</a:t>
            </a:r>
            <a:endParaRPr lang="en-US" dirty="0"/>
          </a:p>
        </p:txBody>
      </p:sp>
      <p:sp>
        <p:nvSpPr>
          <p:cNvPr id="3" name="Content Placeholder 2"/>
          <p:cNvSpPr>
            <a:spLocks noGrp="1"/>
          </p:cNvSpPr>
          <p:nvPr>
            <p:ph sz="quarter" idx="1"/>
          </p:nvPr>
        </p:nvSpPr>
        <p:spPr>
          <a:xfrm>
            <a:off x="612648" y="990600"/>
            <a:ext cx="8153400" cy="5638800"/>
          </a:xfrm>
        </p:spPr>
        <p:txBody>
          <a:bodyPr>
            <a:normAutofit fontScale="92500"/>
          </a:bodyPr>
          <a:lstStyle/>
          <a:p>
            <a:r>
              <a:rPr lang="en-US" sz="2400" b="1" dirty="0" smtClean="0"/>
              <a:t>WEBSTER'S Definition of PAIN</a:t>
            </a:r>
          </a:p>
          <a:p>
            <a:endParaRPr lang="en-US" sz="2400" dirty="0" smtClean="0"/>
          </a:p>
          <a:p>
            <a:r>
              <a:rPr lang="en-US" sz="2400" dirty="0" smtClean="0"/>
              <a:t>A</a:t>
            </a:r>
            <a:r>
              <a:rPr lang="en-US" sz="2400" b="1" dirty="0" smtClean="0"/>
              <a:t>:</a:t>
            </a:r>
            <a:r>
              <a:rPr lang="en-US" sz="2400" dirty="0" smtClean="0"/>
              <a:t> a state of physical, emotional, or mental lack of well-being or physical, emotional, or mental uneasiness that ranges from mild discomfort or dull distress to acute often unbearable agony, may be generalized or localized, and is the consequence of being injured or hurt physically or mentally or of some derangement of or lack of equilibrium in the physical or mental functions (as through disease), and that usually produces a reaction of wanting to avoid, escape, or destroy the causative factor and its effects. </a:t>
            </a:r>
            <a:br>
              <a:rPr lang="en-US" sz="2400" dirty="0" smtClean="0"/>
            </a:br>
            <a:r>
              <a:rPr lang="en-US" sz="2400" dirty="0" smtClean="0"/>
              <a:t/>
            </a:r>
            <a:br>
              <a:rPr lang="en-US" sz="2400" dirty="0" smtClean="0"/>
            </a:br>
            <a:r>
              <a:rPr lang="en-US" sz="2400" dirty="0" smtClean="0"/>
              <a:t>B </a:t>
            </a:r>
            <a:r>
              <a:rPr lang="en-US" sz="2400" b="1" dirty="0" smtClean="0"/>
              <a:t>:</a:t>
            </a:r>
            <a:r>
              <a:rPr lang="en-US" sz="2400" dirty="0" smtClean="0"/>
              <a:t> a basic bodily sensation that is induced by a noxious stimulus, is received by naked nerve endings, is characterized by physical discomfort (as pricking, throbbing, or aching), and typically leads to evasive </a:t>
            </a:r>
            <a:r>
              <a:rPr lang="en-US" sz="2400" dirty="0" smtClean="0"/>
              <a:t>action. </a:t>
            </a:r>
            <a:endParaRPr lang="en-US" sz="2400" dirty="0" smtClean="0"/>
          </a:p>
          <a:p>
            <a:endParaRPr lang="en-US" sz="2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agis Document"/>
          <p:cNvPicPr>
            <a:picLocks noChangeAspect="1" noChangeArrowheads="1"/>
          </p:cNvPicPr>
          <p:nvPr/>
        </p:nvPicPr>
        <p:blipFill>
          <a:blip r:embed="rId2" cstate="print"/>
          <a:srcRect l="3938" t="3793" r="9435" b="43111"/>
          <a:stretch>
            <a:fillRect/>
          </a:stretch>
        </p:blipFill>
        <p:spPr bwMode="auto">
          <a:xfrm>
            <a:off x="533400" y="381000"/>
            <a:ext cx="8077200" cy="6261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57200" y="0"/>
            <a:ext cx="8229600" cy="1384300"/>
          </a:xfrm>
        </p:spPr>
        <p:txBody>
          <a:bodyPr/>
          <a:lstStyle/>
          <a:p>
            <a:pPr eaLnBrk="1" hangingPunct="1">
              <a:defRPr/>
            </a:pPr>
            <a:r>
              <a:rPr lang="en-US" smtClean="0">
                <a:solidFill>
                  <a:schemeClr val="hlink"/>
                </a:solidFill>
              </a:rPr>
              <a:t>Interdisciplinary Team Model</a:t>
            </a:r>
          </a:p>
        </p:txBody>
      </p:sp>
      <p:sp>
        <p:nvSpPr>
          <p:cNvPr id="148483" name="Rectangle 3"/>
          <p:cNvSpPr>
            <a:spLocks noGrp="1" noChangeArrowheads="1"/>
          </p:cNvSpPr>
          <p:nvPr>
            <p:ph type="body" idx="1"/>
          </p:nvPr>
        </p:nvSpPr>
        <p:spPr>
          <a:xfrm>
            <a:off x="381000" y="1524000"/>
            <a:ext cx="8763000" cy="3657600"/>
          </a:xfrm>
        </p:spPr>
        <p:txBody>
          <a:bodyPr>
            <a:normAutofit lnSpcReduction="10000"/>
          </a:bodyPr>
          <a:lstStyle/>
          <a:p>
            <a:pPr eaLnBrk="1" hangingPunct="1">
              <a:defRPr/>
            </a:pPr>
            <a:r>
              <a:rPr lang="en-US" sz="2400" dirty="0" smtClean="0"/>
              <a:t>Patient Centered</a:t>
            </a:r>
          </a:p>
          <a:p>
            <a:pPr eaLnBrk="1" hangingPunct="1">
              <a:defRPr/>
            </a:pPr>
            <a:r>
              <a:rPr lang="en-US" sz="2400" dirty="0" smtClean="0"/>
              <a:t>Team members work together toward a common goal</a:t>
            </a:r>
          </a:p>
          <a:p>
            <a:pPr eaLnBrk="1" hangingPunct="1">
              <a:defRPr/>
            </a:pPr>
            <a:r>
              <a:rPr lang="en-US" sz="2400" dirty="0" smtClean="0"/>
              <a:t>Make collective therapeutic decisions</a:t>
            </a:r>
          </a:p>
          <a:p>
            <a:pPr eaLnBrk="1" hangingPunct="1">
              <a:defRPr/>
            </a:pPr>
            <a:r>
              <a:rPr lang="en-US" sz="2400" dirty="0" smtClean="0"/>
              <a:t>Communicate and consult with other team members, facilitated by planned face-to-face meetings</a:t>
            </a:r>
          </a:p>
          <a:p>
            <a:pPr eaLnBrk="1" hangingPunct="1">
              <a:defRPr/>
            </a:pPr>
            <a:r>
              <a:rPr lang="en-US" sz="2400" dirty="0" smtClean="0"/>
              <a:t>Teams possess a combination of skills that no single individual demonstrates alone</a:t>
            </a:r>
          </a:p>
          <a:p>
            <a:pPr eaLnBrk="1" hangingPunct="1">
              <a:defRPr/>
            </a:pPr>
            <a:r>
              <a:rPr lang="en-US" sz="2400" dirty="0" smtClean="0"/>
              <a:t>Team is able to achieve more than the sum of the individuals involved</a:t>
            </a:r>
          </a:p>
        </p:txBody>
      </p:sp>
      <p:sp>
        <p:nvSpPr>
          <p:cNvPr id="20484" name="Text Box 4"/>
          <p:cNvSpPr txBox="1">
            <a:spLocks noChangeArrowheads="1"/>
          </p:cNvSpPr>
          <p:nvPr/>
        </p:nvSpPr>
        <p:spPr bwMode="auto">
          <a:xfrm>
            <a:off x="533400" y="5410200"/>
            <a:ext cx="8328025" cy="1006475"/>
          </a:xfrm>
          <a:prstGeom prst="rect">
            <a:avLst/>
          </a:prstGeom>
          <a:noFill/>
          <a:ln w="9525">
            <a:noFill/>
            <a:miter lim="800000"/>
            <a:headEnd/>
            <a:tailEnd/>
          </a:ln>
        </p:spPr>
        <p:txBody>
          <a:bodyPr>
            <a:spAutoFit/>
          </a:bodyPr>
          <a:lstStyle/>
          <a:p>
            <a:pPr eaLnBrk="1" hangingPunct="1">
              <a:spcBef>
                <a:spcPct val="50000"/>
              </a:spcBef>
            </a:pPr>
            <a:r>
              <a:rPr lang="en-US" sz="1500">
                <a:latin typeface="Arial" charset="0"/>
                <a:cs typeface="Times New Roman" pitchFamily="18" charset="0"/>
              </a:rPr>
              <a:t>Boon H, et al. </a:t>
            </a:r>
            <a:r>
              <a:rPr lang="en-US" sz="1500" i="1">
                <a:latin typeface="Arial" charset="0"/>
                <a:cs typeface="Times New Roman" pitchFamily="18" charset="0"/>
              </a:rPr>
              <a:t>BMC Health Services Research. </a:t>
            </a:r>
            <a:r>
              <a:rPr lang="en-US" sz="1500">
                <a:latin typeface="Arial" charset="0"/>
                <a:cs typeface="Times New Roman" pitchFamily="18" charset="0"/>
              </a:rPr>
              <a:t>2004;4:15.; </a:t>
            </a:r>
            <a:r>
              <a:rPr lang="en-US" sz="1500">
                <a:latin typeface="Arial" charset="0"/>
              </a:rPr>
              <a:t>Cummings I. The interdisciplinary team. In: Doyle D, Hanks GW, MacDonald N, editors. Oxford textbook of palliative medicine. Oxford:Oxford University Press, 1998.; Parker GM. Cross-functional teams; working with allies, enemies and other strangers. San Francisco:Jossey-Bass Publishers, 1994;7:31-40.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animEffect transition="in" filter="dissolve">
                                      <p:cBhvr>
                                        <p:cTn id="7" dur="500"/>
                                        <p:tgtEl>
                                          <p:spTgt spid="148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8483">
                                            <p:txEl>
                                              <p:pRg st="1" end="1"/>
                                            </p:txEl>
                                          </p:spTgt>
                                        </p:tgtEl>
                                        <p:attrNameLst>
                                          <p:attrName>style.visibility</p:attrName>
                                        </p:attrNameLst>
                                      </p:cBhvr>
                                      <p:to>
                                        <p:strVal val="visible"/>
                                      </p:to>
                                    </p:set>
                                    <p:animEffect transition="in" filter="dissolve">
                                      <p:cBhvr>
                                        <p:cTn id="12" dur="500"/>
                                        <p:tgtEl>
                                          <p:spTgt spid="148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8483">
                                            <p:txEl>
                                              <p:pRg st="2" end="2"/>
                                            </p:txEl>
                                          </p:spTgt>
                                        </p:tgtEl>
                                        <p:attrNameLst>
                                          <p:attrName>style.visibility</p:attrName>
                                        </p:attrNameLst>
                                      </p:cBhvr>
                                      <p:to>
                                        <p:strVal val="visible"/>
                                      </p:to>
                                    </p:set>
                                    <p:animEffect transition="in" filter="dissolve">
                                      <p:cBhvr>
                                        <p:cTn id="17" dur="500"/>
                                        <p:tgtEl>
                                          <p:spTgt spid="1484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8483">
                                            <p:txEl>
                                              <p:pRg st="3" end="3"/>
                                            </p:txEl>
                                          </p:spTgt>
                                        </p:tgtEl>
                                        <p:attrNameLst>
                                          <p:attrName>style.visibility</p:attrName>
                                        </p:attrNameLst>
                                      </p:cBhvr>
                                      <p:to>
                                        <p:strVal val="visible"/>
                                      </p:to>
                                    </p:set>
                                    <p:animEffect transition="in" filter="dissolve">
                                      <p:cBhvr>
                                        <p:cTn id="22" dur="500"/>
                                        <p:tgtEl>
                                          <p:spTgt spid="1484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8483">
                                            <p:txEl>
                                              <p:pRg st="4" end="4"/>
                                            </p:txEl>
                                          </p:spTgt>
                                        </p:tgtEl>
                                        <p:attrNameLst>
                                          <p:attrName>style.visibility</p:attrName>
                                        </p:attrNameLst>
                                      </p:cBhvr>
                                      <p:to>
                                        <p:strVal val="visible"/>
                                      </p:to>
                                    </p:set>
                                    <p:animEffect transition="in" filter="dissolve">
                                      <p:cBhvr>
                                        <p:cTn id="27" dur="500"/>
                                        <p:tgtEl>
                                          <p:spTgt spid="1484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8483">
                                            <p:txEl>
                                              <p:pRg st="5" end="5"/>
                                            </p:txEl>
                                          </p:spTgt>
                                        </p:tgtEl>
                                        <p:attrNameLst>
                                          <p:attrName>style.visibility</p:attrName>
                                        </p:attrNameLst>
                                      </p:cBhvr>
                                      <p:to>
                                        <p:strVal val="visible"/>
                                      </p:to>
                                    </p:set>
                                    <p:animEffect transition="in" filter="dissolve">
                                      <p:cBhvr>
                                        <p:cTn id="32" dur="500"/>
                                        <p:tgtEl>
                                          <p:spTgt spid="1484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MULTIDISCIPLINARY PAIN CENTERS</a:t>
            </a:r>
            <a:endParaRPr lang="en-US" sz="3600" dirty="0"/>
          </a:p>
        </p:txBody>
      </p:sp>
      <p:sp>
        <p:nvSpPr>
          <p:cNvPr id="5" name="Content Placeholder 4"/>
          <p:cNvSpPr>
            <a:spLocks noGrp="1"/>
          </p:cNvSpPr>
          <p:nvPr>
            <p:ph sz="quarter" idx="1"/>
          </p:nvPr>
        </p:nvSpPr>
        <p:spPr/>
        <p:txBody>
          <a:bodyPr>
            <a:normAutofit fontScale="92500" lnSpcReduction="10000"/>
          </a:bodyPr>
          <a:lstStyle/>
          <a:p>
            <a:r>
              <a:rPr lang="en-US" dirty="0" smtClean="0"/>
              <a:t>EFFECTIVE IN REDUCING PAIN AND OPIOID USE</a:t>
            </a:r>
          </a:p>
          <a:p>
            <a:r>
              <a:rPr lang="en-US" dirty="0" smtClean="0"/>
              <a:t>DECREASE HEALTH CARE SERVICES</a:t>
            </a:r>
          </a:p>
          <a:p>
            <a:r>
              <a:rPr lang="en-US" dirty="0" smtClean="0"/>
              <a:t>IMPROVE PATIENT FUNCTION</a:t>
            </a:r>
          </a:p>
          <a:p>
            <a:r>
              <a:rPr lang="en-US" dirty="0" smtClean="0"/>
              <a:t>EARLIER RETURN TO WORK</a:t>
            </a:r>
          </a:p>
          <a:p>
            <a:r>
              <a:rPr lang="en-US" dirty="0" smtClean="0"/>
              <a:t>CLOSING DISABILITY CLAIMS</a:t>
            </a:r>
          </a:p>
          <a:p>
            <a:r>
              <a:rPr lang="en-US" dirty="0" smtClean="0"/>
              <a:t>COST EFFECTIVE- ESPECIALLY WITH RECALCITRANT PATIENTS</a:t>
            </a:r>
          </a:p>
          <a:p>
            <a:endParaRPr lang="en-US" sz="2400" dirty="0" smtClean="0"/>
          </a:p>
          <a:p>
            <a:r>
              <a:rPr lang="en-US" sz="2400" dirty="0" smtClean="0"/>
              <a:t>Drug Benefit Trends 2001; 13(9) 36-38</a:t>
            </a:r>
          </a:p>
          <a:p>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defRPr/>
            </a:pPr>
            <a:r>
              <a:rPr lang="en-US" smtClean="0">
                <a:solidFill>
                  <a:schemeClr val="hlink"/>
                </a:solidFill>
              </a:rPr>
              <a:t>Physical Therapy</a:t>
            </a:r>
          </a:p>
        </p:txBody>
      </p:sp>
      <p:sp>
        <p:nvSpPr>
          <p:cNvPr id="179203" name="Rectangle 3"/>
          <p:cNvSpPr>
            <a:spLocks noGrp="1" noChangeArrowheads="1"/>
          </p:cNvSpPr>
          <p:nvPr>
            <p:ph type="body" idx="1"/>
          </p:nvPr>
        </p:nvSpPr>
        <p:spPr>
          <a:xfrm>
            <a:off x="1219200" y="1962150"/>
            <a:ext cx="7543800" cy="3959225"/>
          </a:xfrm>
        </p:spPr>
        <p:txBody>
          <a:bodyPr/>
          <a:lstStyle/>
          <a:p>
            <a:pPr eaLnBrk="1" hangingPunct="1">
              <a:lnSpc>
                <a:spcPct val="90000"/>
              </a:lnSpc>
              <a:defRPr/>
            </a:pPr>
            <a:r>
              <a:rPr lang="en-US" dirty="0" smtClean="0"/>
              <a:t>De-emphasizing high tech, passive modalities</a:t>
            </a:r>
          </a:p>
          <a:p>
            <a:pPr eaLnBrk="1" hangingPunct="1">
              <a:lnSpc>
                <a:spcPct val="90000"/>
              </a:lnSpc>
              <a:defRPr/>
            </a:pPr>
            <a:r>
              <a:rPr lang="en-US" dirty="0" smtClean="0"/>
              <a:t>Emphasizing low tech, self management and </a:t>
            </a:r>
            <a:r>
              <a:rPr lang="en-US" u="sng" dirty="0" smtClean="0"/>
              <a:t>active</a:t>
            </a:r>
            <a:r>
              <a:rPr lang="en-US" dirty="0" smtClean="0"/>
              <a:t> modalities</a:t>
            </a:r>
          </a:p>
          <a:p>
            <a:pPr eaLnBrk="1" hangingPunct="1">
              <a:lnSpc>
                <a:spcPct val="90000"/>
              </a:lnSpc>
              <a:defRPr/>
            </a:pPr>
            <a:r>
              <a:rPr lang="en-US" dirty="0" smtClean="0"/>
              <a:t>Reactivation</a:t>
            </a:r>
          </a:p>
          <a:p>
            <a:pPr eaLnBrk="1" hangingPunct="1">
              <a:lnSpc>
                <a:spcPct val="90000"/>
              </a:lnSpc>
              <a:defRPr/>
            </a:pPr>
            <a:r>
              <a:rPr lang="en-US" dirty="0" smtClean="0"/>
              <a:t>Stretch/strengthen</a:t>
            </a:r>
          </a:p>
          <a:p>
            <a:pPr eaLnBrk="1" hangingPunct="1">
              <a:lnSpc>
                <a:spcPct val="90000"/>
              </a:lnSpc>
              <a:defRPr/>
            </a:pPr>
            <a:r>
              <a:rPr lang="en-US" dirty="0" smtClean="0"/>
              <a:t>Tens units</a:t>
            </a:r>
            <a:endParaRPr lang="en-US" dirty="0" smtClean="0"/>
          </a:p>
        </p:txBody>
      </p:sp>
    </p:spTree>
  </p:cSld>
  <p:clrMapOvr>
    <a:masterClrMapping/>
  </p:clrMapOvr>
  <p:transition spd="med">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hangingPunct="1">
              <a:defRPr/>
            </a:pPr>
            <a:r>
              <a:rPr lang="en-US" smtClean="0">
                <a:solidFill>
                  <a:schemeClr val="hlink"/>
                </a:solidFill>
              </a:rPr>
              <a:t>Psychotherapy</a:t>
            </a:r>
          </a:p>
        </p:txBody>
      </p:sp>
      <p:sp>
        <p:nvSpPr>
          <p:cNvPr id="191491" name="Rectangle 3"/>
          <p:cNvSpPr>
            <a:spLocks noGrp="1" noChangeArrowheads="1"/>
          </p:cNvSpPr>
          <p:nvPr>
            <p:ph type="body" idx="1"/>
          </p:nvPr>
        </p:nvSpPr>
        <p:spPr>
          <a:xfrm>
            <a:off x="1219200" y="1957388"/>
            <a:ext cx="7543800" cy="4330700"/>
          </a:xfrm>
        </p:spPr>
        <p:txBody>
          <a:bodyPr/>
          <a:lstStyle/>
          <a:p>
            <a:pPr eaLnBrk="1" hangingPunct="1">
              <a:lnSpc>
                <a:spcPct val="90000"/>
              </a:lnSpc>
              <a:defRPr/>
            </a:pPr>
            <a:r>
              <a:rPr lang="en-US" dirty="0" smtClean="0">
                <a:solidFill>
                  <a:schemeClr val="tx2"/>
                </a:solidFill>
              </a:rPr>
              <a:t>Cognitive behavioral therapy</a:t>
            </a:r>
          </a:p>
          <a:p>
            <a:pPr eaLnBrk="1" hangingPunct="1">
              <a:lnSpc>
                <a:spcPct val="90000"/>
              </a:lnSpc>
              <a:defRPr/>
            </a:pPr>
            <a:r>
              <a:rPr lang="en-US" dirty="0" smtClean="0"/>
              <a:t>Stress management</a:t>
            </a:r>
          </a:p>
          <a:p>
            <a:pPr eaLnBrk="1" hangingPunct="1">
              <a:lnSpc>
                <a:spcPct val="90000"/>
              </a:lnSpc>
              <a:defRPr/>
            </a:pPr>
            <a:r>
              <a:rPr lang="en-US" dirty="0" smtClean="0"/>
              <a:t>Coping skills</a:t>
            </a:r>
          </a:p>
          <a:p>
            <a:pPr eaLnBrk="1" hangingPunct="1">
              <a:lnSpc>
                <a:spcPct val="90000"/>
              </a:lnSpc>
              <a:defRPr/>
            </a:pPr>
            <a:r>
              <a:rPr lang="en-US" dirty="0" smtClean="0"/>
              <a:t>Relaxation techniques</a:t>
            </a:r>
          </a:p>
          <a:p>
            <a:pPr eaLnBrk="1" hangingPunct="1">
              <a:lnSpc>
                <a:spcPct val="90000"/>
              </a:lnSpc>
              <a:defRPr/>
            </a:pPr>
            <a:r>
              <a:rPr lang="en-US" dirty="0" smtClean="0"/>
              <a:t>Guided Imagery</a:t>
            </a:r>
            <a:endParaRPr lang="en-US" dirty="0" smtClean="0"/>
          </a:p>
          <a:p>
            <a:pPr eaLnBrk="1" hangingPunct="1">
              <a:lnSpc>
                <a:spcPct val="90000"/>
              </a:lnSpc>
              <a:defRPr/>
            </a:pPr>
            <a:r>
              <a:rPr lang="en-US" dirty="0" smtClean="0"/>
              <a:t>Self hypnosis</a:t>
            </a:r>
          </a:p>
        </p:txBody>
      </p:sp>
    </p:spTree>
  </p:cSld>
  <p:clrMapOvr>
    <a:masterClrMapping/>
  </p:clrMapOvr>
  <p:transition spd="med">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HARDENING</a:t>
            </a:r>
            <a:endParaRPr lang="en-US" dirty="0"/>
          </a:p>
        </p:txBody>
      </p:sp>
      <p:sp>
        <p:nvSpPr>
          <p:cNvPr id="3" name="Content Placeholder 2"/>
          <p:cNvSpPr>
            <a:spLocks noGrp="1"/>
          </p:cNvSpPr>
          <p:nvPr>
            <p:ph sz="quarter" idx="1"/>
          </p:nvPr>
        </p:nvSpPr>
        <p:spPr/>
        <p:txBody>
          <a:bodyPr>
            <a:normAutofit/>
          </a:bodyPr>
          <a:lstStyle/>
          <a:p>
            <a:r>
              <a:rPr lang="en-US" dirty="0" smtClean="0"/>
              <a:t>EXAMINATION OF OUTCOMES IN DISABLED WORKER POPULATION</a:t>
            </a:r>
          </a:p>
          <a:p>
            <a:endParaRPr lang="en-US" dirty="0" smtClean="0"/>
          </a:p>
          <a:p>
            <a:r>
              <a:rPr lang="en-US" dirty="0" smtClean="0"/>
              <a:t>SIGNIFICANTLY IMPROVED QUALITY OF LIFE</a:t>
            </a:r>
          </a:p>
          <a:p>
            <a:endParaRPr lang="en-US" dirty="0" smtClean="0"/>
          </a:p>
          <a:p>
            <a:r>
              <a:rPr lang="en-US" dirty="0" smtClean="0"/>
              <a:t>UNLESS THERE WERE 2 OR MORE INJURIES</a:t>
            </a:r>
          </a:p>
          <a:p>
            <a:r>
              <a:rPr lang="en-US" sz="2400" dirty="0" smtClean="0"/>
              <a:t>             </a:t>
            </a:r>
            <a:r>
              <a:rPr lang="en-US" sz="2000" dirty="0" smtClean="0"/>
              <a:t>  </a:t>
            </a:r>
            <a:r>
              <a:rPr lang="en-US" sz="2000" b="1" dirty="0" err="1" smtClean="0"/>
              <a:t>MACK,et.al</a:t>
            </a:r>
            <a:r>
              <a:rPr lang="en-US" sz="2000" b="1" dirty="0" smtClean="0"/>
              <a:t>, Disability Medicine 2012,Vol.8 No.1 11-18</a:t>
            </a:r>
            <a:endParaRPr lang="en-US" sz="2000" b="1"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SCREENING TOOLS </a:t>
            </a:r>
            <a:endParaRPr lang="en-US" dirty="0"/>
          </a:p>
        </p:txBody>
      </p:sp>
      <p:sp>
        <p:nvSpPr>
          <p:cNvPr id="3" name="Content Placeholder 2"/>
          <p:cNvSpPr>
            <a:spLocks noGrp="1"/>
          </p:cNvSpPr>
          <p:nvPr>
            <p:ph sz="quarter" idx="1"/>
          </p:nvPr>
        </p:nvSpPr>
        <p:spPr/>
        <p:txBody>
          <a:bodyPr/>
          <a:lstStyle/>
          <a:p>
            <a:r>
              <a:rPr lang="en-US" dirty="0" smtClean="0"/>
              <a:t>IDENTIFY ADDICTIVE POTENTIAL</a:t>
            </a:r>
          </a:p>
          <a:p>
            <a:endParaRPr lang="en-US" dirty="0" smtClean="0"/>
          </a:p>
          <a:p>
            <a:r>
              <a:rPr lang="en-US" dirty="0" smtClean="0"/>
              <a:t>IDENTIFY DEPRESSION –BAD</a:t>
            </a:r>
          </a:p>
          <a:p>
            <a:endParaRPr lang="en-US" dirty="0" smtClean="0"/>
          </a:p>
          <a:p>
            <a:r>
              <a:rPr lang="en-US" dirty="0" smtClean="0"/>
              <a:t>IDENTIFY PERSONALITY DISORDERS</a:t>
            </a:r>
          </a:p>
          <a:p>
            <a:endParaRPr lang="en-US" dirty="0" smtClean="0"/>
          </a:p>
          <a:p>
            <a:r>
              <a:rPr lang="en-US" dirty="0" smtClean="0"/>
              <a:t>LIMITS RISK FOR BOTH PATIENT AND PHYSICIAN</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RATIONAL POLYPHARMACY</a:t>
            </a:r>
            <a:endParaRPr lang="en-US" dirty="0"/>
          </a:p>
        </p:txBody>
      </p:sp>
      <p:sp>
        <p:nvSpPr>
          <p:cNvPr id="5" name="Content Placeholder 4"/>
          <p:cNvSpPr>
            <a:spLocks noGrp="1"/>
          </p:cNvSpPr>
          <p:nvPr>
            <p:ph sz="quarter" idx="1"/>
          </p:nvPr>
        </p:nvSpPr>
        <p:spPr/>
        <p:txBody>
          <a:bodyPr>
            <a:normAutofit/>
          </a:bodyPr>
          <a:lstStyle/>
          <a:p>
            <a:r>
              <a:rPr lang="en-US" dirty="0" smtClean="0"/>
              <a:t>MULTIMODAL THERAPY</a:t>
            </a:r>
          </a:p>
          <a:p>
            <a:endParaRPr lang="en-US" dirty="0" smtClean="0"/>
          </a:p>
          <a:p>
            <a:r>
              <a:rPr lang="en-US" dirty="0" smtClean="0"/>
              <a:t>USE OF OPIOIDS WITH OTHER MEDICATION CLASSES</a:t>
            </a:r>
          </a:p>
          <a:p>
            <a:endParaRPr lang="en-US" dirty="0" smtClean="0"/>
          </a:p>
          <a:p>
            <a:r>
              <a:rPr lang="en-US" dirty="0" smtClean="0"/>
              <a:t>MULTIPLE RECEPTOR </a:t>
            </a:r>
            <a:r>
              <a:rPr lang="en-US" dirty="0" smtClean="0"/>
              <a:t>SITES</a:t>
            </a:r>
          </a:p>
          <a:p>
            <a:endParaRPr lang="en-US" dirty="0" smtClean="0"/>
          </a:p>
          <a:p>
            <a:r>
              <a:rPr lang="en-US" dirty="0" smtClean="0"/>
              <a:t>1 + 1 + 1 = 5</a:t>
            </a:r>
          </a:p>
          <a:p>
            <a:endParaRPr lang="en-US" dirty="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r>
              <a:rPr lang="en-US" smtClean="0"/>
              <a:t>Chemical Structure of </a:t>
            </a:r>
            <a:br>
              <a:rPr lang="en-US" smtClean="0"/>
            </a:br>
            <a:r>
              <a:rPr lang="en-US" smtClean="0"/>
              <a:t>Tricyclic Antidepressants</a:t>
            </a:r>
          </a:p>
        </p:txBody>
      </p:sp>
      <p:sp>
        <p:nvSpPr>
          <p:cNvPr id="26627" name="Rectangle 3"/>
          <p:cNvSpPr>
            <a:spLocks noGrp="1" noChangeArrowheads="1"/>
          </p:cNvSpPr>
          <p:nvPr>
            <p:ph type="body" idx="1"/>
          </p:nvPr>
        </p:nvSpPr>
        <p:spPr>
          <a:xfrm>
            <a:off x="3613150" y="2171700"/>
            <a:ext cx="1809750" cy="833438"/>
          </a:xfrm>
        </p:spPr>
        <p:txBody>
          <a:bodyPr/>
          <a:lstStyle/>
          <a:p>
            <a:pPr marL="0" indent="0" algn="ctr">
              <a:lnSpc>
                <a:spcPct val="85000"/>
              </a:lnSpc>
              <a:spcBef>
                <a:spcPct val="0"/>
              </a:spcBef>
              <a:buFontTx/>
              <a:buNone/>
            </a:pPr>
            <a:r>
              <a:rPr lang="en-US" sz="2800" smtClean="0"/>
              <a:t>Tertiary</a:t>
            </a:r>
          </a:p>
          <a:p>
            <a:pPr marL="0" indent="0" algn="ctr">
              <a:lnSpc>
                <a:spcPct val="85000"/>
              </a:lnSpc>
              <a:spcBef>
                <a:spcPct val="0"/>
              </a:spcBef>
              <a:buFontTx/>
              <a:buNone/>
            </a:pPr>
            <a:r>
              <a:rPr lang="en-US" sz="2800" smtClean="0"/>
              <a:t>amines</a:t>
            </a:r>
          </a:p>
        </p:txBody>
      </p:sp>
      <p:sp>
        <p:nvSpPr>
          <p:cNvPr id="26628" name="Rectangle 4"/>
          <p:cNvSpPr>
            <a:spLocks noChangeArrowheads="1"/>
          </p:cNvSpPr>
          <p:nvPr/>
        </p:nvSpPr>
        <p:spPr bwMode="auto">
          <a:xfrm>
            <a:off x="1765300" y="3670300"/>
            <a:ext cx="1854200" cy="508000"/>
          </a:xfrm>
          <a:prstGeom prst="rect">
            <a:avLst/>
          </a:prstGeom>
          <a:noFill/>
          <a:ln w="9525">
            <a:noFill/>
            <a:miter lim="800000"/>
            <a:headEnd/>
            <a:tailEnd/>
          </a:ln>
        </p:spPr>
        <p:txBody>
          <a:bodyPr/>
          <a:lstStyle/>
          <a:p>
            <a:pPr algn="ctr">
              <a:spcBef>
                <a:spcPct val="20000"/>
              </a:spcBef>
            </a:pPr>
            <a:r>
              <a:rPr lang="en-US" altLang="en-US" sz="2000"/>
              <a:t>Imipramine</a:t>
            </a:r>
          </a:p>
        </p:txBody>
      </p:sp>
      <p:sp>
        <p:nvSpPr>
          <p:cNvPr id="26629" name="Rectangle 5"/>
          <p:cNvSpPr>
            <a:spLocks noChangeArrowheads="1"/>
          </p:cNvSpPr>
          <p:nvPr/>
        </p:nvSpPr>
        <p:spPr bwMode="auto">
          <a:xfrm>
            <a:off x="5359400" y="3657600"/>
            <a:ext cx="2133600" cy="508000"/>
          </a:xfrm>
          <a:prstGeom prst="rect">
            <a:avLst/>
          </a:prstGeom>
          <a:noFill/>
          <a:ln w="9525">
            <a:noFill/>
            <a:miter lim="800000"/>
            <a:headEnd/>
            <a:tailEnd/>
          </a:ln>
        </p:spPr>
        <p:txBody>
          <a:bodyPr/>
          <a:lstStyle/>
          <a:p>
            <a:pPr algn="ctr">
              <a:spcBef>
                <a:spcPct val="20000"/>
              </a:spcBef>
            </a:pPr>
            <a:r>
              <a:rPr lang="en-US" altLang="en-US" sz="2000"/>
              <a:t>Amitriptyline</a:t>
            </a:r>
          </a:p>
        </p:txBody>
      </p:sp>
      <p:sp>
        <p:nvSpPr>
          <p:cNvPr id="26630" name="Rectangle 6"/>
          <p:cNvSpPr>
            <a:spLocks noChangeArrowheads="1"/>
          </p:cNvSpPr>
          <p:nvPr/>
        </p:nvSpPr>
        <p:spPr bwMode="auto">
          <a:xfrm>
            <a:off x="1714500" y="6096000"/>
            <a:ext cx="1917700" cy="508000"/>
          </a:xfrm>
          <a:prstGeom prst="rect">
            <a:avLst/>
          </a:prstGeom>
          <a:noFill/>
          <a:ln w="9525">
            <a:noFill/>
            <a:miter lim="800000"/>
            <a:headEnd/>
            <a:tailEnd/>
          </a:ln>
        </p:spPr>
        <p:txBody>
          <a:bodyPr/>
          <a:lstStyle/>
          <a:p>
            <a:pPr algn="ctr">
              <a:spcBef>
                <a:spcPct val="20000"/>
              </a:spcBef>
            </a:pPr>
            <a:r>
              <a:rPr lang="en-US" altLang="en-US" sz="2000"/>
              <a:t>Nortriptyline</a:t>
            </a:r>
          </a:p>
        </p:txBody>
      </p:sp>
      <p:sp>
        <p:nvSpPr>
          <p:cNvPr id="26631" name="Rectangle 7"/>
          <p:cNvSpPr>
            <a:spLocks noChangeArrowheads="1"/>
          </p:cNvSpPr>
          <p:nvPr/>
        </p:nvSpPr>
        <p:spPr bwMode="auto">
          <a:xfrm>
            <a:off x="5346700" y="6096000"/>
            <a:ext cx="2133600" cy="508000"/>
          </a:xfrm>
          <a:prstGeom prst="rect">
            <a:avLst/>
          </a:prstGeom>
          <a:noFill/>
          <a:ln w="9525">
            <a:noFill/>
            <a:miter lim="800000"/>
            <a:headEnd/>
            <a:tailEnd/>
          </a:ln>
        </p:spPr>
        <p:txBody>
          <a:bodyPr/>
          <a:lstStyle/>
          <a:p>
            <a:pPr algn="ctr">
              <a:spcBef>
                <a:spcPct val="20000"/>
              </a:spcBef>
            </a:pPr>
            <a:r>
              <a:rPr lang="en-US" altLang="en-US" sz="2000"/>
              <a:t>Desipramine</a:t>
            </a:r>
          </a:p>
        </p:txBody>
      </p:sp>
      <p:sp>
        <p:nvSpPr>
          <p:cNvPr id="26632" name="Rectangle 8"/>
          <p:cNvSpPr>
            <a:spLocks noChangeArrowheads="1"/>
          </p:cNvSpPr>
          <p:nvPr/>
        </p:nvSpPr>
        <p:spPr bwMode="auto">
          <a:xfrm>
            <a:off x="3556000" y="4259263"/>
            <a:ext cx="1917700" cy="1003300"/>
          </a:xfrm>
          <a:prstGeom prst="rect">
            <a:avLst/>
          </a:prstGeom>
          <a:noFill/>
          <a:ln w="9525">
            <a:noFill/>
            <a:miter lim="800000"/>
            <a:headEnd/>
            <a:tailEnd/>
          </a:ln>
        </p:spPr>
        <p:txBody>
          <a:bodyPr/>
          <a:lstStyle/>
          <a:p>
            <a:pPr algn="ctr">
              <a:lnSpc>
                <a:spcPct val="85000"/>
              </a:lnSpc>
            </a:pPr>
            <a:r>
              <a:rPr lang="en-US" altLang="en-US" sz="2800"/>
              <a:t>Secondary</a:t>
            </a:r>
          </a:p>
          <a:p>
            <a:pPr algn="ctr">
              <a:lnSpc>
                <a:spcPct val="85000"/>
              </a:lnSpc>
            </a:pPr>
            <a:r>
              <a:rPr lang="en-US" altLang="en-US" sz="2800"/>
              <a:t>amines</a:t>
            </a:r>
          </a:p>
        </p:txBody>
      </p:sp>
      <p:sp>
        <p:nvSpPr>
          <p:cNvPr id="26633" name="AutoShape 9"/>
          <p:cNvSpPr>
            <a:spLocks noChangeArrowheads="1"/>
          </p:cNvSpPr>
          <p:nvPr/>
        </p:nvSpPr>
        <p:spPr bwMode="auto">
          <a:xfrm rot="920764">
            <a:off x="1714500" y="2438400"/>
            <a:ext cx="631825" cy="546100"/>
          </a:xfrm>
          <a:prstGeom prst="hexagon">
            <a:avLst>
              <a:gd name="adj" fmla="val 28924"/>
              <a:gd name="vf" fmla="val 115470"/>
            </a:avLst>
          </a:prstGeom>
          <a:noFill/>
          <a:ln w="38100">
            <a:solidFill>
              <a:srgbClr val="FFFF00"/>
            </a:solidFill>
            <a:miter lim="800000"/>
            <a:headEnd/>
            <a:tailEnd/>
          </a:ln>
        </p:spPr>
        <p:txBody>
          <a:bodyPr wrap="none" anchor="ctr"/>
          <a:lstStyle/>
          <a:p>
            <a:endParaRPr lang="en-US"/>
          </a:p>
        </p:txBody>
      </p:sp>
      <p:sp>
        <p:nvSpPr>
          <p:cNvPr id="26634" name="AutoShape 10"/>
          <p:cNvSpPr>
            <a:spLocks noChangeArrowheads="1"/>
          </p:cNvSpPr>
          <p:nvPr/>
        </p:nvSpPr>
        <p:spPr bwMode="auto">
          <a:xfrm rot="-861110">
            <a:off x="2832100" y="2438400"/>
            <a:ext cx="631825" cy="546100"/>
          </a:xfrm>
          <a:prstGeom prst="hexagon">
            <a:avLst>
              <a:gd name="adj" fmla="val 28924"/>
              <a:gd name="vf" fmla="val 115470"/>
            </a:avLst>
          </a:prstGeom>
          <a:noFill/>
          <a:ln w="38100">
            <a:solidFill>
              <a:srgbClr val="FFFF00"/>
            </a:solidFill>
            <a:miter lim="800000"/>
            <a:headEnd/>
            <a:tailEnd/>
          </a:ln>
        </p:spPr>
        <p:txBody>
          <a:bodyPr wrap="none" anchor="ctr"/>
          <a:lstStyle/>
          <a:p>
            <a:endParaRPr lang="en-US"/>
          </a:p>
        </p:txBody>
      </p:sp>
      <p:sp>
        <p:nvSpPr>
          <p:cNvPr id="26635" name="Freeform 11"/>
          <p:cNvSpPr>
            <a:spLocks/>
          </p:cNvSpPr>
          <p:nvPr/>
        </p:nvSpPr>
        <p:spPr bwMode="auto">
          <a:xfrm>
            <a:off x="2260600" y="2273300"/>
            <a:ext cx="673100" cy="647700"/>
          </a:xfrm>
          <a:custGeom>
            <a:avLst/>
            <a:gdLst>
              <a:gd name="T0" fmla="*/ 152 w 424"/>
              <a:gd name="T1" fmla="*/ 408 h 408"/>
              <a:gd name="T2" fmla="*/ 48 w 424"/>
              <a:gd name="T3" fmla="*/ 336 h 408"/>
              <a:gd name="T4" fmla="*/ 0 w 424"/>
              <a:gd name="T5" fmla="*/ 136 h 408"/>
              <a:gd name="T6" fmla="*/ 112 w 424"/>
              <a:gd name="T7" fmla="*/ 0 h 408"/>
              <a:gd name="T8" fmla="*/ 304 w 424"/>
              <a:gd name="T9" fmla="*/ 0 h 408"/>
              <a:gd name="T10" fmla="*/ 424 w 424"/>
              <a:gd name="T11" fmla="*/ 136 h 408"/>
              <a:gd name="T12" fmla="*/ 368 w 424"/>
              <a:gd name="T13" fmla="*/ 320 h 408"/>
              <a:gd name="T14" fmla="*/ 264 w 424"/>
              <a:gd name="T15" fmla="*/ 408 h 408"/>
              <a:gd name="T16" fmla="*/ 0 60000 65536"/>
              <a:gd name="T17" fmla="*/ 0 60000 65536"/>
              <a:gd name="T18" fmla="*/ 0 60000 65536"/>
              <a:gd name="T19" fmla="*/ 0 60000 65536"/>
              <a:gd name="T20" fmla="*/ 0 60000 65536"/>
              <a:gd name="T21" fmla="*/ 0 60000 65536"/>
              <a:gd name="T22" fmla="*/ 0 60000 65536"/>
              <a:gd name="T23" fmla="*/ 0 60000 65536"/>
              <a:gd name="T24" fmla="*/ 0 w 424"/>
              <a:gd name="T25" fmla="*/ 0 h 408"/>
              <a:gd name="T26" fmla="*/ 424 w 424"/>
              <a:gd name="T27" fmla="*/ 408 h 4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4" h="408">
                <a:moveTo>
                  <a:pt x="152" y="408"/>
                </a:moveTo>
                <a:lnTo>
                  <a:pt x="48" y="336"/>
                </a:lnTo>
                <a:lnTo>
                  <a:pt x="0" y="136"/>
                </a:lnTo>
                <a:lnTo>
                  <a:pt x="112" y="0"/>
                </a:lnTo>
                <a:lnTo>
                  <a:pt x="304" y="0"/>
                </a:lnTo>
                <a:lnTo>
                  <a:pt x="424" y="136"/>
                </a:lnTo>
                <a:lnTo>
                  <a:pt x="368" y="320"/>
                </a:lnTo>
                <a:lnTo>
                  <a:pt x="264" y="408"/>
                </a:lnTo>
              </a:path>
            </a:pathLst>
          </a:custGeom>
          <a:noFill/>
          <a:ln w="38100" cap="flat" cmpd="sng">
            <a:solidFill>
              <a:srgbClr val="FFFF00"/>
            </a:solidFill>
            <a:prstDash val="solid"/>
            <a:round/>
            <a:headEnd/>
            <a:tailEnd/>
          </a:ln>
        </p:spPr>
        <p:txBody>
          <a:bodyPr wrap="none" anchor="ctr"/>
          <a:lstStyle/>
          <a:p>
            <a:endParaRPr lang="en-US"/>
          </a:p>
        </p:txBody>
      </p:sp>
      <p:sp>
        <p:nvSpPr>
          <p:cNvPr id="26636" name="Line 12"/>
          <p:cNvSpPr>
            <a:spLocks noChangeShapeType="1"/>
          </p:cNvSpPr>
          <p:nvPr/>
        </p:nvSpPr>
        <p:spPr bwMode="auto">
          <a:xfrm>
            <a:off x="2590800" y="3086100"/>
            <a:ext cx="0" cy="152400"/>
          </a:xfrm>
          <a:prstGeom prst="line">
            <a:avLst/>
          </a:prstGeom>
          <a:noFill/>
          <a:ln w="38100">
            <a:solidFill>
              <a:srgbClr val="FFFF00"/>
            </a:solidFill>
            <a:round/>
            <a:headEnd/>
            <a:tailEnd/>
          </a:ln>
        </p:spPr>
        <p:txBody>
          <a:bodyPr wrap="none" anchor="ctr"/>
          <a:lstStyle/>
          <a:p>
            <a:endParaRPr lang="en-US"/>
          </a:p>
        </p:txBody>
      </p:sp>
      <p:sp>
        <p:nvSpPr>
          <p:cNvPr id="26637" name="Line 13"/>
          <p:cNvSpPr>
            <a:spLocks noChangeShapeType="1"/>
          </p:cNvSpPr>
          <p:nvPr/>
        </p:nvSpPr>
        <p:spPr bwMode="auto">
          <a:xfrm flipV="1">
            <a:off x="1816100" y="2495550"/>
            <a:ext cx="152400" cy="165100"/>
          </a:xfrm>
          <a:prstGeom prst="line">
            <a:avLst/>
          </a:prstGeom>
          <a:noFill/>
          <a:ln w="38100">
            <a:solidFill>
              <a:srgbClr val="FFFF00"/>
            </a:solidFill>
            <a:round/>
            <a:headEnd/>
            <a:tailEnd/>
          </a:ln>
        </p:spPr>
        <p:txBody>
          <a:bodyPr wrap="none" anchor="ctr"/>
          <a:lstStyle/>
          <a:p>
            <a:endParaRPr lang="en-US"/>
          </a:p>
        </p:txBody>
      </p:sp>
      <p:sp>
        <p:nvSpPr>
          <p:cNvPr id="26638" name="Line 14"/>
          <p:cNvSpPr>
            <a:spLocks noChangeShapeType="1"/>
          </p:cNvSpPr>
          <p:nvPr/>
        </p:nvSpPr>
        <p:spPr bwMode="auto">
          <a:xfrm>
            <a:off x="1873250" y="2876550"/>
            <a:ext cx="234950" cy="69850"/>
          </a:xfrm>
          <a:prstGeom prst="line">
            <a:avLst/>
          </a:prstGeom>
          <a:noFill/>
          <a:ln w="38100">
            <a:solidFill>
              <a:srgbClr val="FFFF00"/>
            </a:solidFill>
            <a:round/>
            <a:headEnd/>
            <a:tailEnd/>
          </a:ln>
        </p:spPr>
        <p:txBody>
          <a:bodyPr wrap="none" anchor="ctr"/>
          <a:lstStyle/>
          <a:p>
            <a:endParaRPr lang="en-US"/>
          </a:p>
        </p:txBody>
      </p:sp>
      <p:sp>
        <p:nvSpPr>
          <p:cNvPr id="26639" name="Line 15"/>
          <p:cNvSpPr>
            <a:spLocks noChangeShapeType="1"/>
          </p:cNvSpPr>
          <p:nvPr/>
        </p:nvSpPr>
        <p:spPr bwMode="auto">
          <a:xfrm>
            <a:off x="2184400" y="2552700"/>
            <a:ext cx="57150" cy="247650"/>
          </a:xfrm>
          <a:prstGeom prst="line">
            <a:avLst/>
          </a:prstGeom>
          <a:noFill/>
          <a:ln w="38100">
            <a:solidFill>
              <a:srgbClr val="FFFF00"/>
            </a:solidFill>
            <a:round/>
            <a:headEnd/>
            <a:tailEnd/>
          </a:ln>
        </p:spPr>
        <p:txBody>
          <a:bodyPr wrap="none" anchor="ctr"/>
          <a:lstStyle/>
          <a:p>
            <a:endParaRPr lang="en-US"/>
          </a:p>
        </p:txBody>
      </p:sp>
      <p:sp>
        <p:nvSpPr>
          <p:cNvPr id="26640" name="Line 16"/>
          <p:cNvSpPr>
            <a:spLocks noChangeShapeType="1"/>
          </p:cNvSpPr>
          <p:nvPr/>
        </p:nvSpPr>
        <p:spPr bwMode="auto">
          <a:xfrm flipH="1">
            <a:off x="2933700" y="2546350"/>
            <a:ext cx="57150" cy="254000"/>
          </a:xfrm>
          <a:prstGeom prst="line">
            <a:avLst/>
          </a:prstGeom>
          <a:noFill/>
          <a:ln w="38100">
            <a:solidFill>
              <a:srgbClr val="FFFF00"/>
            </a:solidFill>
            <a:round/>
            <a:headEnd/>
            <a:tailEnd/>
          </a:ln>
        </p:spPr>
        <p:txBody>
          <a:bodyPr wrap="none" anchor="ctr"/>
          <a:lstStyle/>
          <a:p>
            <a:endParaRPr lang="en-US"/>
          </a:p>
        </p:txBody>
      </p:sp>
      <p:sp>
        <p:nvSpPr>
          <p:cNvPr id="26641" name="Line 17"/>
          <p:cNvSpPr>
            <a:spLocks noChangeShapeType="1"/>
          </p:cNvSpPr>
          <p:nvPr/>
        </p:nvSpPr>
        <p:spPr bwMode="auto">
          <a:xfrm>
            <a:off x="3219450" y="2495550"/>
            <a:ext cx="165100" cy="177800"/>
          </a:xfrm>
          <a:prstGeom prst="line">
            <a:avLst/>
          </a:prstGeom>
          <a:noFill/>
          <a:ln w="38100">
            <a:solidFill>
              <a:srgbClr val="FFFF00"/>
            </a:solidFill>
            <a:round/>
            <a:headEnd/>
            <a:tailEnd/>
          </a:ln>
        </p:spPr>
        <p:txBody>
          <a:bodyPr wrap="none" anchor="ctr"/>
          <a:lstStyle/>
          <a:p>
            <a:endParaRPr lang="en-US"/>
          </a:p>
        </p:txBody>
      </p:sp>
      <p:sp>
        <p:nvSpPr>
          <p:cNvPr id="26642" name="Line 18"/>
          <p:cNvSpPr>
            <a:spLocks noChangeShapeType="1"/>
          </p:cNvSpPr>
          <p:nvPr/>
        </p:nvSpPr>
        <p:spPr bwMode="auto">
          <a:xfrm flipV="1">
            <a:off x="3079750" y="2882900"/>
            <a:ext cx="234950" cy="63500"/>
          </a:xfrm>
          <a:prstGeom prst="line">
            <a:avLst/>
          </a:prstGeom>
          <a:noFill/>
          <a:ln w="38100">
            <a:solidFill>
              <a:srgbClr val="FFFF00"/>
            </a:solidFill>
            <a:round/>
            <a:headEnd/>
            <a:tailEnd/>
          </a:ln>
        </p:spPr>
        <p:txBody>
          <a:bodyPr wrap="none" anchor="ctr"/>
          <a:lstStyle/>
          <a:p>
            <a:endParaRPr lang="en-US"/>
          </a:p>
        </p:txBody>
      </p:sp>
      <p:sp>
        <p:nvSpPr>
          <p:cNvPr id="26643" name="Line 19"/>
          <p:cNvSpPr>
            <a:spLocks noChangeShapeType="1"/>
          </p:cNvSpPr>
          <p:nvPr/>
        </p:nvSpPr>
        <p:spPr bwMode="auto">
          <a:xfrm flipV="1">
            <a:off x="2889250" y="3346450"/>
            <a:ext cx="127000" cy="0"/>
          </a:xfrm>
          <a:prstGeom prst="line">
            <a:avLst/>
          </a:prstGeom>
          <a:noFill/>
          <a:ln w="38100">
            <a:solidFill>
              <a:srgbClr val="FFFF00"/>
            </a:solidFill>
            <a:round/>
            <a:headEnd/>
            <a:tailEnd/>
          </a:ln>
        </p:spPr>
        <p:txBody>
          <a:bodyPr wrap="none" anchor="ctr"/>
          <a:lstStyle/>
          <a:p>
            <a:endParaRPr lang="en-US"/>
          </a:p>
        </p:txBody>
      </p:sp>
      <p:sp>
        <p:nvSpPr>
          <p:cNvPr id="26644" name="Line 20"/>
          <p:cNvSpPr>
            <a:spLocks noChangeShapeType="1"/>
          </p:cNvSpPr>
          <p:nvPr/>
        </p:nvSpPr>
        <p:spPr bwMode="auto">
          <a:xfrm flipV="1">
            <a:off x="3390900" y="3346450"/>
            <a:ext cx="127000" cy="0"/>
          </a:xfrm>
          <a:prstGeom prst="line">
            <a:avLst/>
          </a:prstGeom>
          <a:noFill/>
          <a:ln w="38100">
            <a:solidFill>
              <a:srgbClr val="FFFF00"/>
            </a:solidFill>
            <a:round/>
            <a:headEnd/>
            <a:tailEnd/>
          </a:ln>
        </p:spPr>
        <p:txBody>
          <a:bodyPr wrap="none" anchor="ctr"/>
          <a:lstStyle/>
          <a:p>
            <a:endParaRPr lang="en-US"/>
          </a:p>
        </p:txBody>
      </p:sp>
      <p:sp>
        <p:nvSpPr>
          <p:cNvPr id="26645" name="Line 21"/>
          <p:cNvSpPr>
            <a:spLocks noChangeShapeType="1"/>
          </p:cNvSpPr>
          <p:nvPr/>
        </p:nvSpPr>
        <p:spPr bwMode="auto">
          <a:xfrm flipV="1">
            <a:off x="3905250" y="3346450"/>
            <a:ext cx="127000" cy="0"/>
          </a:xfrm>
          <a:prstGeom prst="line">
            <a:avLst/>
          </a:prstGeom>
          <a:noFill/>
          <a:ln w="38100">
            <a:solidFill>
              <a:srgbClr val="FFFF00"/>
            </a:solidFill>
            <a:round/>
            <a:headEnd/>
            <a:tailEnd/>
          </a:ln>
        </p:spPr>
        <p:txBody>
          <a:bodyPr wrap="none" anchor="ctr"/>
          <a:lstStyle/>
          <a:p>
            <a:endParaRPr lang="en-US"/>
          </a:p>
        </p:txBody>
      </p:sp>
      <p:sp>
        <p:nvSpPr>
          <p:cNvPr id="26646" name="Line 22"/>
          <p:cNvSpPr>
            <a:spLocks noChangeShapeType="1"/>
          </p:cNvSpPr>
          <p:nvPr/>
        </p:nvSpPr>
        <p:spPr bwMode="auto">
          <a:xfrm flipV="1">
            <a:off x="4197350" y="3111500"/>
            <a:ext cx="146050" cy="133350"/>
          </a:xfrm>
          <a:prstGeom prst="line">
            <a:avLst/>
          </a:prstGeom>
          <a:noFill/>
          <a:ln w="38100">
            <a:solidFill>
              <a:srgbClr val="FFFF00"/>
            </a:solidFill>
            <a:round/>
            <a:headEnd/>
            <a:tailEnd/>
          </a:ln>
        </p:spPr>
        <p:txBody>
          <a:bodyPr wrap="none" anchor="ctr"/>
          <a:lstStyle/>
          <a:p>
            <a:endParaRPr lang="en-US"/>
          </a:p>
        </p:txBody>
      </p:sp>
      <p:sp>
        <p:nvSpPr>
          <p:cNvPr id="26647" name="Line 23"/>
          <p:cNvSpPr>
            <a:spLocks noChangeShapeType="1"/>
          </p:cNvSpPr>
          <p:nvPr/>
        </p:nvSpPr>
        <p:spPr bwMode="auto">
          <a:xfrm>
            <a:off x="4210050" y="3416300"/>
            <a:ext cx="139700" cy="139700"/>
          </a:xfrm>
          <a:prstGeom prst="line">
            <a:avLst/>
          </a:prstGeom>
          <a:noFill/>
          <a:ln w="38100">
            <a:solidFill>
              <a:srgbClr val="FFFF00"/>
            </a:solidFill>
            <a:round/>
            <a:headEnd/>
            <a:tailEnd/>
          </a:ln>
        </p:spPr>
        <p:txBody>
          <a:bodyPr wrap="none" anchor="ctr"/>
          <a:lstStyle/>
          <a:p>
            <a:endParaRPr lang="en-US"/>
          </a:p>
        </p:txBody>
      </p:sp>
      <p:sp>
        <p:nvSpPr>
          <p:cNvPr id="26648" name="Rectangle 24"/>
          <p:cNvSpPr>
            <a:spLocks noChangeArrowheads="1"/>
          </p:cNvSpPr>
          <p:nvPr/>
        </p:nvSpPr>
        <p:spPr bwMode="auto">
          <a:xfrm>
            <a:off x="2476500" y="2825750"/>
            <a:ext cx="228600" cy="215900"/>
          </a:xfrm>
          <a:prstGeom prst="rect">
            <a:avLst/>
          </a:prstGeom>
          <a:noFill/>
          <a:ln w="9525">
            <a:noFill/>
            <a:miter lim="800000"/>
            <a:headEnd/>
            <a:tailEnd/>
          </a:ln>
        </p:spPr>
        <p:txBody>
          <a:bodyPr/>
          <a:lstStyle/>
          <a:p>
            <a:pPr algn="ctr">
              <a:spcBef>
                <a:spcPct val="20000"/>
              </a:spcBef>
            </a:pPr>
            <a:r>
              <a:rPr lang="en-US" altLang="en-US" sz="1600"/>
              <a:t>N</a:t>
            </a:r>
          </a:p>
        </p:txBody>
      </p:sp>
      <p:sp>
        <p:nvSpPr>
          <p:cNvPr id="26649" name="Rectangle 25"/>
          <p:cNvSpPr>
            <a:spLocks noChangeArrowheads="1"/>
          </p:cNvSpPr>
          <p:nvPr/>
        </p:nvSpPr>
        <p:spPr bwMode="auto">
          <a:xfrm>
            <a:off x="2432050" y="3187700"/>
            <a:ext cx="527050" cy="342900"/>
          </a:xfrm>
          <a:prstGeom prst="rect">
            <a:avLst/>
          </a:prstGeom>
          <a:noFill/>
          <a:ln w="9525">
            <a:noFill/>
            <a:miter lim="800000"/>
            <a:headEnd/>
            <a:tailEnd/>
          </a:ln>
        </p:spPr>
        <p:txBody>
          <a:bodyPr/>
          <a:lstStyle/>
          <a:p>
            <a:pPr algn="ctr">
              <a:spcBef>
                <a:spcPct val="20000"/>
              </a:spcBef>
            </a:pPr>
            <a:r>
              <a:rPr lang="en-US" altLang="en-US" sz="1600"/>
              <a:t>CH</a:t>
            </a:r>
            <a:r>
              <a:rPr lang="en-US" altLang="en-US" sz="1600" baseline="-25000"/>
              <a:t>2</a:t>
            </a:r>
            <a:endParaRPr lang="en-US" altLang="en-US" sz="1600"/>
          </a:p>
        </p:txBody>
      </p:sp>
      <p:sp>
        <p:nvSpPr>
          <p:cNvPr id="26650" name="Rectangle 26"/>
          <p:cNvSpPr>
            <a:spLocks noChangeArrowheads="1"/>
          </p:cNvSpPr>
          <p:nvPr/>
        </p:nvSpPr>
        <p:spPr bwMode="auto">
          <a:xfrm>
            <a:off x="2933700" y="3187700"/>
            <a:ext cx="527050" cy="342900"/>
          </a:xfrm>
          <a:prstGeom prst="rect">
            <a:avLst/>
          </a:prstGeom>
          <a:noFill/>
          <a:ln w="9525">
            <a:noFill/>
            <a:miter lim="800000"/>
            <a:headEnd/>
            <a:tailEnd/>
          </a:ln>
        </p:spPr>
        <p:txBody>
          <a:bodyPr/>
          <a:lstStyle/>
          <a:p>
            <a:pPr algn="ctr">
              <a:spcBef>
                <a:spcPct val="20000"/>
              </a:spcBef>
            </a:pPr>
            <a:r>
              <a:rPr lang="en-US" altLang="en-US" sz="1600"/>
              <a:t>CH</a:t>
            </a:r>
            <a:r>
              <a:rPr lang="en-US" altLang="en-US" sz="1600" baseline="-25000"/>
              <a:t>2</a:t>
            </a:r>
            <a:endParaRPr lang="en-US" altLang="en-US" sz="1600"/>
          </a:p>
        </p:txBody>
      </p:sp>
      <p:sp>
        <p:nvSpPr>
          <p:cNvPr id="26651" name="Rectangle 27"/>
          <p:cNvSpPr>
            <a:spLocks noChangeArrowheads="1"/>
          </p:cNvSpPr>
          <p:nvPr/>
        </p:nvSpPr>
        <p:spPr bwMode="auto">
          <a:xfrm>
            <a:off x="3441700" y="3187700"/>
            <a:ext cx="527050" cy="342900"/>
          </a:xfrm>
          <a:prstGeom prst="rect">
            <a:avLst/>
          </a:prstGeom>
          <a:noFill/>
          <a:ln w="9525">
            <a:noFill/>
            <a:miter lim="800000"/>
            <a:headEnd/>
            <a:tailEnd/>
          </a:ln>
        </p:spPr>
        <p:txBody>
          <a:bodyPr/>
          <a:lstStyle/>
          <a:p>
            <a:pPr algn="ctr">
              <a:spcBef>
                <a:spcPct val="20000"/>
              </a:spcBef>
            </a:pPr>
            <a:r>
              <a:rPr lang="en-US" altLang="en-US" sz="1600"/>
              <a:t>CH</a:t>
            </a:r>
            <a:r>
              <a:rPr lang="en-US" altLang="en-US" sz="1600" baseline="-25000"/>
              <a:t>2</a:t>
            </a:r>
            <a:endParaRPr lang="en-US" altLang="en-US" sz="1600"/>
          </a:p>
        </p:txBody>
      </p:sp>
      <p:sp>
        <p:nvSpPr>
          <p:cNvPr id="26652" name="Rectangle 28"/>
          <p:cNvSpPr>
            <a:spLocks noChangeArrowheads="1"/>
          </p:cNvSpPr>
          <p:nvPr/>
        </p:nvSpPr>
        <p:spPr bwMode="auto">
          <a:xfrm>
            <a:off x="3968750" y="3187700"/>
            <a:ext cx="323850" cy="342900"/>
          </a:xfrm>
          <a:prstGeom prst="rect">
            <a:avLst/>
          </a:prstGeom>
          <a:noFill/>
          <a:ln w="9525">
            <a:noFill/>
            <a:miter lim="800000"/>
            <a:headEnd/>
            <a:tailEnd/>
          </a:ln>
        </p:spPr>
        <p:txBody>
          <a:bodyPr/>
          <a:lstStyle/>
          <a:p>
            <a:pPr algn="ctr">
              <a:spcBef>
                <a:spcPct val="20000"/>
              </a:spcBef>
            </a:pPr>
            <a:r>
              <a:rPr lang="en-US" altLang="en-US" sz="1600"/>
              <a:t>N</a:t>
            </a:r>
          </a:p>
        </p:txBody>
      </p:sp>
      <p:sp>
        <p:nvSpPr>
          <p:cNvPr id="26653" name="Rectangle 29"/>
          <p:cNvSpPr>
            <a:spLocks noChangeArrowheads="1"/>
          </p:cNvSpPr>
          <p:nvPr/>
        </p:nvSpPr>
        <p:spPr bwMode="auto">
          <a:xfrm>
            <a:off x="4267200" y="2914650"/>
            <a:ext cx="527050" cy="342900"/>
          </a:xfrm>
          <a:prstGeom prst="rect">
            <a:avLst/>
          </a:prstGeom>
          <a:noFill/>
          <a:ln w="9525">
            <a:noFill/>
            <a:miter lim="800000"/>
            <a:headEnd/>
            <a:tailEnd/>
          </a:ln>
        </p:spPr>
        <p:txBody>
          <a:bodyPr/>
          <a:lstStyle/>
          <a:p>
            <a:pPr algn="ctr">
              <a:spcBef>
                <a:spcPct val="20000"/>
              </a:spcBef>
            </a:pPr>
            <a:r>
              <a:rPr lang="en-US" altLang="en-US" sz="1600"/>
              <a:t>CH</a:t>
            </a:r>
            <a:r>
              <a:rPr lang="en-US" altLang="en-US" sz="1600" baseline="-25000"/>
              <a:t>3</a:t>
            </a:r>
            <a:endParaRPr lang="en-US" altLang="en-US" sz="1600"/>
          </a:p>
        </p:txBody>
      </p:sp>
      <p:sp>
        <p:nvSpPr>
          <p:cNvPr id="26654" name="Rectangle 30"/>
          <p:cNvSpPr>
            <a:spLocks noChangeArrowheads="1"/>
          </p:cNvSpPr>
          <p:nvPr/>
        </p:nvSpPr>
        <p:spPr bwMode="auto">
          <a:xfrm>
            <a:off x="4267200" y="3390900"/>
            <a:ext cx="527050" cy="342900"/>
          </a:xfrm>
          <a:prstGeom prst="rect">
            <a:avLst/>
          </a:prstGeom>
          <a:noFill/>
          <a:ln w="9525">
            <a:noFill/>
            <a:miter lim="800000"/>
            <a:headEnd/>
            <a:tailEnd/>
          </a:ln>
        </p:spPr>
        <p:txBody>
          <a:bodyPr/>
          <a:lstStyle/>
          <a:p>
            <a:pPr algn="ctr">
              <a:spcBef>
                <a:spcPct val="20000"/>
              </a:spcBef>
            </a:pPr>
            <a:r>
              <a:rPr lang="en-US" altLang="en-US" sz="1600"/>
              <a:t>CH</a:t>
            </a:r>
            <a:r>
              <a:rPr lang="en-US" altLang="en-US" sz="1600" baseline="-25000"/>
              <a:t>3</a:t>
            </a:r>
            <a:endParaRPr lang="en-US" altLang="en-US" sz="1600"/>
          </a:p>
        </p:txBody>
      </p:sp>
      <p:sp>
        <p:nvSpPr>
          <p:cNvPr id="26655" name="AutoShape 31"/>
          <p:cNvSpPr>
            <a:spLocks noChangeArrowheads="1"/>
          </p:cNvSpPr>
          <p:nvPr/>
        </p:nvSpPr>
        <p:spPr bwMode="auto">
          <a:xfrm rot="1800000">
            <a:off x="1714500" y="4883150"/>
            <a:ext cx="631825" cy="546100"/>
          </a:xfrm>
          <a:prstGeom prst="hexagon">
            <a:avLst>
              <a:gd name="adj" fmla="val 28924"/>
              <a:gd name="vf" fmla="val 115470"/>
            </a:avLst>
          </a:prstGeom>
          <a:noFill/>
          <a:ln w="38100">
            <a:solidFill>
              <a:srgbClr val="FFFF00"/>
            </a:solidFill>
            <a:miter lim="800000"/>
            <a:headEnd/>
            <a:tailEnd/>
          </a:ln>
        </p:spPr>
        <p:txBody>
          <a:bodyPr wrap="none" anchor="ctr"/>
          <a:lstStyle/>
          <a:p>
            <a:endParaRPr lang="en-US"/>
          </a:p>
        </p:txBody>
      </p:sp>
      <p:sp>
        <p:nvSpPr>
          <p:cNvPr id="26656" name="AutoShape 32"/>
          <p:cNvSpPr>
            <a:spLocks noChangeArrowheads="1"/>
          </p:cNvSpPr>
          <p:nvPr/>
        </p:nvSpPr>
        <p:spPr bwMode="auto">
          <a:xfrm rot="1800000">
            <a:off x="2876550" y="4883150"/>
            <a:ext cx="631825" cy="546100"/>
          </a:xfrm>
          <a:prstGeom prst="hexagon">
            <a:avLst>
              <a:gd name="adj" fmla="val 28924"/>
              <a:gd name="vf" fmla="val 115470"/>
            </a:avLst>
          </a:prstGeom>
          <a:noFill/>
          <a:ln w="38100">
            <a:solidFill>
              <a:srgbClr val="FFFF00"/>
            </a:solidFill>
            <a:miter lim="800000"/>
            <a:headEnd/>
            <a:tailEnd/>
          </a:ln>
        </p:spPr>
        <p:txBody>
          <a:bodyPr wrap="none" anchor="ctr"/>
          <a:lstStyle/>
          <a:p>
            <a:endParaRPr lang="en-US"/>
          </a:p>
        </p:txBody>
      </p:sp>
      <p:sp>
        <p:nvSpPr>
          <p:cNvPr id="26657" name="Freeform 33"/>
          <p:cNvSpPr>
            <a:spLocks/>
          </p:cNvSpPr>
          <p:nvPr/>
        </p:nvSpPr>
        <p:spPr bwMode="auto">
          <a:xfrm>
            <a:off x="2305050" y="4876800"/>
            <a:ext cx="615950" cy="590550"/>
          </a:xfrm>
          <a:custGeom>
            <a:avLst/>
            <a:gdLst>
              <a:gd name="T0" fmla="*/ 188 w 388"/>
              <a:gd name="T1" fmla="*/ 372 h 372"/>
              <a:gd name="T2" fmla="*/ 0 w 388"/>
              <a:gd name="T3" fmla="*/ 280 h 372"/>
              <a:gd name="T4" fmla="*/ 0 w 388"/>
              <a:gd name="T5" fmla="*/ 80 h 372"/>
              <a:gd name="T6" fmla="*/ 84 w 388"/>
              <a:gd name="T7" fmla="*/ 0 h 372"/>
              <a:gd name="T8" fmla="*/ 296 w 388"/>
              <a:gd name="T9" fmla="*/ 0 h 372"/>
              <a:gd name="T10" fmla="*/ 388 w 388"/>
              <a:gd name="T11" fmla="*/ 80 h 372"/>
              <a:gd name="T12" fmla="*/ 388 w 388"/>
              <a:gd name="T13" fmla="*/ 276 h 372"/>
              <a:gd name="T14" fmla="*/ 188 w 388"/>
              <a:gd name="T15" fmla="*/ 372 h 372"/>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372"/>
              <a:gd name="T26" fmla="*/ 388 w 388"/>
              <a:gd name="T27" fmla="*/ 372 h 3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372">
                <a:moveTo>
                  <a:pt x="188" y="372"/>
                </a:moveTo>
                <a:lnTo>
                  <a:pt x="0" y="280"/>
                </a:lnTo>
                <a:lnTo>
                  <a:pt x="0" y="80"/>
                </a:lnTo>
                <a:lnTo>
                  <a:pt x="84" y="0"/>
                </a:lnTo>
                <a:lnTo>
                  <a:pt x="296" y="0"/>
                </a:lnTo>
                <a:lnTo>
                  <a:pt x="388" y="80"/>
                </a:lnTo>
                <a:lnTo>
                  <a:pt x="388" y="276"/>
                </a:lnTo>
                <a:lnTo>
                  <a:pt x="188" y="372"/>
                </a:lnTo>
                <a:close/>
              </a:path>
            </a:pathLst>
          </a:custGeom>
          <a:noFill/>
          <a:ln w="38100" cap="flat" cmpd="sng">
            <a:solidFill>
              <a:srgbClr val="FFFF00"/>
            </a:solidFill>
            <a:prstDash val="solid"/>
            <a:round/>
            <a:headEnd/>
            <a:tailEnd/>
          </a:ln>
        </p:spPr>
        <p:txBody>
          <a:bodyPr wrap="none" anchor="ctr"/>
          <a:lstStyle/>
          <a:p>
            <a:endParaRPr lang="en-US"/>
          </a:p>
        </p:txBody>
      </p:sp>
      <p:sp>
        <p:nvSpPr>
          <p:cNvPr id="26658" name="Oval 34"/>
          <p:cNvSpPr>
            <a:spLocks noChangeArrowheads="1"/>
          </p:cNvSpPr>
          <p:nvPr/>
        </p:nvSpPr>
        <p:spPr bwMode="auto">
          <a:xfrm>
            <a:off x="1790700" y="4921250"/>
            <a:ext cx="476250" cy="476250"/>
          </a:xfrm>
          <a:prstGeom prst="ellipse">
            <a:avLst/>
          </a:prstGeom>
          <a:noFill/>
          <a:ln w="38100">
            <a:solidFill>
              <a:srgbClr val="FFFF00"/>
            </a:solidFill>
            <a:round/>
            <a:headEnd/>
            <a:tailEnd/>
          </a:ln>
        </p:spPr>
        <p:txBody>
          <a:bodyPr wrap="none" anchor="ctr"/>
          <a:lstStyle/>
          <a:p>
            <a:endParaRPr lang="en-US"/>
          </a:p>
        </p:txBody>
      </p:sp>
      <p:sp>
        <p:nvSpPr>
          <p:cNvPr id="26659" name="Oval 35"/>
          <p:cNvSpPr>
            <a:spLocks noChangeArrowheads="1"/>
          </p:cNvSpPr>
          <p:nvPr/>
        </p:nvSpPr>
        <p:spPr bwMode="auto">
          <a:xfrm>
            <a:off x="2952750" y="4921250"/>
            <a:ext cx="476250" cy="476250"/>
          </a:xfrm>
          <a:prstGeom prst="ellipse">
            <a:avLst/>
          </a:prstGeom>
          <a:noFill/>
          <a:ln w="38100">
            <a:solidFill>
              <a:srgbClr val="FFFF00"/>
            </a:solidFill>
            <a:round/>
            <a:headEnd/>
            <a:tailEnd/>
          </a:ln>
        </p:spPr>
        <p:txBody>
          <a:bodyPr wrap="none" anchor="ctr"/>
          <a:lstStyle/>
          <a:p>
            <a:endParaRPr lang="en-US"/>
          </a:p>
        </p:txBody>
      </p:sp>
      <p:sp>
        <p:nvSpPr>
          <p:cNvPr id="26660" name="Line 36"/>
          <p:cNvSpPr>
            <a:spLocks noChangeShapeType="1"/>
          </p:cNvSpPr>
          <p:nvPr/>
        </p:nvSpPr>
        <p:spPr bwMode="auto">
          <a:xfrm>
            <a:off x="2578100" y="5473700"/>
            <a:ext cx="0" cy="177800"/>
          </a:xfrm>
          <a:prstGeom prst="line">
            <a:avLst/>
          </a:prstGeom>
          <a:noFill/>
          <a:ln w="38100">
            <a:solidFill>
              <a:srgbClr val="FFFF00"/>
            </a:solidFill>
            <a:round/>
            <a:headEnd/>
            <a:tailEnd/>
          </a:ln>
        </p:spPr>
        <p:txBody>
          <a:bodyPr wrap="none" anchor="ctr"/>
          <a:lstStyle/>
          <a:p>
            <a:endParaRPr lang="en-US"/>
          </a:p>
        </p:txBody>
      </p:sp>
      <p:sp>
        <p:nvSpPr>
          <p:cNvPr id="26661" name="Line 37"/>
          <p:cNvSpPr>
            <a:spLocks noChangeShapeType="1"/>
          </p:cNvSpPr>
          <p:nvPr/>
        </p:nvSpPr>
        <p:spPr bwMode="auto">
          <a:xfrm>
            <a:off x="2641600" y="5473700"/>
            <a:ext cx="0" cy="177800"/>
          </a:xfrm>
          <a:prstGeom prst="line">
            <a:avLst/>
          </a:prstGeom>
          <a:noFill/>
          <a:ln w="38100">
            <a:solidFill>
              <a:srgbClr val="FFFF00"/>
            </a:solidFill>
            <a:round/>
            <a:headEnd/>
            <a:tailEnd/>
          </a:ln>
        </p:spPr>
        <p:txBody>
          <a:bodyPr wrap="none" anchor="ctr"/>
          <a:lstStyle/>
          <a:p>
            <a:endParaRPr lang="en-US"/>
          </a:p>
        </p:txBody>
      </p:sp>
      <p:sp>
        <p:nvSpPr>
          <p:cNvPr id="26662" name="Rectangle 38"/>
          <p:cNvSpPr>
            <a:spLocks noChangeArrowheads="1"/>
          </p:cNvSpPr>
          <p:nvPr/>
        </p:nvSpPr>
        <p:spPr bwMode="auto">
          <a:xfrm>
            <a:off x="2444750" y="5632450"/>
            <a:ext cx="1670050" cy="279400"/>
          </a:xfrm>
          <a:prstGeom prst="rect">
            <a:avLst/>
          </a:prstGeom>
          <a:noFill/>
          <a:ln w="9525">
            <a:noFill/>
            <a:miter lim="800000"/>
            <a:headEnd/>
            <a:tailEnd/>
          </a:ln>
        </p:spPr>
        <p:txBody>
          <a:bodyPr/>
          <a:lstStyle/>
          <a:p>
            <a:pPr algn="ctr">
              <a:spcBef>
                <a:spcPct val="20000"/>
              </a:spcBef>
            </a:pPr>
            <a:r>
              <a:rPr lang="en-US" altLang="en-US" sz="1600"/>
              <a:t>CHCH</a:t>
            </a:r>
            <a:r>
              <a:rPr lang="en-US" altLang="en-US" sz="1600" baseline="-25000"/>
              <a:t>2</a:t>
            </a:r>
            <a:r>
              <a:rPr lang="en-US" altLang="en-US" sz="1600"/>
              <a:t>CH</a:t>
            </a:r>
            <a:r>
              <a:rPr lang="en-US" altLang="en-US" sz="1600" baseline="-25000"/>
              <a:t>2</a:t>
            </a:r>
            <a:r>
              <a:rPr lang="en-US" altLang="en-US" sz="1600"/>
              <a:t>NHCH</a:t>
            </a:r>
            <a:r>
              <a:rPr lang="en-US" altLang="en-US" sz="1600" baseline="-25000"/>
              <a:t>3</a:t>
            </a:r>
          </a:p>
        </p:txBody>
      </p:sp>
      <p:sp>
        <p:nvSpPr>
          <p:cNvPr id="26663" name="AutoShape 39"/>
          <p:cNvSpPr>
            <a:spLocks noChangeArrowheads="1"/>
          </p:cNvSpPr>
          <p:nvPr/>
        </p:nvSpPr>
        <p:spPr bwMode="auto">
          <a:xfrm rot="1800000">
            <a:off x="5537200" y="4883150"/>
            <a:ext cx="631825" cy="546100"/>
          </a:xfrm>
          <a:prstGeom prst="hexagon">
            <a:avLst>
              <a:gd name="adj" fmla="val 28924"/>
              <a:gd name="vf" fmla="val 115470"/>
            </a:avLst>
          </a:prstGeom>
          <a:noFill/>
          <a:ln w="38100">
            <a:solidFill>
              <a:srgbClr val="FFFF00"/>
            </a:solidFill>
            <a:miter lim="800000"/>
            <a:headEnd/>
            <a:tailEnd/>
          </a:ln>
        </p:spPr>
        <p:txBody>
          <a:bodyPr wrap="none" anchor="ctr"/>
          <a:lstStyle/>
          <a:p>
            <a:endParaRPr lang="en-US"/>
          </a:p>
        </p:txBody>
      </p:sp>
      <p:sp>
        <p:nvSpPr>
          <p:cNvPr id="26664" name="AutoShape 40"/>
          <p:cNvSpPr>
            <a:spLocks noChangeArrowheads="1"/>
          </p:cNvSpPr>
          <p:nvPr/>
        </p:nvSpPr>
        <p:spPr bwMode="auto">
          <a:xfrm rot="1800000">
            <a:off x="6699250" y="4883150"/>
            <a:ext cx="631825" cy="546100"/>
          </a:xfrm>
          <a:prstGeom prst="hexagon">
            <a:avLst>
              <a:gd name="adj" fmla="val 28924"/>
              <a:gd name="vf" fmla="val 115470"/>
            </a:avLst>
          </a:prstGeom>
          <a:noFill/>
          <a:ln w="38100">
            <a:solidFill>
              <a:srgbClr val="FFFF00"/>
            </a:solidFill>
            <a:miter lim="800000"/>
            <a:headEnd/>
            <a:tailEnd/>
          </a:ln>
        </p:spPr>
        <p:txBody>
          <a:bodyPr wrap="none" anchor="ctr"/>
          <a:lstStyle/>
          <a:p>
            <a:endParaRPr lang="en-US"/>
          </a:p>
        </p:txBody>
      </p:sp>
      <p:sp>
        <p:nvSpPr>
          <p:cNvPr id="26665" name="Oval 41"/>
          <p:cNvSpPr>
            <a:spLocks noChangeArrowheads="1"/>
          </p:cNvSpPr>
          <p:nvPr/>
        </p:nvSpPr>
        <p:spPr bwMode="auto">
          <a:xfrm>
            <a:off x="5613400" y="4921250"/>
            <a:ext cx="476250" cy="476250"/>
          </a:xfrm>
          <a:prstGeom prst="ellipse">
            <a:avLst/>
          </a:prstGeom>
          <a:noFill/>
          <a:ln w="38100">
            <a:solidFill>
              <a:srgbClr val="FFFF00"/>
            </a:solidFill>
            <a:round/>
            <a:headEnd/>
            <a:tailEnd/>
          </a:ln>
        </p:spPr>
        <p:txBody>
          <a:bodyPr wrap="none" anchor="ctr"/>
          <a:lstStyle/>
          <a:p>
            <a:endParaRPr lang="en-US"/>
          </a:p>
        </p:txBody>
      </p:sp>
      <p:sp>
        <p:nvSpPr>
          <p:cNvPr id="26666" name="Oval 42"/>
          <p:cNvSpPr>
            <a:spLocks noChangeArrowheads="1"/>
          </p:cNvSpPr>
          <p:nvPr/>
        </p:nvSpPr>
        <p:spPr bwMode="auto">
          <a:xfrm>
            <a:off x="6775450" y="4921250"/>
            <a:ext cx="476250" cy="476250"/>
          </a:xfrm>
          <a:prstGeom prst="ellipse">
            <a:avLst/>
          </a:prstGeom>
          <a:noFill/>
          <a:ln w="38100">
            <a:solidFill>
              <a:srgbClr val="FFFF00"/>
            </a:solidFill>
            <a:round/>
            <a:headEnd/>
            <a:tailEnd/>
          </a:ln>
        </p:spPr>
        <p:txBody>
          <a:bodyPr wrap="none" anchor="ctr"/>
          <a:lstStyle/>
          <a:p>
            <a:endParaRPr lang="en-US"/>
          </a:p>
        </p:txBody>
      </p:sp>
      <p:sp>
        <p:nvSpPr>
          <p:cNvPr id="26667" name="Rectangle 43"/>
          <p:cNvSpPr>
            <a:spLocks noChangeArrowheads="1"/>
          </p:cNvSpPr>
          <p:nvPr/>
        </p:nvSpPr>
        <p:spPr bwMode="auto">
          <a:xfrm>
            <a:off x="6254750" y="5632450"/>
            <a:ext cx="1784350" cy="279400"/>
          </a:xfrm>
          <a:prstGeom prst="rect">
            <a:avLst/>
          </a:prstGeom>
          <a:noFill/>
          <a:ln w="9525">
            <a:noFill/>
            <a:miter lim="800000"/>
            <a:headEnd/>
            <a:tailEnd/>
          </a:ln>
        </p:spPr>
        <p:txBody>
          <a:bodyPr/>
          <a:lstStyle/>
          <a:p>
            <a:pPr algn="ctr">
              <a:spcBef>
                <a:spcPct val="20000"/>
              </a:spcBef>
            </a:pPr>
            <a:r>
              <a:rPr lang="en-US" altLang="en-US" sz="1600"/>
              <a:t>CH</a:t>
            </a:r>
            <a:r>
              <a:rPr lang="en-US" altLang="en-US" sz="1600" baseline="-25000"/>
              <a:t>2</a:t>
            </a:r>
            <a:r>
              <a:rPr lang="en-US" altLang="en-US" sz="1600"/>
              <a:t>CH</a:t>
            </a:r>
            <a:r>
              <a:rPr lang="en-US" altLang="en-US" sz="1600" baseline="-25000"/>
              <a:t>2</a:t>
            </a:r>
            <a:r>
              <a:rPr lang="en-US" altLang="en-US" sz="1600"/>
              <a:t>CH</a:t>
            </a:r>
            <a:r>
              <a:rPr lang="en-US" altLang="en-US" sz="1600" baseline="-25000"/>
              <a:t>2</a:t>
            </a:r>
            <a:r>
              <a:rPr lang="en-US" altLang="en-US" sz="1600"/>
              <a:t>NHCH</a:t>
            </a:r>
            <a:r>
              <a:rPr lang="en-US" altLang="en-US" sz="1600" baseline="-25000"/>
              <a:t>3</a:t>
            </a:r>
          </a:p>
        </p:txBody>
      </p:sp>
      <p:sp>
        <p:nvSpPr>
          <p:cNvPr id="26668" name="Line 44"/>
          <p:cNvSpPr>
            <a:spLocks noChangeShapeType="1"/>
          </p:cNvSpPr>
          <p:nvPr/>
        </p:nvSpPr>
        <p:spPr bwMode="auto">
          <a:xfrm>
            <a:off x="6438900" y="5524500"/>
            <a:ext cx="0" cy="152400"/>
          </a:xfrm>
          <a:prstGeom prst="line">
            <a:avLst/>
          </a:prstGeom>
          <a:noFill/>
          <a:ln w="38100">
            <a:solidFill>
              <a:srgbClr val="FFFF00"/>
            </a:solidFill>
            <a:round/>
            <a:headEnd/>
            <a:tailEnd/>
          </a:ln>
        </p:spPr>
        <p:txBody>
          <a:bodyPr wrap="none" anchor="ctr"/>
          <a:lstStyle/>
          <a:p>
            <a:endParaRPr lang="en-US"/>
          </a:p>
        </p:txBody>
      </p:sp>
      <p:sp>
        <p:nvSpPr>
          <p:cNvPr id="26669" name="Rectangle 45"/>
          <p:cNvSpPr>
            <a:spLocks noChangeArrowheads="1"/>
          </p:cNvSpPr>
          <p:nvPr/>
        </p:nvSpPr>
        <p:spPr bwMode="auto">
          <a:xfrm>
            <a:off x="6324600" y="5264150"/>
            <a:ext cx="228600" cy="215900"/>
          </a:xfrm>
          <a:prstGeom prst="rect">
            <a:avLst/>
          </a:prstGeom>
          <a:noFill/>
          <a:ln w="9525">
            <a:noFill/>
            <a:miter lim="800000"/>
            <a:headEnd/>
            <a:tailEnd/>
          </a:ln>
        </p:spPr>
        <p:txBody>
          <a:bodyPr/>
          <a:lstStyle/>
          <a:p>
            <a:pPr algn="ctr">
              <a:spcBef>
                <a:spcPct val="20000"/>
              </a:spcBef>
            </a:pPr>
            <a:r>
              <a:rPr lang="en-US" altLang="en-US" sz="1600"/>
              <a:t>N</a:t>
            </a:r>
          </a:p>
        </p:txBody>
      </p:sp>
      <p:sp>
        <p:nvSpPr>
          <p:cNvPr id="26670" name="Freeform 46"/>
          <p:cNvSpPr>
            <a:spLocks/>
          </p:cNvSpPr>
          <p:nvPr/>
        </p:nvSpPr>
        <p:spPr bwMode="auto">
          <a:xfrm>
            <a:off x="6121400" y="4870450"/>
            <a:ext cx="622300" cy="552450"/>
          </a:xfrm>
          <a:custGeom>
            <a:avLst/>
            <a:gdLst>
              <a:gd name="T0" fmla="*/ 140 w 392"/>
              <a:gd name="T1" fmla="*/ 348 h 348"/>
              <a:gd name="T2" fmla="*/ 0 w 392"/>
              <a:gd name="T3" fmla="*/ 280 h 348"/>
              <a:gd name="T4" fmla="*/ 0 w 392"/>
              <a:gd name="T5" fmla="*/ 80 h 348"/>
              <a:gd name="T6" fmla="*/ 92 w 392"/>
              <a:gd name="T7" fmla="*/ 0 h 348"/>
              <a:gd name="T8" fmla="*/ 300 w 392"/>
              <a:gd name="T9" fmla="*/ 0 h 348"/>
              <a:gd name="T10" fmla="*/ 392 w 392"/>
              <a:gd name="T11" fmla="*/ 84 h 348"/>
              <a:gd name="T12" fmla="*/ 392 w 392"/>
              <a:gd name="T13" fmla="*/ 280 h 348"/>
              <a:gd name="T14" fmla="*/ 248 w 392"/>
              <a:gd name="T15" fmla="*/ 348 h 348"/>
              <a:gd name="T16" fmla="*/ 0 60000 65536"/>
              <a:gd name="T17" fmla="*/ 0 60000 65536"/>
              <a:gd name="T18" fmla="*/ 0 60000 65536"/>
              <a:gd name="T19" fmla="*/ 0 60000 65536"/>
              <a:gd name="T20" fmla="*/ 0 60000 65536"/>
              <a:gd name="T21" fmla="*/ 0 60000 65536"/>
              <a:gd name="T22" fmla="*/ 0 60000 65536"/>
              <a:gd name="T23" fmla="*/ 0 60000 65536"/>
              <a:gd name="T24" fmla="*/ 0 w 392"/>
              <a:gd name="T25" fmla="*/ 0 h 348"/>
              <a:gd name="T26" fmla="*/ 392 w 392"/>
              <a:gd name="T27" fmla="*/ 348 h 3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2" h="348">
                <a:moveTo>
                  <a:pt x="140" y="348"/>
                </a:moveTo>
                <a:lnTo>
                  <a:pt x="0" y="280"/>
                </a:lnTo>
                <a:lnTo>
                  <a:pt x="0" y="80"/>
                </a:lnTo>
                <a:lnTo>
                  <a:pt x="92" y="0"/>
                </a:lnTo>
                <a:lnTo>
                  <a:pt x="300" y="0"/>
                </a:lnTo>
                <a:lnTo>
                  <a:pt x="392" y="84"/>
                </a:lnTo>
                <a:lnTo>
                  <a:pt x="392" y="280"/>
                </a:lnTo>
                <a:lnTo>
                  <a:pt x="248" y="348"/>
                </a:lnTo>
              </a:path>
            </a:pathLst>
          </a:custGeom>
          <a:noFill/>
          <a:ln w="38100" cap="flat" cmpd="sng">
            <a:solidFill>
              <a:srgbClr val="FFFF00"/>
            </a:solidFill>
            <a:prstDash val="solid"/>
            <a:round/>
            <a:headEnd/>
            <a:tailEnd/>
          </a:ln>
        </p:spPr>
        <p:txBody>
          <a:bodyPr wrap="none" anchor="ctr"/>
          <a:lstStyle/>
          <a:p>
            <a:endParaRPr lang="en-US"/>
          </a:p>
        </p:txBody>
      </p:sp>
      <p:sp>
        <p:nvSpPr>
          <p:cNvPr id="26671" name="AutoShape 47"/>
          <p:cNvSpPr>
            <a:spLocks noChangeArrowheads="1"/>
          </p:cNvSpPr>
          <p:nvPr/>
        </p:nvSpPr>
        <p:spPr bwMode="auto">
          <a:xfrm rot="920764">
            <a:off x="5562600" y="2438400"/>
            <a:ext cx="631825" cy="546100"/>
          </a:xfrm>
          <a:prstGeom prst="hexagon">
            <a:avLst>
              <a:gd name="adj" fmla="val 28924"/>
              <a:gd name="vf" fmla="val 115470"/>
            </a:avLst>
          </a:prstGeom>
          <a:noFill/>
          <a:ln w="38100">
            <a:solidFill>
              <a:srgbClr val="FFFF00"/>
            </a:solidFill>
            <a:miter lim="800000"/>
            <a:headEnd/>
            <a:tailEnd/>
          </a:ln>
        </p:spPr>
        <p:txBody>
          <a:bodyPr wrap="none" anchor="ctr"/>
          <a:lstStyle/>
          <a:p>
            <a:endParaRPr lang="en-US"/>
          </a:p>
        </p:txBody>
      </p:sp>
      <p:sp>
        <p:nvSpPr>
          <p:cNvPr id="26672" name="AutoShape 48"/>
          <p:cNvSpPr>
            <a:spLocks noChangeArrowheads="1"/>
          </p:cNvSpPr>
          <p:nvPr/>
        </p:nvSpPr>
        <p:spPr bwMode="auto">
          <a:xfrm rot="-861110">
            <a:off x="6680200" y="2438400"/>
            <a:ext cx="631825" cy="546100"/>
          </a:xfrm>
          <a:prstGeom prst="hexagon">
            <a:avLst>
              <a:gd name="adj" fmla="val 28924"/>
              <a:gd name="vf" fmla="val 115470"/>
            </a:avLst>
          </a:prstGeom>
          <a:noFill/>
          <a:ln w="38100">
            <a:solidFill>
              <a:srgbClr val="FFFF00"/>
            </a:solidFill>
            <a:miter lim="800000"/>
            <a:headEnd/>
            <a:tailEnd/>
          </a:ln>
        </p:spPr>
        <p:txBody>
          <a:bodyPr wrap="none" anchor="ctr"/>
          <a:lstStyle/>
          <a:p>
            <a:endParaRPr lang="en-US"/>
          </a:p>
        </p:txBody>
      </p:sp>
      <p:sp>
        <p:nvSpPr>
          <p:cNvPr id="26673" name="Freeform 49"/>
          <p:cNvSpPr>
            <a:spLocks/>
          </p:cNvSpPr>
          <p:nvPr/>
        </p:nvSpPr>
        <p:spPr bwMode="auto">
          <a:xfrm>
            <a:off x="6108700" y="2273300"/>
            <a:ext cx="673100" cy="647700"/>
          </a:xfrm>
          <a:custGeom>
            <a:avLst/>
            <a:gdLst>
              <a:gd name="T0" fmla="*/ 152 w 424"/>
              <a:gd name="T1" fmla="*/ 408 h 408"/>
              <a:gd name="T2" fmla="*/ 48 w 424"/>
              <a:gd name="T3" fmla="*/ 336 h 408"/>
              <a:gd name="T4" fmla="*/ 0 w 424"/>
              <a:gd name="T5" fmla="*/ 136 h 408"/>
              <a:gd name="T6" fmla="*/ 112 w 424"/>
              <a:gd name="T7" fmla="*/ 0 h 408"/>
              <a:gd name="T8" fmla="*/ 304 w 424"/>
              <a:gd name="T9" fmla="*/ 0 h 408"/>
              <a:gd name="T10" fmla="*/ 424 w 424"/>
              <a:gd name="T11" fmla="*/ 136 h 408"/>
              <a:gd name="T12" fmla="*/ 368 w 424"/>
              <a:gd name="T13" fmla="*/ 320 h 408"/>
              <a:gd name="T14" fmla="*/ 264 w 424"/>
              <a:gd name="T15" fmla="*/ 408 h 408"/>
              <a:gd name="T16" fmla="*/ 0 60000 65536"/>
              <a:gd name="T17" fmla="*/ 0 60000 65536"/>
              <a:gd name="T18" fmla="*/ 0 60000 65536"/>
              <a:gd name="T19" fmla="*/ 0 60000 65536"/>
              <a:gd name="T20" fmla="*/ 0 60000 65536"/>
              <a:gd name="T21" fmla="*/ 0 60000 65536"/>
              <a:gd name="T22" fmla="*/ 0 60000 65536"/>
              <a:gd name="T23" fmla="*/ 0 60000 65536"/>
              <a:gd name="T24" fmla="*/ 0 w 424"/>
              <a:gd name="T25" fmla="*/ 0 h 408"/>
              <a:gd name="T26" fmla="*/ 424 w 424"/>
              <a:gd name="T27" fmla="*/ 408 h 4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4" h="408">
                <a:moveTo>
                  <a:pt x="152" y="408"/>
                </a:moveTo>
                <a:lnTo>
                  <a:pt x="48" y="336"/>
                </a:lnTo>
                <a:lnTo>
                  <a:pt x="0" y="136"/>
                </a:lnTo>
                <a:lnTo>
                  <a:pt x="112" y="0"/>
                </a:lnTo>
                <a:lnTo>
                  <a:pt x="304" y="0"/>
                </a:lnTo>
                <a:lnTo>
                  <a:pt x="424" y="136"/>
                </a:lnTo>
                <a:lnTo>
                  <a:pt x="368" y="320"/>
                </a:lnTo>
                <a:lnTo>
                  <a:pt x="264" y="408"/>
                </a:lnTo>
              </a:path>
            </a:pathLst>
          </a:custGeom>
          <a:noFill/>
          <a:ln w="38100" cap="flat" cmpd="sng">
            <a:solidFill>
              <a:srgbClr val="FFFF00"/>
            </a:solidFill>
            <a:prstDash val="solid"/>
            <a:round/>
            <a:headEnd/>
            <a:tailEnd/>
          </a:ln>
        </p:spPr>
        <p:txBody>
          <a:bodyPr wrap="none" anchor="ctr"/>
          <a:lstStyle/>
          <a:p>
            <a:endParaRPr lang="en-US"/>
          </a:p>
        </p:txBody>
      </p:sp>
      <p:sp>
        <p:nvSpPr>
          <p:cNvPr id="26674" name="Line 50"/>
          <p:cNvSpPr>
            <a:spLocks noChangeShapeType="1"/>
          </p:cNvSpPr>
          <p:nvPr/>
        </p:nvSpPr>
        <p:spPr bwMode="auto">
          <a:xfrm>
            <a:off x="6400800" y="3086100"/>
            <a:ext cx="0" cy="152400"/>
          </a:xfrm>
          <a:prstGeom prst="line">
            <a:avLst/>
          </a:prstGeom>
          <a:noFill/>
          <a:ln w="38100">
            <a:solidFill>
              <a:srgbClr val="FFFF00"/>
            </a:solidFill>
            <a:round/>
            <a:headEnd/>
            <a:tailEnd/>
          </a:ln>
        </p:spPr>
        <p:txBody>
          <a:bodyPr wrap="none" anchor="ctr"/>
          <a:lstStyle/>
          <a:p>
            <a:endParaRPr lang="en-US"/>
          </a:p>
        </p:txBody>
      </p:sp>
      <p:sp>
        <p:nvSpPr>
          <p:cNvPr id="26675" name="Line 51"/>
          <p:cNvSpPr>
            <a:spLocks noChangeShapeType="1"/>
          </p:cNvSpPr>
          <p:nvPr/>
        </p:nvSpPr>
        <p:spPr bwMode="auto">
          <a:xfrm flipV="1">
            <a:off x="5664200" y="2495550"/>
            <a:ext cx="152400" cy="165100"/>
          </a:xfrm>
          <a:prstGeom prst="line">
            <a:avLst/>
          </a:prstGeom>
          <a:noFill/>
          <a:ln w="38100">
            <a:solidFill>
              <a:srgbClr val="FFFF00"/>
            </a:solidFill>
            <a:round/>
            <a:headEnd/>
            <a:tailEnd/>
          </a:ln>
        </p:spPr>
        <p:txBody>
          <a:bodyPr wrap="none" anchor="ctr"/>
          <a:lstStyle/>
          <a:p>
            <a:endParaRPr lang="en-US"/>
          </a:p>
        </p:txBody>
      </p:sp>
      <p:sp>
        <p:nvSpPr>
          <p:cNvPr id="26676" name="Line 52"/>
          <p:cNvSpPr>
            <a:spLocks noChangeShapeType="1"/>
          </p:cNvSpPr>
          <p:nvPr/>
        </p:nvSpPr>
        <p:spPr bwMode="auto">
          <a:xfrm>
            <a:off x="5721350" y="2876550"/>
            <a:ext cx="234950" cy="69850"/>
          </a:xfrm>
          <a:prstGeom prst="line">
            <a:avLst/>
          </a:prstGeom>
          <a:noFill/>
          <a:ln w="38100">
            <a:solidFill>
              <a:srgbClr val="FFFF00"/>
            </a:solidFill>
            <a:round/>
            <a:headEnd/>
            <a:tailEnd/>
          </a:ln>
        </p:spPr>
        <p:txBody>
          <a:bodyPr wrap="none" anchor="ctr"/>
          <a:lstStyle/>
          <a:p>
            <a:endParaRPr lang="en-US"/>
          </a:p>
        </p:txBody>
      </p:sp>
      <p:sp>
        <p:nvSpPr>
          <p:cNvPr id="26677" name="Line 53"/>
          <p:cNvSpPr>
            <a:spLocks noChangeShapeType="1"/>
          </p:cNvSpPr>
          <p:nvPr/>
        </p:nvSpPr>
        <p:spPr bwMode="auto">
          <a:xfrm>
            <a:off x="6032500" y="2552700"/>
            <a:ext cx="57150" cy="247650"/>
          </a:xfrm>
          <a:prstGeom prst="line">
            <a:avLst/>
          </a:prstGeom>
          <a:noFill/>
          <a:ln w="38100">
            <a:solidFill>
              <a:srgbClr val="FFFF00"/>
            </a:solidFill>
            <a:round/>
            <a:headEnd/>
            <a:tailEnd/>
          </a:ln>
        </p:spPr>
        <p:txBody>
          <a:bodyPr wrap="none" anchor="ctr"/>
          <a:lstStyle/>
          <a:p>
            <a:endParaRPr lang="en-US"/>
          </a:p>
        </p:txBody>
      </p:sp>
      <p:sp>
        <p:nvSpPr>
          <p:cNvPr id="26678" name="Line 54"/>
          <p:cNvSpPr>
            <a:spLocks noChangeShapeType="1"/>
          </p:cNvSpPr>
          <p:nvPr/>
        </p:nvSpPr>
        <p:spPr bwMode="auto">
          <a:xfrm flipH="1">
            <a:off x="6781800" y="2546350"/>
            <a:ext cx="57150" cy="254000"/>
          </a:xfrm>
          <a:prstGeom prst="line">
            <a:avLst/>
          </a:prstGeom>
          <a:noFill/>
          <a:ln w="38100">
            <a:solidFill>
              <a:srgbClr val="FFFF00"/>
            </a:solidFill>
            <a:round/>
            <a:headEnd/>
            <a:tailEnd/>
          </a:ln>
        </p:spPr>
        <p:txBody>
          <a:bodyPr wrap="none" anchor="ctr"/>
          <a:lstStyle/>
          <a:p>
            <a:endParaRPr lang="en-US"/>
          </a:p>
        </p:txBody>
      </p:sp>
      <p:sp>
        <p:nvSpPr>
          <p:cNvPr id="26679" name="Line 55"/>
          <p:cNvSpPr>
            <a:spLocks noChangeShapeType="1"/>
          </p:cNvSpPr>
          <p:nvPr/>
        </p:nvSpPr>
        <p:spPr bwMode="auto">
          <a:xfrm>
            <a:off x="7067550" y="2495550"/>
            <a:ext cx="165100" cy="177800"/>
          </a:xfrm>
          <a:prstGeom prst="line">
            <a:avLst/>
          </a:prstGeom>
          <a:noFill/>
          <a:ln w="38100">
            <a:solidFill>
              <a:srgbClr val="FFFF00"/>
            </a:solidFill>
            <a:round/>
            <a:headEnd/>
            <a:tailEnd/>
          </a:ln>
        </p:spPr>
        <p:txBody>
          <a:bodyPr wrap="none" anchor="ctr"/>
          <a:lstStyle/>
          <a:p>
            <a:endParaRPr lang="en-US"/>
          </a:p>
        </p:txBody>
      </p:sp>
      <p:sp>
        <p:nvSpPr>
          <p:cNvPr id="26680" name="Line 56"/>
          <p:cNvSpPr>
            <a:spLocks noChangeShapeType="1"/>
          </p:cNvSpPr>
          <p:nvPr/>
        </p:nvSpPr>
        <p:spPr bwMode="auto">
          <a:xfrm flipV="1">
            <a:off x="6927850" y="2857500"/>
            <a:ext cx="234950" cy="63500"/>
          </a:xfrm>
          <a:prstGeom prst="line">
            <a:avLst/>
          </a:prstGeom>
          <a:noFill/>
          <a:ln w="38100">
            <a:solidFill>
              <a:srgbClr val="FFFF00"/>
            </a:solidFill>
            <a:round/>
            <a:headEnd/>
            <a:tailEnd/>
          </a:ln>
        </p:spPr>
        <p:txBody>
          <a:bodyPr wrap="none" anchor="ctr"/>
          <a:lstStyle/>
          <a:p>
            <a:endParaRPr lang="en-US"/>
          </a:p>
        </p:txBody>
      </p:sp>
      <p:sp>
        <p:nvSpPr>
          <p:cNvPr id="26681" name="Line 57"/>
          <p:cNvSpPr>
            <a:spLocks noChangeShapeType="1"/>
          </p:cNvSpPr>
          <p:nvPr/>
        </p:nvSpPr>
        <p:spPr bwMode="auto">
          <a:xfrm flipV="1">
            <a:off x="6635750" y="3371850"/>
            <a:ext cx="127000" cy="0"/>
          </a:xfrm>
          <a:prstGeom prst="line">
            <a:avLst/>
          </a:prstGeom>
          <a:noFill/>
          <a:ln w="38100">
            <a:solidFill>
              <a:srgbClr val="FFFF00"/>
            </a:solidFill>
            <a:round/>
            <a:headEnd/>
            <a:tailEnd/>
          </a:ln>
        </p:spPr>
        <p:txBody>
          <a:bodyPr wrap="none" anchor="ctr"/>
          <a:lstStyle/>
          <a:p>
            <a:endParaRPr lang="en-US"/>
          </a:p>
        </p:txBody>
      </p:sp>
      <p:sp>
        <p:nvSpPr>
          <p:cNvPr id="26682" name="Line 58"/>
          <p:cNvSpPr>
            <a:spLocks noChangeShapeType="1"/>
          </p:cNvSpPr>
          <p:nvPr/>
        </p:nvSpPr>
        <p:spPr bwMode="auto">
          <a:xfrm flipV="1">
            <a:off x="7137400" y="3371850"/>
            <a:ext cx="127000" cy="0"/>
          </a:xfrm>
          <a:prstGeom prst="line">
            <a:avLst/>
          </a:prstGeom>
          <a:noFill/>
          <a:ln w="38100">
            <a:solidFill>
              <a:srgbClr val="FFFF00"/>
            </a:solidFill>
            <a:round/>
            <a:headEnd/>
            <a:tailEnd/>
          </a:ln>
        </p:spPr>
        <p:txBody>
          <a:bodyPr wrap="none" anchor="ctr"/>
          <a:lstStyle/>
          <a:p>
            <a:endParaRPr lang="en-US"/>
          </a:p>
        </p:txBody>
      </p:sp>
      <p:sp>
        <p:nvSpPr>
          <p:cNvPr id="26683" name="Line 59"/>
          <p:cNvSpPr>
            <a:spLocks noChangeShapeType="1"/>
          </p:cNvSpPr>
          <p:nvPr/>
        </p:nvSpPr>
        <p:spPr bwMode="auto">
          <a:xfrm flipV="1">
            <a:off x="7651750" y="3371850"/>
            <a:ext cx="127000" cy="0"/>
          </a:xfrm>
          <a:prstGeom prst="line">
            <a:avLst/>
          </a:prstGeom>
          <a:noFill/>
          <a:ln w="38100">
            <a:solidFill>
              <a:srgbClr val="FFFF00"/>
            </a:solidFill>
            <a:round/>
            <a:headEnd/>
            <a:tailEnd/>
          </a:ln>
        </p:spPr>
        <p:txBody>
          <a:bodyPr wrap="none" anchor="ctr"/>
          <a:lstStyle/>
          <a:p>
            <a:endParaRPr lang="en-US"/>
          </a:p>
        </p:txBody>
      </p:sp>
      <p:sp>
        <p:nvSpPr>
          <p:cNvPr id="26684" name="Line 60"/>
          <p:cNvSpPr>
            <a:spLocks noChangeShapeType="1"/>
          </p:cNvSpPr>
          <p:nvPr/>
        </p:nvSpPr>
        <p:spPr bwMode="auto">
          <a:xfrm flipV="1">
            <a:off x="7943850" y="3136900"/>
            <a:ext cx="146050" cy="133350"/>
          </a:xfrm>
          <a:prstGeom prst="line">
            <a:avLst/>
          </a:prstGeom>
          <a:noFill/>
          <a:ln w="38100">
            <a:solidFill>
              <a:srgbClr val="FFFF00"/>
            </a:solidFill>
            <a:round/>
            <a:headEnd/>
            <a:tailEnd/>
          </a:ln>
        </p:spPr>
        <p:txBody>
          <a:bodyPr wrap="none" anchor="ctr"/>
          <a:lstStyle/>
          <a:p>
            <a:endParaRPr lang="en-US"/>
          </a:p>
        </p:txBody>
      </p:sp>
      <p:sp>
        <p:nvSpPr>
          <p:cNvPr id="26685" name="Line 61"/>
          <p:cNvSpPr>
            <a:spLocks noChangeShapeType="1"/>
          </p:cNvSpPr>
          <p:nvPr/>
        </p:nvSpPr>
        <p:spPr bwMode="auto">
          <a:xfrm>
            <a:off x="7956550" y="3441700"/>
            <a:ext cx="139700" cy="139700"/>
          </a:xfrm>
          <a:prstGeom prst="line">
            <a:avLst/>
          </a:prstGeom>
          <a:noFill/>
          <a:ln w="38100">
            <a:solidFill>
              <a:srgbClr val="FFFF00"/>
            </a:solidFill>
            <a:round/>
            <a:headEnd/>
            <a:tailEnd/>
          </a:ln>
        </p:spPr>
        <p:txBody>
          <a:bodyPr wrap="none" anchor="ctr"/>
          <a:lstStyle/>
          <a:p>
            <a:endParaRPr lang="en-US"/>
          </a:p>
        </p:txBody>
      </p:sp>
      <p:sp>
        <p:nvSpPr>
          <p:cNvPr id="26686" name="Rectangle 62"/>
          <p:cNvSpPr>
            <a:spLocks noChangeArrowheads="1"/>
          </p:cNvSpPr>
          <p:nvPr/>
        </p:nvSpPr>
        <p:spPr bwMode="auto">
          <a:xfrm>
            <a:off x="6324600" y="2825750"/>
            <a:ext cx="228600" cy="215900"/>
          </a:xfrm>
          <a:prstGeom prst="rect">
            <a:avLst/>
          </a:prstGeom>
          <a:noFill/>
          <a:ln w="9525">
            <a:noFill/>
            <a:miter lim="800000"/>
            <a:headEnd/>
            <a:tailEnd/>
          </a:ln>
        </p:spPr>
        <p:txBody>
          <a:bodyPr/>
          <a:lstStyle/>
          <a:p>
            <a:pPr algn="ctr">
              <a:spcBef>
                <a:spcPct val="20000"/>
              </a:spcBef>
            </a:pPr>
            <a:r>
              <a:rPr lang="en-US" altLang="en-US" sz="1600"/>
              <a:t>C</a:t>
            </a:r>
          </a:p>
        </p:txBody>
      </p:sp>
      <p:sp>
        <p:nvSpPr>
          <p:cNvPr id="26687" name="Rectangle 63"/>
          <p:cNvSpPr>
            <a:spLocks noChangeArrowheads="1"/>
          </p:cNvSpPr>
          <p:nvPr/>
        </p:nvSpPr>
        <p:spPr bwMode="auto">
          <a:xfrm>
            <a:off x="6229350" y="3213100"/>
            <a:ext cx="527050" cy="342900"/>
          </a:xfrm>
          <a:prstGeom prst="rect">
            <a:avLst/>
          </a:prstGeom>
          <a:noFill/>
          <a:ln w="9525">
            <a:noFill/>
            <a:miter lim="800000"/>
            <a:headEnd/>
            <a:tailEnd/>
          </a:ln>
        </p:spPr>
        <p:txBody>
          <a:bodyPr/>
          <a:lstStyle/>
          <a:p>
            <a:pPr algn="ctr">
              <a:spcBef>
                <a:spcPct val="20000"/>
              </a:spcBef>
            </a:pPr>
            <a:r>
              <a:rPr lang="en-US" altLang="en-US" sz="1600"/>
              <a:t>CH</a:t>
            </a:r>
          </a:p>
        </p:txBody>
      </p:sp>
      <p:sp>
        <p:nvSpPr>
          <p:cNvPr id="26688" name="Rectangle 64"/>
          <p:cNvSpPr>
            <a:spLocks noChangeArrowheads="1"/>
          </p:cNvSpPr>
          <p:nvPr/>
        </p:nvSpPr>
        <p:spPr bwMode="auto">
          <a:xfrm>
            <a:off x="6680200" y="3213100"/>
            <a:ext cx="527050" cy="342900"/>
          </a:xfrm>
          <a:prstGeom prst="rect">
            <a:avLst/>
          </a:prstGeom>
          <a:noFill/>
          <a:ln w="9525">
            <a:noFill/>
            <a:miter lim="800000"/>
            <a:headEnd/>
            <a:tailEnd/>
          </a:ln>
        </p:spPr>
        <p:txBody>
          <a:bodyPr/>
          <a:lstStyle/>
          <a:p>
            <a:pPr algn="ctr">
              <a:spcBef>
                <a:spcPct val="20000"/>
              </a:spcBef>
            </a:pPr>
            <a:r>
              <a:rPr lang="en-US" altLang="en-US" sz="1600"/>
              <a:t>CH</a:t>
            </a:r>
            <a:r>
              <a:rPr lang="en-US" altLang="en-US" sz="1600" baseline="-25000"/>
              <a:t>2</a:t>
            </a:r>
            <a:endParaRPr lang="en-US" altLang="en-US" sz="1600"/>
          </a:p>
        </p:txBody>
      </p:sp>
      <p:sp>
        <p:nvSpPr>
          <p:cNvPr id="26689" name="Rectangle 65"/>
          <p:cNvSpPr>
            <a:spLocks noChangeArrowheads="1"/>
          </p:cNvSpPr>
          <p:nvPr/>
        </p:nvSpPr>
        <p:spPr bwMode="auto">
          <a:xfrm>
            <a:off x="7188200" y="3213100"/>
            <a:ext cx="527050" cy="342900"/>
          </a:xfrm>
          <a:prstGeom prst="rect">
            <a:avLst/>
          </a:prstGeom>
          <a:noFill/>
          <a:ln w="9525">
            <a:noFill/>
            <a:miter lim="800000"/>
            <a:headEnd/>
            <a:tailEnd/>
          </a:ln>
        </p:spPr>
        <p:txBody>
          <a:bodyPr/>
          <a:lstStyle/>
          <a:p>
            <a:pPr algn="ctr">
              <a:spcBef>
                <a:spcPct val="20000"/>
              </a:spcBef>
            </a:pPr>
            <a:r>
              <a:rPr lang="en-US" altLang="en-US" sz="1600"/>
              <a:t>CH</a:t>
            </a:r>
            <a:r>
              <a:rPr lang="en-US" altLang="en-US" sz="1600" baseline="-25000"/>
              <a:t>2</a:t>
            </a:r>
            <a:endParaRPr lang="en-US" altLang="en-US" sz="1600"/>
          </a:p>
        </p:txBody>
      </p:sp>
      <p:sp>
        <p:nvSpPr>
          <p:cNvPr id="26690" name="Rectangle 66"/>
          <p:cNvSpPr>
            <a:spLocks noChangeArrowheads="1"/>
          </p:cNvSpPr>
          <p:nvPr/>
        </p:nvSpPr>
        <p:spPr bwMode="auto">
          <a:xfrm>
            <a:off x="7715250" y="3213100"/>
            <a:ext cx="323850" cy="342900"/>
          </a:xfrm>
          <a:prstGeom prst="rect">
            <a:avLst/>
          </a:prstGeom>
          <a:noFill/>
          <a:ln w="9525">
            <a:noFill/>
            <a:miter lim="800000"/>
            <a:headEnd/>
            <a:tailEnd/>
          </a:ln>
        </p:spPr>
        <p:txBody>
          <a:bodyPr/>
          <a:lstStyle/>
          <a:p>
            <a:pPr algn="ctr">
              <a:spcBef>
                <a:spcPct val="20000"/>
              </a:spcBef>
            </a:pPr>
            <a:r>
              <a:rPr lang="en-US" altLang="en-US" sz="1600"/>
              <a:t>N</a:t>
            </a:r>
          </a:p>
        </p:txBody>
      </p:sp>
      <p:sp>
        <p:nvSpPr>
          <p:cNvPr id="26691" name="Rectangle 67"/>
          <p:cNvSpPr>
            <a:spLocks noChangeArrowheads="1"/>
          </p:cNvSpPr>
          <p:nvPr/>
        </p:nvSpPr>
        <p:spPr bwMode="auto">
          <a:xfrm>
            <a:off x="8013700" y="2940050"/>
            <a:ext cx="527050" cy="342900"/>
          </a:xfrm>
          <a:prstGeom prst="rect">
            <a:avLst/>
          </a:prstGeom>
          <a:noFill/>
          <a:ln w="9525">
            <a:noFill/>
            <a:miter lim="800000"/>
            <a:headEnd/>
            <a:tailEnd/>
          </a:ln>
        </p:spPr>
        <p:txBody>
          <a:bodyPr/>
          <a:lstStyle/>
          <a:p>
            <a:pPr algn="ctr">
              <a:spcBef>
                <a:spcPct val="20000"/>
              </a:spcBef>
            </a:pPr>
            <a:r>
              <a:rPr lang="en-US" altLang="en-US" sz="1600"/>
              <a:t>CH</a:t>
            </a:r>
            <a:r>
              <a:rPr lang="en-US" altLang="en-US" sz="1600" baseline="-25000"/>
              <a:t>3</a:t>
            </a:r>
            <a:endParaRPr lang="en-US" altLang="en-US" sz="1600"/>
          </a:p>
        </p:txBody>
      </p:sp>
      <p:sp>
        <p:nvSpPr>
          <p:cNvPr id="26692" name="Rectangle 68"/>
          <p:cNvSpPr>
            <a:spLocks noChangeArrowheads="1"/>
          </p:cNvSpPr>
          <p:nvPr/>
        </p:nvSpPr>
        <p:spPr bwMode="auto">
          <a:xfrm>
            <a:off x="8013700" y="3416300"/>
            <a:ext cx="527050" cy="342900"/>
          </a:xfrm>
          <a:prstGeom prst="rect">
            <a:avLst/>
          </a:prstGeom>
          <a:noFill/>
          <a:ln w="9525">
            <a:noFill/>
            <a:miter lim="800000"/>
            <a:headEnd/>
            <a:tailEnd/>
          </a:ln>
        </p:spPr>
        <p:txBody>
          <a:bodyPr/>
          <a:lstStyle/>
          <a:p>
            <a:pPr algn="ctr">
              <a:spcBef>
                <a:spcPct val="20000"/>
              </a:spcBef>
            </a:pPr>
            <a:r>
              <a:rPr lang="en-US" altLang="en-US" sz="1600"/>
              <a:t>CH</a:t>
            </a:r>
            <a:r>
              <a:rPr lang="en-US" altLang="en-US" sz="1600" baseline="-25000"/>
              <a:t>3</a:t>
            </a:r>
            <a:endParaRPr lang="en-US" altLang="en-US" sz="1600"/>
          </a:p>
        </p:txBody>
      </p:sp>
      <p:sp>
        <p:nvSpPr>
          <p:cNvPr id="26693" name="Line 69"/>
          <p:cNvSpPr>
            <a:spLocks noChangeShapeType="1"/>
          </p:cNvSpPr>
          <p:nvPr/>
        </p:nvSpPr>
        <p:spPr bwMode="auto">
          <a:xfrm>
            <a:off x="6464300" y="3086100"/>
            <a:ext cx="0" cy="152400"/>
          </a:xfrm>
          <a:prstGeom prst="line">
            <a:avLst/>
          </a:prstGeom>
          <a:noFill/>
          <a:ln w="38100">
            <a:solidFill>
              <a:srgbClr val="FFFF00"/>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r>
              <a:rPr lang="en-US" smtClean="0"/>
              <a:t>Anticonvulsant Drugs and</a:t>
            </a:r>
            <a:br>
              <a:rPr lang="en-US" smtClean="0"/>
            </a:br>
            <a:r>
              <a:rPr lang="en-US" smtClean="0"/>
              <a:t>Neuropathic Pain*</a:t>
            </a:r>
          </a:p>
        </p:txBody>
      </p:sp>
      <p:sp>
        <p:nvSpPr>
          <p:cNvPr id="27651" name="Rectangle 3"/>
          <p:cNvSpPr>
            <a:spLocks noGrp="1" noChangeArrowheads="1"/>
          </p:cNvSpPr>
          <p:nvPr>
            <p:ph type="body" sz="half" idx="1"/>
          </p:nvPr>
        </p:nvSpPr>
        <p:spPr>
          <a:xfrm>
            <a:off x="930275" y="1828801"/>
            <a:ext cx="4168775" cy="4237038"/>
          </a:xfrm>
        </p:spPr>
        <p:txBody>
          <a:bodyPr/>
          <a:lstStyle/>
          <a:p>
            <a:pPr>
              <a:lnSpc>
                <a:spcPct val="90000"/>
              </a:lnSpc>
              <a:spcBef>
                <a:spcPct val="30000"/>
              </a:spcBef>
              <a:buFontTx/>
              <a:buNone/>
            </a:pPr>
            <a:r>
              <a:rPr lang="en-US" sz="3000" dirty="0" smtClean="0">
                <a:solidFill>
                  <a:schemeClr val="tx2"/>
                </a:solidFill>
              </a:rPr>
              <a:t>First-generation</a:t>
            </a:r>
            <a:endParaRPr lang="en-US" sz="3000" b="1" dirty="0" smtClean="0">
              <a:solidFill>
                <a:schemeClr val="tx2"/>
              </a:solidFill>
            </a:endParaRPr>
          </a:p>
          <a:p>
            <a:pPr>
              <a:lnSpc>
                <a:spcPct val="90000"/>
              </a:lnSpc>
              <a:spcBef>
                <a:spcPct val="30000"/>
              </a:spcBef>
            </a:pPr>
            <a:r>
              <a:rPr lang="en-US" sz="3000" dirty="0" err="1" smtClean="0"/>
              <a:t>Carbamazepine</a:t>
            </a:r>
            <a:r>
              <a:rPr lang="en-US" sz="3000" baseline="30000" dirty="0" err="1" smtClean="0"/>
              <a:t>A</a:t>
            </a:r>
            <a:endParaRPr lang="en-US" sz="3000" baseline="30000" dirty="0" smtClean="0"/>
          </a:p>
          <a:p>
            <a:pPr>
              <a:lnSpc>
                <a:spcPct val="90000"/>
              </a:lnSpc>
              <a:spcBef>
                <a:spcPct val="30000"/>
              </a:spcBef>
            </a:pPr>
            <a:r>
              <a:rPr lang="en-US" sz="3000" dirty="0" err="1" smtClean="0"/>
              <a:t>Divalproex</a:t>
            </a:r>
            <a:r>
              <a:rPr lang="en-US" sz="3000" dirty="0" smtClean="0"/>
              <a:t> </a:t>
            </a:r>
            <a:r>
              <a:rPr lang="en-US" sz="3000" dirty="0" err="1" smtClean="0"/>
              <a:t>sodium</a:t>
            </a:r>
            <a:r>
              <a:rPr lang="en-US" sz="3000" baseline="30000" dirty="0" err="1" smtClean="0"/>
              <a:t>B</a:t>
            </a:r>
            <a:endParaRPr lang="en-US" sz="3000" dirty="0" smtClean="0"/>
          </a:p>
          <a:p>
            <a:pPr>
              <a:lnSpc>
                <a:spcPct val="90000"/>
              </a:lnSpc>
              <a:spcBef>
                <a:spcPct val="30000"/>
              </a:spcBef>
            </a:pPr>
            <a:r>
              <a:rPr lang="en-US" sz="3000" dirty="0" err="1" smtClean="0"/>
              <a:t>Phenytoin</a:t>
            </a:r>
            <a:r>
              <a:rPr lang="en-US" sz="3000" baseline="30000" dirty="0" err="1" smtClean="0"/>
              <a:t>A</a:t>
            </a:r>
            <a:r>
              <a:rPr lang="en-US" sz="3000" dirty="0" smtClean="0"/>
              <a:t>	</a:t>
            </a:r>
          </a:p>
          <a:p>
            <a:pPr>
              <a:lnSpc>
                <a:spcPct val="90000"/>
              </a:lnSpc>
              <a:spcBef>
                <a:spcPct val="30000"/>
              </a:spcBef>
            </a:pPr>
            <a:r>
              <a:rPr lang="en-US" sz="3000" dirty="0" err="1" smtClean="0"/>
              <a:t>Valproic</a:t>
            </a:r>
            <a:r>
              <a:rPr lang="en-US" sz="3000" dirty="0" smtClean="0"/>
              <a:t> </a:t>
            </a:r>
            <a:r>
              <a:rPr lang="en-US" sz="3000" dirty="0" err="1" smtClean="0"/>
              <a:t>acid</a:t>
            </a:r>
            <a:r>
              <a:rPr lang="en-US" sz="3000" baseline="30000" dirty="0" err="1" smtClean="0"/>
              <a:t>B</a:t>
            </a:r>
            <a:endParaRPr lang="en-US" sz="3000" dirty="0" smtClean="0"/>
          </a:p>
          <a:p>
            <a:pPr>
              <a:lnSpc>
                <a:spcPct val="90000"/>
              </a:lnSpc>
              <a:spcBef>
                <a:spcPct val="30000"/>
              </a:spcBef>
            </a:pPr>
            <a:r>
              <a:rPr lang="en-US" sz="3000" dirty="0" err="1" smtClean="0"/>
              <a:t>Clonazepam</a:t>
            </a:r>
            <a:r>
              <a:rPr lang="en-US" sz="3000" baseline="30000" dirty="0" err="1" smtClean="0"/>
              <a:t>B</a:t>
            </a:r>
            <a:endParaRPr lang="en-US" sz="3000" baseline="30000" dirty="0" smtClean="0"/>
          </a:p>
          <a:p>
            <a:pPr>
              <a:lnSpc>
                <a:spcPct val="90000"/>
              </a:lnSpc>
              <a:spcBef>
                <a:spcPct val="30000"/>
              </a:spcBef>
            </a:pPr>
            <a:r>
              <a:rPr lang="en-US" sz="3000" dirty="0" err="1" smtClean="0"/>
              <a:t>Phenobarbitol</a:t>
            </a:r>
            <a:r>
              <a:rPr lang="en-US" sz="3000" baseline="30000" dirty="0" err="1" smtClean="0"/>
              <a:t>B</a:t>
            </a:r>
            <a:endParaRPr lang="en-US" sz="3000" baseline="30000" dirty="0" smtClean="0"/>
          </a:p>
        </p:txBody>
      </p:sp>
      <p:sp>
        <p:nvSpPr>
          <p:cNvPr id="27652" name="Rectangle 4"/>
          <p:cNvSpPr>
            <a:spLocks noGrp="1" noChangeArrowheads="1"/>
          </p:cNvSpPr>
          <p:nvPr>
            <p:ph type="body" sz="half" idx="2"/>
          </p:nvPr>
        </p:nvSpPr>
        <p:spPr>
          <a:xfrm>
            <a:off x="4724400" y="1828800"/>
            <a:ext cx="3428999" cy="4237039"/>
          </a:xfrm>
          <a:noFill/>
        </p:spPr>
        <p:txBody>
          <a:bodyPr>
            <a:normAutofit/>
          </a:bodyPr>
          <a:lstStyle/>
          <a:p>
            <a:pPr>
              <a:spcBef>
                <a:spcPct val="30000"/>
              </a:spcBef>
              <a:buFontTx/>
              <a:buNone/>
            </a:pPr>
            <a:r>
              <a:rPr lang="en-US" sz="2800" dirty="0" smtClean="0">
                <a:solidFill>
                  <a:schemeClr val="tx2"/>
                </a:solidFill>
              </a:rPr>
              <a:t>Second-generation</a:t>
            </a:r>
          </a:p>
          <a:p>
            <a:pPr>
              <a:spcBef>
                <a:spcPct val="30000"/>
              </a:spcBef>
            </a:pPr>
            <a:r>
              <a:rPr lang="en-US" sz="2600" dirty="0" err="1" smtClean="0"/>
              <a:t>Gabapentin</a:t>
            </a:r>
            <a:r>
              <a:rPr lang="en-US" sz="2600" baseline="30000" dirty="0" err="1" smtClean="0"/>
              <a:t>A</a:t>
            </a:r>
            <a:endParaRPr lang="en-US" sz="2600" dirty="0" smtClean="0"/>
          </a:p>
          <a:p>
            <a:pPr>
              <a:spcBef>
                <a:spcPct val="30000"/>
              </a:spcBef>
            </a:pPr>
            <a:r>
              <a:rPr lang="en-US" sz="2600" dirty="0" err="1" smtClean="0"/>
              <a:t>Lamotrigine</a:t>
            </a:r>
            <a:r>
              <a:rPr lang="en-US" sz="2600" baseline="30000" dirty="0" err="1" smtClean="0"/>
              <a:t>A</a:t>
            </a:r>
            <a:endParaRPr lang="en-US" sz="2600" dirty="0" smtClean="0"/>
          </a:p>
          <a:p>
            <a:pPr>
              <a:spcBef>
                <a:spcPct val="30000"/>
              </a:spcBef>
            </a:pPr>
            <a:r>
              <a:rPr lang="en-US" sz="2600" dirty="0" err="1" smtClean="0"/>
              <a:t>Levetiracetam</a:t>
            </a:r>
            <a:r>
              <a:rPr lang="en-US" sz="2600" baseline="30000" dirty="0" err="1" smtClean="0"/>
              <a:t>B</a:t>
            </a:r>
            <a:endParaRPr lang="en-US" sz="2600" baseline="30000" dirty="0" smtClean="0"/>
          </a:p>
          <a:p>
            <a:pPr>
              <a:spcBef>
                <a:spcPct val="30000"/>
              </a:spcBef>
            </a:pPr>
            <a:r>
              <a:rPr lang="en-US" sz="2600" dirty="0" err="1" smtClean="0"/>
              <a:t>Oxcarbazepine</a:t>
            </a:r>
            <a:r>
              <a:rPr lang="en-US" sz="2600" baseline="30000" dirty="0" err="1" smtClean="0"/>
              <a:t>A</a:t>
            </a:r>
            <a:endParaRPr lang="en-US" sz="2600" baseline="30000" dirty="0" smtClean="0"/>
          </a:p>
          <a:p>
            <a:pPr>
              <a:spcBef>
                <a:spcPct val="30000"/>
              </a:spcBef>
            </a:pPr>
            <a:r>
              <a:rPr lang="en-US" sz="2600" dirty="0" err="1" smtClean="0"/>
              <a:t>Tiagabine</a:t>
            </a:r>
            <a:r>
              <a:rPr lang="en-US" sz="2600" baseline="30000" dirty="0" err="1" smtClean="0"/>
              <a:t>B</a:t>
            </a:r>
            <a:endParaRPr lang="en-US" sz="2600" baseline="30000" dirty="0" smtClean="0"/>
          </a:p>
          <a:p>
            <a:pPr>
              <a:spcBef>
                <a:spcPct val="30000"/>
              </a:spcBef>
            </a:pPr>
            <a:r>
              <a:rPr lang="en-US" sz="2600" dirty="0" err="1" smtClean="0"/>
              <a:t>Topiramate</a:t>
            </a:r>
            <a:r>
              <a:rPr lang="en-US" sz="2600" baseline="30000" dirty="0" err="1" smtClean="0"/>
              <a:t>B</a:t>
            </a:r>
            <a:endParaRPr lang="en-US" sz="2600" baseline="30000" dirty="0" smtClean="0"/>
          </a:p>
          <a:p>
            <a:pPr>
              <a:spcBef>
                <a:spcPct val="30000"/>
              </a:spcBef>
            </a:pPr>
            <a:r>
              <a:rPr lang="en-US" sz="2600" dirty="0" err="1" smtClean="0"/>
              <a:t>Zonisamide</a:t>
            </a:r>
            <a:r>
              <a:rPr lang="en-US" sz="2600" baseline="30000" dirty="0" err="1" smtClean="0"/>
              <a:t>B</a:t>
            </a:r>
            <a:endParaRPr lang="en-US" sz="2600" baseline="30000" dirty="0" smtClean="0"/>
          </a:p>
        </p:txBody>
      </p:sp>
      <p:sp>
        <p:nvSpPr>
          <p:cNvPr id="27653" name="Text Box 5"/>
          <p:cNvSpPr txBox="1">
            <a:spLocks noChangeArrowheads="1"/>
          </p:cNvSpPr>
          <p:nvPr/>
        </p:nvSpPr>
        <p:spPr bwMode="auto">
          <a:xfrm>
            <a:off x="5410200" y="6096000"/>
            <a:ext cx="3162300" cy="304800"/>
          </a:xfrm>
          <a:prstGeom prst="rect">
            <a:avLst/>
          </a:prstGeom>
          <a:noFill/>
          <a:ln w="12700" cap="sq">
            <a:noFill/>
            <a:miter lim="800000"/>
            <a:headEnd type="none" w="sm" len="sm"/>
            <a:tailEnd type="none" w="sm" len="sm"/>
          </a:ln>
        </p:spPr>
        <p:txBody>
          <a:bodyPr>
            <a:spAutoFit/>
          </a:bodyPr>
          <a:lstStyle/>
          <a:p>
            <a:pPr marL="109538" indent="-109538">
              <a:spcBef>
                <a:spcPct val="50000"/>
              </a:spcBef>
            </a:pPr>
            <a:r>
              <a:rPr lang="en-US" sz="1400" b="1" dirty="0">
                <a:solidFill>
                  <a:schemeClr val="tx2"/>
                </a:solidFill>
              </a:rPr>
              <a:t>*Not approved by FDA for this use.</a:t>
            </a:r>
          </a:p>
        </p:txBody>
      </p:sp>
      <p:sp>
        <p:nvSpPr>
          <p:cNvPr id="27654" name="Rectangle 6"/>
          <p:cNvSpPr>
            <a:spLocks noChangeArrowheads="1"/>
          </p:cNvSpPr>
          <p:nvPr/>
        </p:nvSpPr>
        <p:spPr bwMode="auto">
          <a:xfrm>
            <a:off x="1079500" y="6121400"/>
            <a:ext cx="4051300" cy="674031"/>
          </a:xfrm>
          <a:prstGeom prst="rect">
            <a:avLst/>
          </a:prstGeom>
          <a:noFill/>
          <a:ln w="9525">
            <a:noFill/>
            <a:miter lim="800000"/>
            <a:headEnd/>
            <a:tailEnd/>
          </a:ln>
        </p:spPr>
        <p:txBody>
          <a:bodyPr>
            <a:spAutoFit/>
          </a:bodyPr>
          <a:lstStyle/>
          <a:p>
            <a:pPr>
              <a:lnSpc>
                <a:spcPct val="90000"/>
              </a:lnSpc>
            </a:pPr>
            <a:r>
              <a:rPr lang="en-US" sz="1400" b="1" baseline="30000" dirty="0" err="1">
                <a:solidFill>
                  <a:schemeClr val="tx2"/>
                </a:solidFill>
              </a:rPr>
              <a:t>A</a:t>
            </a:r>
            <a:r>
              <a:rPr lang="en-US" sz="1400" b="1" dirty="0" err="1">
                <a:solidFill>
                  <a:schemeClr val="tx2"/>
                </a:solidFill>
              </a:rPr>
              <a:t>Published</a:t>
            </a:r>
            <a:r>
              <a:rPr lang="en-US" sz="1400" b="1" dirty="0">
                <a:solidFill>
                  <a:schemeClr val="tx2"/>
                </a:solidFill>
              </a:rPr>
              <a:t> randomized controlled trials.</a:t>
            </a:r>
          </a:p>
          <a:p>
            <a:pPr>
              <a:lnSpc>
                <a:spcPct val="90000"/>
              </a:lnSpc>
            </a:pPr>
            <a:r>
              <a:rPr lang="en-US" sz="1400" b="1" baseline="30000" dirty="0" err="1">
                <a:solidFill>
                  <a:schemeClr val="tx2"/>
                </a:solidFill>
              </a:rPr>
              <a:t>B</a:t>
            </a:r>
            <a:r>
              <a:rPr lang="en-US" sz="1400" b="1" dirty="0" err="1">
                <a:solidFill>
                  <a:schemeClr val="tx2"/>
                </a:solidFill>
              </a:rPr>
              <a:t>Clinical</a:t>
            </a:r>
            <a:r>
              <a:rPr lang="en-US" sz="1400" b="1" dirty="0">
                <a:solidFill>
                  <a:schemeClr val="tx2"/>
                </a:solidFill>
              </a:rPr>
              <a:t> anecdotes and/or published case series.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OPIOID DEFINITION</a:t>
            </a:r>
            <a:endParaRPr lang="en-US" dirty="0"/>
          </a:p>
        </p:txBody>
      </p:sp>
      <p:sp>
        <p:nvSpPr>
          <p:cNvPr id="3" name="Content Placeholder 2"/>
          <p:cNvSpPr>
            <a:spLocks noGrp="1"/>
          </p:cNvSpPr>
          <p:nvPr>
            <p:ph sz="quarter" idx="1"/>
          </p:nvPr>
        </p:nvSpPr>
        <p:spPr/>
        <p:txBody>
          <a:bodyPr/>
          <a:lstStyle/>
          <a:p>
            <a:r>
              <a:rPr lang="en-US" b="1" dirty="0" smtClean="0"/>
              <a:t>1</a:t>
            </a:r>
            <a:r>
              <a:rPr lang="en-US" b="1" dirty="0" smtClean="0"/>
              <a:t>. </a:t>
            </a:r>
            <a:r>
              <a:rPr lang="en-US" dirty="0" smtClean="0"/>
              <a:t>any synthetic narcotic that has opiate-like activities but is not derived from opium.</a:t>
            </a:r>
          </a:p>
          <a:p>
            <a:endParaRPr lang="en-US" b="1" dirty="0" smtClean="0"/>
          </a:p>
          <a:p>
            <a:r>
              <a:rPr lang="en-US" b="1" dirty="0" smtClean="0"/>
              <a:t>2</a:t>
            </a:r>
            <a:r>
              <a:rPr lang="en-US" b="1" dirty="0" smtClean="0"/>
              <a:t>. </a:t>
            </a:r>
            <a:r>
              <a:rPr lang="en-US" dirty="0" smtClean="0"/>
              <a:t>any of a group of naturally occurring peptides, e.g., </a:t>
            </a:r>
            <a:r>
              <a:rPr lang="en-US" dirty="0" err="1" smtClean="0"/>
              <a:t>enkephalins</a:t>
            </a:r>
            <a:r>
              <a:rPr lang="en-US" dirty="0" smtClean="0"/>
              <a:t>, that bind at or otherwise influence opiate receptors, either with opiate-like or opiate antagonist effects.</a:t>
            </a:r>
          </a:p>
          <a:p>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3826" name="Group 2"/>
          <p:cNvGraphicFramePr>
            <a:graphicFrameLocks noGrp="1"/>
          </p:cNvGraphicFramePr>
          <p:nvPr>
            <p:ph type="tbl" idx="4294967295"/>
          </p:nvPr>
        </p:nvGraphicFramePr>
        <p:xfrm>
          <a:off x="1103313" y="1809750"/>
          <a:ext cx="7735887" cy="4611371"/>
        </p:xfrm>
        <a:graphic>
          <a:graphicData uri="http://schemas.openxmlformats.org/drawingml/2006/table">
            <a:tbl>
              <a:tblPr/>
              <a:tblGrid>
                <a:gridCol w="3157537"/>
                <a:gridCol w="2211388"/>
                <a:gridCol w="2366962"/>
              </a:tblGrid>
              <a:tr h="327025">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1" lang="en-US" sz="2000" b="0" i="0" u="none" strike="noStrike" cap="none" normalizeH="0" baseline="0" dirty="0" smtClean="0">
                          <a:ln>
                            <a:noFill/>
                          </a:ln>
                          <a:solidFill>
                            <a:schemeClr val="tx1"/>
                          </a:solidFill>
                          <a:effectLst/>
                          <a:latin typeface="Arial" charset="0"/>
                        </a:rPr>
                        <a:t>Mechanisms of</a:t>
                      </a:r>
                      <a:r>
                        <a:rPr kumimoji="1" lang="en-US" sz="2000" b="1" i="0" u="none" strike="noStrike" cap="none" normalizeH="0" baseline="0" dirty="0" smtClean="0">
                          <a:ln>
                            <a:noFill/>
                          </a:ln>
                          <a:solidFill>
                            <a:schemeClr val="tx1"/>
                          </a:solidFill>
                          <a:effectLst/>
                          <a:latin typeface="Arial" charset="0"/>
                        </a:rPr>
                        <a:t> </a:t>
                      </a:r>
                      <a:r>
                        <a:rPr kumimoji="1" lang="en-US" sz="2000" b="0" i="0" u="none" strike="noStrike" cap="none" normalizeH="0" baseline="0" dirty="0" smtClean="0">
                          <a:ln>
                            <a:noFill/>
                          </a:ln>
                          <a:solidFill>
                            <a:schemeClr val="tx1"/>
                          </a:solidFill>
                          <a:effectLst/>
                          <a:latin typeface="Arial" charset="0"/>
                        </a:rPr>
                        <a:t>Action</a:t>
                      </a:r>
                    </a:p>
                  </a:txBody>
                  <a:tcPr horzOverflow="overflow">
                    <a:lnL cap="flat">
                      <a:noFill/>
                    </a:lnL>
                    <a:lnR>
                      <a:noFill/>
                    </a:lnR>
                    <a:lnT cap="flat">
                      <a:noFill/>
                    </a:lnT>
                    <a:lnB w="12700" cap="flat" cmpd="sng" algn="ctr">
                      <a:solidFill>
                        <a:schemeClr val="bg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1" lang="en-US" sz="2000" b="0" i="0" u="none" strike="noStrike" cap="none" normalizeH="0" baseline="0" smtClean="0">
                          <a:ln>
                            <a:noFill/>
                          </a:ln>
                          <a:solidFill>
                            <a:schemeClr val="tx1"/>
                          </a:solidFill>
                          <a:effectLst/>
                          <a:latin typeface="Arial" charset="0"/>
                        </a:rPr>
                        <a:t>Drugs</a:t>
                      </a:r>
                    </a:p>
                  </a:txBody>
                  <a:tcPr horzOverflow="overflow">
                    <a:lnL>
                      <a:noFill/>
                    </a:lnL>
                    <a:lnR cap="flat">
                      <a:noFill/>
                    </a:lnR>
                    <a:lnT cap="flat">
                      <a:noFill/>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r>
              <a:tr h="1073150">
                <a:tc>
                  <a:txBody>
                    <a:bodyPr/>
                    <a:lstStyle/>
                    <a:p>
                      <a:pPr marL="0" marR="0" lvl="0" indent="0" algn="l" defTabSz="914400" rtl="0" eaLnBrk="0" fontAlgn="base" latinLnBrk="0" hangingPunct="0">
                        <a:lnSpc>
                          <a:spcPct val="90000"/>
                        </a:lnSpc>
                        <a:spcBef>
                          <a:spcPct val="0"/>
                        </a:spcBef>
                        <a:spcAft>
                          <a:spcPct val="0"/>
                        </a:spcAft>
                        <a:buClrTx/>
                        <a:buSzTx/>
                        <a:buFontTx/>
                        <a:buNone/>
                        <a:tabLst/>
                      </a:pPr>
                      <a:endParaRPr kumimoji="1" lang="en-US" sz="2000" b="0" i="1" u="none" strike="noStrike" cap="none" normalizeH="0" baseline="0" smtClean="0">
                        <a:ln>
                          <a:noFill/>
                        </a:ln>
                        <a:solidFill>
                          <a:schemeClr val="tx1"/>
                        </a:solidFill>
                        <a:effectLst/>
                        <a:latin typeface="Arial" charset="0"/>
                      </a:endParaRPr>
                    </a:p>
                    <a:p>
                      <a:pPr marL="0" marR="0" lvl="0" indent="0" algn="l" defTabSz="914400" rtl="0" eaLnBrk="0" fontAlgn="base" latinLnBrk="0" hangingPunct="0">
                        <a:lnSpc>
                          <a:spcPct val="90000"/>
                        </a:lnSpc>
                        <a:spcBef>
                          <a:spcPct val="0"/>
                        </a:spcBef>
                        <a:spcAft>
                          <a:spcPct val="0"/>
                        </a:spcAft>
                        <a:buClrTx/>
                        <a:buSzTx/>
                        <a:buFontTx/>
                        <a:buNone/>
                        <a:tabLst/>
                      </a:pPr>
                      <a:r>
                        <a:rPr kumimoji="1" lang="en-US" sz="2000" b="0" i="1" u="none" strike="noStrike" cap="none" normalizeH="0" baseline="0" smtClean="0">
                          <a:ln>
                            <a:noFill/>
                          </a:ln>
                          <a:solidFill>
                            <a:schemeClr val="tx1"/>
                          </a:solidFill>
                          <a:effectLst/>
                          <a:latin typeface="Arial" charset="0"/>
                        </a:rPr>
                        <a:t>Na</a:t>
                      </a:r>
                      <a:r>
                        <a:rPr kumimoji="1" lang="en-US" sz="2000" b="0" i="1" u="none" strike="noStrike" cap="none" normalizeH="0" baseline="30000" smtClean="0">
                          <a:ln>
                            <a:noFill/>
                          </a:ln>
                          <a:solidFill>
                            <a:schemeClr val="tx1"/>
                          </a:solidFill>
                          <a:effectLst/>
                          <a:latin typeface="Arial" charset="0"/>
                        </a:rPr>
                        <a:t>+</a:t>
                      </a:r>
                      <a:r>
                        <a:rPr kumimoji="1" lang="en-US" sz="2000" b="0" i="1" u="none" strike="noStrike" cap="none" normalizeH="0" baseline="0" smtClean="0">
                          <a:ln>
                            <a:noFill/>
                          </a:ln>
                          <a:solidFill>
                            <a:schemeClr val="tx1"/>
                          </a:solidFill>
                          <a:effectLst/>
                          <a:latin typeface="Arial" charset="0"/>
                        </a:rPr>
                        <a:t> channel blocker</a:t>
                      </a:r>
                    </a:p>
                  </a:txBody>
                  <a:tcPr horzOverflow="overflow">
                    <a:lnL cap="flat">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Char char="•"/>
                        <a:tabLst/>
                      </a:pPr>
                      <a:r>
                        <a:rPr kumimoji="1" lang="en-US" sz="2000" b="0" i="0" u="none" strike="noStrike" cap="none" normalizeH="0" baseline="0" smtClean="0">
                          <a:ln>
                            <a:noFill/>
                          </a:ln>
                          <a:solidFill>
                            <a:schemeClr val="tx1"/>
                          </a:solidFill>
                          <a:effectLst/>
                          <a:latin typeface="Arial" charset="0"/>
                        </a:rPr>
                        <a:t> Carbamazepine</a:t>
                      </a:r>
                    </a:p>
                    <a:p>
                      <a:pPr marL="0" marR="0" lvl="0" indent="0" algn="l" defTabSz="914400" rtl="0" eaLnBrk="0" fontAlgn="base" latinLnBrk="0" hangingPunct="0">
                        <a:lnSpc>
                          <a:spcPct val="90000"/>
                        </a:lnSpc>
                        <a:spcBef>
                          <a:spcPct val="0"/>
                        </a:spcBef>
                        <a:spcAft>
                          <a:spcPct val="0"/>
                        </a:spcAft>
                        <a:buClrTx/>
                        <a:buSzTx/>
                        <a:buFontTx/>
                        <a:buChar char="•"/>
                        <a:tabLst/>
                      </a:pPr>
                      <a:r>
                        <a:rPr kumimoji="1" lang="en-US" sz="2000" b="0" i="0" u="none" strike="noStrike" cap="none" normalizeH="0" baseline="0" smtClean="0">
                          <a:ln>
                            <a:noFill/>
                          </a:ln>
                          <a:solidFill>
                            <a:schemeClr val="tx1"/>
                          </a:solidFill>
                          <a:effectLst/>
                          <a:latin typeface="Arial" charset="0"/>
                        </a:rPr>
                        <a:t> Lamotrigine</a:t>
                      </a:r>
                    </a:p>
                    <a:p>
                      <a:pPr marL="0" marR="0" lvl="0" indent="0" algn="l" defTabSz="914400" rtl="0" eaLnBrk="0" fontAlgn="base" latinLnBrk="0" hangingPunct="0">
                        <a:lnSpc>
                          <a:spcPct val="90000"/>
                        </a:lnSpc>
                        <a:spcBef>
                          <a:spcPct val="0"/>
                        </a:spcBef>
                        <a:spcAft>
                          <a:spcPct val="0"/>
                        </a:spcAft>
                        <a:buClrTx/>
                        <a:buSzTx/>
                        <a:buFontTx/>
                        <a:buChar char="•"/>
                        <a:tabLst/>
                      </a:pPr>
                      <a:r>
                        <a:rPr kumimoji="1" lang="en-US" sz="2000" b="0" i="0" u="none" strike="noStrike" cap="none" normalizeH="0" baseline="0" smtClean="0">
                          <a:ln>
                            <a:noFill/>
                          </a:ln>
                          <a:solidFill>
                            <a:schemeClr val="tx1"/>
                          </a:solidFill>
                          <a:effectLst/>
                          <a:latin typeface="Arial" charset="0"/>
                        </a:rPr>
                        <a:t> Oxcarbazepine</a:t>
                      </a:r>
                    </a:p>
                  </a:txBody>
                  <a:tcP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Char char="•"/>
                        <a:tabLst/>
                      </a:pPr>
                      <a:r>
                        <a:rPr kumimoji="1" lang="en-US" sz="2000" b="0" i="0" u="none" strike="noStrike" cap="none" normalizeH="0" baseline="0" smtClean="0">
                          <a:ln>
                            <a:noFill/>
                          </a:ln>
                          <a:solidFill>
                            <a:schemeClr val="tx1"/>
                          </a:solidFill>
                          <a:effectLst/>
                          <a:latin typeface="Arial" charset="0"/>
                        </a:rPr>
                        <a:t> Phenytoin</a:t>
                      </a:r>
                    </a:p>
                    <a:p>
                      <a:pPr marL="0" marR="0" lvl="0" indent="0" algn="l" defTabSz="914400" rtl="0" eaLnBrk="0" fontAlgn="base" latinLnBrk="0" hangingPunct="0">
                        <a:lnSpc>
                          <a:spcPct val="90000"/>
                        </a:lnSpc>
                        <a:spcBef>
                          <a:spcPct val="0"/>
                        </a:spcBef>
                        <a:spcAft>
                          <a:spcPct val="0"/>
                        </a:spcAft>
                        <a:buClrTx/>
                        <a:buSzTx/>
                        <a:buFontTx/>
                        <a:buChar char="•"/>
                        <a:tabLst/>
                      </a:pPr>
                      <a:r>
                        <a:rPr kumimoji="1" lang="en-US" sz="2000" b="0" i="0" u="none" strike="noStrike" cap="none" normalizeH="0" baseline="0" smtClean="0">
                          <a:ln>
                            <a:noFill/>
                          </a:ln>
                          <a:solidFill>
                            <a:schemeClr val="tx1"/>
                          </a:solidFill>
                          <a:effectLst/>
                          <a:latin typeface="Arial" charset="0"/>
                        </a:rPr>
                        <a:t> Valproate</a:t>
                      </a:r>
                    </a:p>
                    <a:p>
                      <a:pPr marL="0" marR="0" lvl="0" indent="0" algn="l" defTabSz="914400" rtl="0" eaLnBrk="0" fontAlgn="base" latinLnBrk="0" hangingPunct="0">
                        <a:lnSpc>
                          <a:spcPct val="90000"/>
                        </a:lnSpc>
                        <a:spcBef>
                          <a:spcPct val="0"/>
                        </a:spcBef>
                        <a:spcAft>
                          <a:spcPct val="0"/>
                        </a:spcAft>
                        <a:buClrTx/>
                        <a:buSzTx/>
                        <a:buFontTx/>
                        <a:buChar char="•"/>
                        <a:tabLst/>
                      </a:pPr>
                      <a:r>
                        <a:rPr kumimoji="1" lang="en-US" sz="2000" b="0" i="0" u="none" strike="noStrike" cap="none" normalizeH="0" baseline="0" smtClean="0">
                          <a:ln>
                            <a:noFill/>
                          </a:ln>
                          <a:solidFill>
                            <a:schemeClr val="tx1"/>
                          </a:solidFill>
                          <a:effectLst/>
                          <a:latin typeface="Arial" charset="0"/>
                        </a:rPr>
                        <a:t> Zonisamide</a:t>
                      </a:r>
                    </a:p>
                  </a:txBody>
                  <a:tcPr horzOverflow="overflow">
                    <a:lnL>
                      <a:noFill/>
                    </a:lnL>
                    <a:lnR cap="flat">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722313">
                <a:tc>
                  <a:txBody>
                    <a:bodyPr/>
                    <a:lstStyle/>
                    <a:p>
                      <a:pPr marL="0" marR="0" lvl="0" indent="0" algn="l" defTabSz="914400" rtl="0" eaLnBrk="0" fontAlgn="base" latinLnBrk="0" hangingPunct="0">
                        <a:lnSpc>
                          <a:spcPct val="160000"/>
                        </a:lnSpc>
                        <a:spcBef>
                          <a:spcPct val="0"/>
                        </a:spcBef>
                        <a:spcAft>
                          <a:spcPct val="0"/>
                        </a:spcAft>
                        <a:buClrTx/>
                        <a:buSzTx/>
                        <a:buFontTx/>
                        <a:buNone/>
                        <a:tabLst/>
                      </a:pPr>
                      <a:r>
                        <a:rPr kumimoji="1" lang="en-US" sz="2000" b="0" i="1" u="none" strike="noStrike" cap="none" normalizeH="0" baseline="0" dirty="0" smtClean="0">
                          <a:ln>
                            <a:noFill/>
                          </a:ln>
                          <a:solidFill>
                            <a:schemeClr val="tx1"/>
                          </a:solidFill>
                          <a:effectLst/>
                          <a:latin typeface="Arial" charset="0"/>
                        </a:rPr>
                        <a:t>Ca</a:t>
                      </a:r>
                      <a:r>
                        <a:rPr kumimoji="1" lang="en-US" sz="2000" b="0" i="1" u="none" strike="noStrike" cap="none" normalizeH="0" baseline="30000" dirty="0" smtClean="0">
                          <a:ln>
                            <a:noFill/>
                          </a:ln>
                          <a:solidFill>
                            <a:schemeClr val="tx1"/>
                          </a:solidFill>
                          <a:effectLst/>
                          <a:latin typeface="Arial" charset="0"/>
                        </a:rPr>
                        <a:t>++</a:t>
                      </a:r>
                      <a:r>
                        <a:rPr kumimoji="1" lang="en-US" sz="2000" b="0" i="1" u="none" strike="noStrike" cap="none" normalizeH="0" baseline="0" dirty="0" smtClean="0">
                          <a:ln>
                            <a:noFill/>
                          </a:ln>
                          <a:solidFill>
                            <a:schemeClr val="tx1"/>
                          </a:solidFill>
                          <a:effectLst/>
                          <a:latin typeface="Arial" charset="0"/>
                        </a:rPr>
                        <a:t> channel blocker</a:t>
                      </a:r>
                    </a:p>
                  </a:txBody>
                  <a:tcPr horzOverflow="overflow">
                    <a:lnL cap="flat">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Char char="•"/>
                        <a:tabLst/>
                      </a:pPr>
                      <a:r>
                        <a:rPr kumimoji="1" lang="en-US" sz="2000" b="0" i="0" u="none" strike="noStrike" cap="none" normalizeH="0" baseline="0" smtClean="0">
                          <a:ln>
                            <a:noFill/>
                          </a:ln>
                          <a:solidFill>
                            <a:schemeClr val="tx1"/>
                          </a:solidFill>
                          <a:effectLst/>
                          <a:latin typeface="Arial" charset="0"/>
                        </a:rPr>
                        <a:t> Ethosuximide</a:t>
                      </a:r>
                    </a:p>
                    <a:p>
                      <a:pPr marL="0" marR="0" lvl="0" indent="0" algn="l" defTabSz="914400" rtl="0" eaLnBrk="0" fontAlgn="base" latinLnBrk="0" hangingPunct="0">
                        <a:lnSpc>
                          <a:spcPct val="90000"/>
                        </a:lnSpc>
                        <a:spcBef>
                          <a:spcPct val="0"/>
                        </a:spcBef>
                        <a:spcAft>
                          <a:spcPct val="0"/>
                        </a:spcAft>
                        <a:buClrTx/>
                        <a:buSzTx/>
                        <a:buFontTx/>
                        <a:buChar char="•"/>
                        <a:tabLst/>
                      </a:pPr>
                      <a:r>
                        <a:rPr kumimoji="1" lang="en-US" sz="2000" b="0" i="0" u="none" strike="noStrike" cap="none" normalizeH="0" baseline="0" smtClean="0">
                          <a:ln>
                            <a:noFill/>
                          </a:ln>
                          <a:solidFill>
                            <a:schemeClr val="tx1"/>
                          </a:solidFill>
                          <a:effectLst/>
                          <a:latin typeface="Arial" charset="0"/>
                        </a:rPr>
                        <a:t> Oxcarbazepine</a:t>
                      </a:r>
                    </a:p>
                  </a:txBody>
                  <a:tcP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Char char="•"/>
                        <a:tabLst/>
                      </a:pPr>
                      <a:r>
                        <a:rPr kumimoji="1" lang="en-US" sz="2000" b="0" i="0" u="none" strike="noStrike" cap="none" normalizeH="0" baseline="0" smtClean="0">
                          <a:ln>
                            <a:noFill/>
                          </a:ln>
                          <a:solidFill>
                            <a:schemeClr val="tx1"/>
                          </a:solidFill>
                          <a:effectLst/>
                          <a:latin typeface="Arial" charset="0"/>
                        </a:rPr>
                        <a:t> Gabapentin</a:t>
                      </a:r>
                    </a:p>
                    <a:p>
                      <a:pPr marL="0" marR="0" lvl="0" indent="0" algn="l" defTabSz="914400" rtl="0" eaLnBrk="0" fontAlgn="base" latinLnBrk="0" hangingPunct="0">
                        <a:lnSpc>
                          <a:spcPct val="90000"/>
                        </a:lnSpc>
                        <a:spcBef>
                          <a:spcPct val="0"/>
                        </a:spcBef>
                        <a:spcAft>
                          <a:spcPct val="0"/>
                        </a:spcAft>
                        <a:buClrTx/>
                        <a:buSzTx/>
                        <a:buFontTx/>
                        <a:buChar char="•"/>
                        <a:tabLst/>
                      </a:pPr>
                      <a:r>
                        <a:rPr kumimoji="1" lang="en-US" sz="2000" b="0" i="0" u="none" strike="noStrike" cap="none" normalizeH="0" baseline="0" smtClean="0">
                          <a:ln>
                            <a:noFill/>
                          </a:ln>
                          <a:solidFill>
                            <a:schemeClr val="tx1"/>
                          </a:solidFill>
                          <a:effectLst/>
                          <a:latin typeface="Arial" charset="0"/>
                        </a:rPr>
                        <a:t> Zonisamide</a:t>
                      </a:r>
                    </a:p>
                  </a:txBody>
                  <a:tcPr horzOverflow="overflow">
                    <a:lnL>
                      <a:noFill/>
                    </a:lnL>
                    <a:lnR cap="flat">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476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sz="2000" b="0" i="1" u="none" strike="noStrike" cap="none" normalizeH="0" baseline="0" smtClean="0">
                          <a:ln>
                            <a:noFill/>
                          </a:ln>
                          <a:solidFill>
                            <a:schemeClr val="tx1"/>
                          </a:solidFill>
                          <a:effectLst/>
                          <a:latin typeface="Arial" charset="0"/>
                        </a:rPr>
                        <a:t>GABA receptors</a:t>
                      </a:r>
                    </a:p>
                  </a:txBody>
                  <a:tcPr horzOverflow="overflow">
                    <a:lnL cap="flat">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1" lang="en-US" sz="2000" b="0" i="0" u="none" strike="noStrike" cap="none" normalizeH="0" baseline="0" smtClean="0">
                          <a:ln>
                            <a:noFill/>
                          </a:ln>
                          <a:solidFill>
                            <a:schemeClr val="tx1"/>
                          </a:solidFill>
                          <a:effectLst/>
                          <a:latin typeface="Arial" charset="0"/>
                        </a:rPr>
                        <a:t> Barbiturates</a:t>
                      </a:r>
                    </a:p>
                  </a:txBody>
                  <a:tcP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1" lang="en-US" sz="2000" b="0" i="0" u="none" strike="noStrike" cap="none" normalizeH="0" baseline="0" smtClean="0">
                          <a:ln>
                            <a:noFill/>
                          </a:ln>
                          <a:solidFill>
                            <a:schemeClr val="tx1"/>
                          </a:solidFill>
                          <a:effectLst/>
                          <a:latin typeface="Arial" charset="0"/>
                        </a:rPr>
                        <a:t> Benzodiazepines</a:t>
                      </a:r>
                    </a:p>
                  </a:txBody>
                  <a:tcPr horzOverflow="overflow">
                    <a:lnL>
                      <a:noFill/>
                    </a:lnL>
                    <a:lnR cap="flat">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27063">
                <a:tc>
                  <a:txBody>
                    <a:bodyPr/>
                    <a:lstStyle/>
                    <a:p>
                      <a:pPr marL="0" marR="0" lvl="0" indent="0" algn="l" defTabSz="914400" rtl="0" eaLnBrk="0" fontAlgn="base" latinLnBrk="0" hangingPunct="0">
                        <a:lnSpc>
                          <a:spcPct val="160000"/>
                        </a:lnSpc>
                        <a:spcBef>
                          <a:spcPct val="0"/>
                        </a:spcBef>
                        <a:spcAft>
                          <a:spcPct val="0"/>
                        </a:spcAft>
                        <a:buClrTx/>
                        <a:buSzTx/>
                        <a:buFontTx/>
                        <a:buNone/>
                        <a:tabLst/>
                      </a:pPr>
                      <a:r>
                        <a:rPr kumimoji="1" lang="en-US" sz="2000" b="0" i="1" u="none" strike="noStrike" cap="none" normalizeH="0" baseline="0" smtClean="0">
                          <a:ln>
                            <a:noFill/>
                          </a:ln>
                          <a:solidFill>
                            <a:schemeClr val="tx1"/>
                          </a:solidFill>
                          <a:effectLst/>
                          <a:latin typeface="Arial" charset="0"/>
                        </a:rPr>
                        <a:t>GABA metabolism</a:t>
                      </a:r>
                    </a:p>
                  </a:txBody>
                  <a:tcPr horzOverflow="overflow">
                    <a:lnL cap="flat">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Char char="•"/>
                        <a:tabLst/>
                      </a:pPr>
                      <a:r>
                        <a:rPr kumimoji="1" lang="en-US" sz="2000" b="0" i="0" u="none" strike="noStrike" cap="none" normalizeH="0" baseline="0" smtClean="0">
                          <a:ln>
                            <a:noFill/>
                          </a:ln>
                          <a:solidFill>
                            <a:schemeClr val="tx1"/>
                          </a:solidFill>
                          <a:effectLst/>
                          <a:latin typeface="Arial" charset="0"/>
                        </a:rPr>
                        <a:t> Vigabatrin</a:t>
                      </a:r>
                    </a:p>
                    <a:p>
                      <a:pPr marL="0" marR="0" lvl="0" indent="0" algn="l" defTabSz="914400" rtl="0" eaLnBrk="0" fontAlgn="base" latinLnBrk="0" hangingPunct="0">
                        <a:lnSpc>
                          <a:spcPct val="90000"/>
                        </a:lnSpc>
                        <a:spcBef>
                          <a:spcPct val="0"/>
                        </a:spcBef>
                        <a:spcAft>
                          <a:spcPct val="0"/>
                        </a:spcAft>
                        <a:buClrTx/>
                        <a:buSzTx/>
                        <a:buFontTx/>
                        <a:buChar char="•"/>
                        <a:tabLst/>
                      </a:pPr>
                      <a:r>
                        <a:rPr kumimoji="1" lang="en-US" sz="2000" b="0" i="0" u="none" strike="noStrike" cap="none" normalizeH="0" baseline="0" smtClean="0">
                          <a:ln>
                            <a:noFill/>
                          </a:ln>
                          <a:solidFill>
                            <a:schemeClr val="tx1"/>
                          </a:solidFill>
                          <a:effectLst/>
                          <a:latin typeface="Arial" charset="0"/>
                        </a:rPr>
                        <a:t> Valproate</a:t>
                      </a:r>
                    </a:p>
                  </a:txBody>
                  <a:tcP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Char char="•"/>
                        <a:tabLst/>
                      </a:pPr>
                      <a:r>
                        <a:rPr kumimoji="1" lang="en-US" sz="2000" b="0" i="0" u="none" strike="noStrike" cap="none" normalizeH="0" baseline="0" smtClean="0">
                          <a:ln>
                            <a:noFill/>
                          </a:ln>
                          <a:solidFill>
                            <a:schemeClr val="tx1"/>
                          </a:solidFill>
                          <a:effectLst/>
                          <a:latin typeface="Arial" charset="0"/>
                        </a:rPr>
                        <a:t> Tiagabine</a:t>
                      </a:r>
                    </a:p>
                    <a:p>
                      <a:pPr marL="0" marR="0" lvl="0" indent="0" algn="l" defTabSz="914400" rtl="0" eaLnBrk="0" fontAlgn="base" latinLnBrk="0" hangingPunct="0">
                        <a:lnSpc>
                          <a:spcPct val="90000"/>
                        </a:lnSpc>
                        <a:spcBef>
                          <a:spcPct val="0"/>
                        </a:spcBef>
                        <a:spcAft>
                          <a:spcPct val="0"/>
                        </a:spcAft>
                        <a:buClrTx/>
                        <a:buSzTx/>
                        <a:buFontTx/>
                        <a:buChar char="•"/>
                        <a:tabLst/>
                      </a:pPr>
                      <a:r>
                        <a:rPr kumimoji="1" lang="en-US" sz="2000" b="0" i="0" u="none" strike="noStrike" cap="none" normalizeH="0" baseline="0" smtClean="0">
                          <a:ln>
                            <a:noFill/>
                          </a:ln>
                          <a:solidFill>
                            <a:schemeClr val="tx1"/>
                          </a:solidFill>
                          <a:effectLst/>
                          <a:latin typeface="Arial" charset="0"/>
                        </a:rPr>
                        <a:t> (Gabapentin)</a:t>
                      </a:r>
                    </a:p>
                  </a:txBody>
                  <a:tcPr horzOverflow="overflow">
                    <a:lnL>
                      <a:noFill/>
                    </a:lnL>
                    <a:lnR cap="flat">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722313">
                <a:tc>
                  <a:txBody>
                    <a:bodyPr/>
                    <a:lstStyle/>
                    <a:p>
                      <a:pPr marL="0" marR="0" lvl="0" indent="0" algn="l" defTabSz="914400" rtl="0" eaLnBrk="0" fontAlgn="base" latinLnBrk="0" hangingPunct="0">
                        <a:lnSpc>
                          <a:spcPct val="160000"/>
                        </a:lnSpc>
                        <a:spcBef>
                          <a:spcPct val="0"/>
                        </a:spcBef>
                        <a:spcAft>
                          <a:spcPct val="0"/>
                        </a:spcAft>
                        <a:buClrTx/>
                        <a:buSzTx/>
                        <a:buFontTx/>
                        <a:buNone/>
                        <a:tabLst/>
                      </a:pPr>
                      <a:r>
                        <a:rPr kumimoji="1" lang="en-US" sz="2000" b="0" i="1" u="none" strike="noStrike" cap="none" normalizeH="0" baseline="0" smtClean="0">
                          <a:ln>
                            <a:noFill/>
                          </a:ln>
                          <a:solidFill>
                            <a:schemeClr val="tx1"/>
                          </a:solidFill>
                          <a:effectLst/>
                          <a:latin typeface="Arial" charset="0"/>
                        </a:rPr>
                        <a:t>Glutamate receptors</a:t>
                      </a:r>
                    </a:p>
                  </a:txBody>
                  <a:tcPr horzOverflow="overflow">
                    <a:lnL cap="flat">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Char char="•"/>
                        <a:tabLst/>
                      </a:pPr>
                      <a:r>
                        <a:rPr kumimoji="1" lang="en-US" sz="2000" b="0" i="0" u="none" strike="noStrike" cap="none" normalizeH="0" baseline="0" smtClean="0">
                          <a:ln>
                            <a:noFill/>
                          </a:ln>
                          <a:solidFill>
                            <a:schemeClr val="tx1"/>
                          </a:solidFill>
                          <a:effectLst/>
                          <a:latin typeface="Arial" charset="0"/>
                        </a:rPr>
                        <a:t> Carbamazepine</a:t>
                      </a:r>
                    </a:p>
                    <a:p>
                      <a:pPr marL="0" marR="0" lvl="0" indent="0" algn="l" defTabSz="914400" rtl="0" eaLnBrk="0" fontAlgn="base" latinLnBrk="0" hangingPunct="0">
                        <a:lnSpc>
                          <a:spcPct val="90000"/>
                        </a:lnSpc>
                        <a:spcBef>
                          <a:spcPct val="0"/>
                        </a:spcBef>
                        <a:spcAft>
                          <a:spcPct val="0"/>
                        </a:spcAft>
                        <a:buClrTx/>
                        <a:buSzTx/>
                        <a:buFontTx/>
                        <a:buChar char="•"/>
                        <a:tabLst/>
                      </a:pPr>
                      <a:r>
                        <a:rPr kumimoji="1" lang="en-US" sz="2000" b="0" i="0" u="none" strike="noStrike" cap="none" normalizeH="0" baseline="0" smtClean="0">
                          <a:ln>
                            <a:noFill/>
                          </a:ln>
                          <a:solidFill>
                            <a:schemeClr val="tx1"/>
                          </a:solidFill>
                          <a:effectLst/>
                          <a:latin typeface="Arial" charset="0"/>
                        </a:rPr>
                        <a:t> Felbamate</a:t>
                      </a:r>
                    </a:p>
                  </a:txBody>
                  <a:tcP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Char char="•"/>
                        <a:tabLst/>
                      </a:pPr>
                      <a:r>
                        <a:rPr kumimoji="1" lang="en-US" sz="2000" b="0" i="0" u="none" strike="noStrike" cap="none" normalizeH="0" baseline="0" smtClean="0">
                          <a:ln>
                            <a:noFill/>
                          </a:ln>
                          <a:solidFill>
                            <a:schemeClr val="tx1"/>
                          </a:solidFill>
                          <a:effectLst/>
                          <a:latin typeface="Arial" charset="0"/>
                        </a:rPr>
                        <a:t> Lamotrigine</a:t>
                      </a:r>
                    </a:p>
                    <a:p>
                      <a:pPr marL="0" marR="0" lvl="0" indent="0" algn="l" defTabSz="914400" rtl="0" eaLnBrk="0" fontAlgn="base" latinLnBrk="0" hangingPunct="0">
                        <a:lnSpc>
                          <a:spcPct val="90000"/>
                        </a:lnSpc>
                        <a:spcBef>
                          <a:spcPct val="0"/>
                        </a:spcBef>
                        <a:spcAft>
                          <a:spcPct val="0"/>
                        </a:spcAft>
                        <a:buClrTx/>
                        <a:buSzTx/>
                        <a:buFontTx/>
                        <a:buChar char="•"/>
                        <a:tabLst/>
                      </a:pPr>
                      <a:r>
                        <a:rPr kumimoji="1" lang="en-US" sz="2000" b="0" i="0" u="none" strike="noStrike" cap="none" normalizeH="0" baseline="0" smtClean="0">
                          <a:ln>
                            <a:noFill/>
                          </a:ln>
                          <a:solidFill>
                            <a:schemeClr val="tx1"/>
                          </a:solidFill>
                          <a:effectLst/>
                          <a:latin typeface="Arial" charset="0"/>
                        </a:rPr>
                        <a:t> Topiramate</a:t>
                      </a:r>
                    </a:p>
                  </a:txBody>
                  <a:tcPr horzOverflow="overflow">
                    <a:lnL>
                      <a:noFill/>
                    </a:lnL>
                    <a:lnR cap="flat">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30213">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1" lang="en-US" sz="2000" b="0" i="1" u="none" strike="noStrike" cap="none" normalizeH="0" baseline="0" smtClean="0">
                          <a:ln>
                            <a:noFill/>
                          </a:ln>
                          <a:solidFill>
                            <a:schemeClr val="tx1"/>
                          </a:solidFill>
                          <a:effectLst/>
                          <a:latin typeface="Arial" charset="0"/>
                        </a:rPr>
                        <a:t>Glutamate metabolism</a:t>
                      </a:r>
                    </a:p>
                  </a:txBody>
                  <a:tcPr horzOverflow="overflow">
                    <a:lnL cap="flat">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Char char="•"/>
                        <a:tabLst/>
                      </a:pPr>
                      <a:r>
                        <a:rPr kumimoji="1" lang="en-US" sz="2000" b="0" i="0" u="none" strike="noStrike" cap="none" normalizeH="0" baseline="0" smtClean="0">
                          <a:ln>
                            <a:noFill/>
                          </a:ln>
                          <a:solidFill>
                            <a:schemeClr val="tx1"/>
                          </a:solidFill>
                          <a:effectLst/>
                          <a:latin typeface="Arial" charset="0"/>
                        </a:rPr>
                        <a:t> (Gabapentin)</a:t>
                      </a:r>
                    </a:p>
                  </a:txBody>
                  <a:tcP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Char char="•"/>
                        <a:tabLst/>
                      </a:pPr>
                      <a:endParaRPr kumimoji="1" lang="en-US" sz="2000" b="0" i="0" u="none" strike="noStrike" cap="none" normalizeH="0" baseline="0" smtClean="0">
                        <a:ln>
                          <a:noFill/>
                        </a:ln>
                        <a:solidFill>
                          <a:schemeClr val="tx1"/>
                        </a:solidFill>
                        <a:effectLst/>
                        <a:latin typeface="Arial" charset="0"/>
                      </a:endParaRPr>
                    </a:p>
                    <a:p>
                      <a:pPr marL="0" marR="0" lvl="0" indent="0" algn="l" defTabSz="914400" rtl="0" eaLnBrk="0" fontAlgn="base" latinLnBrk="0" hangingPunct="0">
                        <a:lnSpc>
                          <a:spcPct val="90000"/>
                        </a:lnSpc>
                        <a:spcBef>
                          <a:spcPct val="0"/>
                        </a:spcBef>
                        <a:spcAft>
                          <a:spcPct val="0"/>
                        </a:spcAft>
                        <a:buClrTx/>
                        <a:buSzTx/>
                        <a:buFontTx/>
                        <a:buChar char="•"/>
                        <a:tabLst/>
                      </a:pPr>
                      <a:endParaRPr kumimoji="1" lang="en-US" sz="2000" b="0" i="0" u="none" strike="noStrike" cap="none" normalizeH="0" baseline="0" smtClean="0">
                        <a:ln>
                          <a:noFill/>
                        </a:ln>
                        <a:solidFill>
                          <a:schemeClr val="tx1"/>
                        </a:solidFill>
                        <a:effectLst/>
                        <a:latin typeface="Arial" charset="0"/>
                      </a:endParaRPr>
                    </a:p>
                  </a:txBody>
                  <a:tcPr horzOverflow="overflow">
                    <a:lnL>
                      <a:noFill/>
                    </a:lnL>
                    <a:lnR cap="flat">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333870" name="Rectangle 46"/>
          <p:cNvSpPr>
            <a:spLocks noGrp="1" noChangeArrowheads="1"/>
          </p:cNvSpPr>
          <p:nvPr>
            <p:ph type="title"/>
          </p:nvPr>
        </p:nvSpPr>
        <p:spPr>
          <a:xfrm>
            <a:off x="1079500" y="152400"/>
            <a:ext cx="7886700" cy="1143000"/>
          </a:xfrm>
        </p:spPr>
        <p:txBody>
          <a:bodyPr>
            <a:noAutofit/>
          </a:bodyPr>
          <a:lstStyle/>
          <a:p>
            <a:pPr eaLnBrk="1" hangingPunct="1">
              <a:defRPr/>
            </a:pPr>
            <a:r>
              <a:rPr lang="en-US" sz="3600" dirty="0" smtClean="0"/>
              <a:t>Anticonvulsants/ </a:t>
            </a:r>
            <a:r>
              <a:rPr lang="en-US" sz="3600" dirty="0" err="1" smtClean="0"/>
              <a:t>Neuromodulators</a:t>
            </a:r>
            <a:endParaRPr lang="en-US" sz="3600"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p:txBody>
          <a:bodyPr/>
          <a:lstStyle/>
          <a:p>
            <a:pPr eaLnBrk="1" hangingPunct="1">
              <a:defRPr/>
            </a:pPr>
            <a:r>
              <a:rPr lang="en-US" dirty="0" smtClean="0"/>
              <a:t>Topical </a:t>
            </a:r>
            <a:r>
              <a:rPr lang="en-US" dirty="0" smtClean="0"/>
              <a:t>Medications</a:t>
            </a:r>
          </a:p>
        </p:txBody>
      </p:sp>
      <p:sp>
        <p:nvSpPr>
          <p:cNvPr id="334851" name="Rectangle 3"/>
          <p:cNvSpPr>
            <a:spLocks noGrp="1" noChangeArrowheads="1"/>
          </p:cNvSpPr>
          <p:nvPr>
            <p:ph type="body" idx="1"/>
          </p:nvPr>
        </p:nvSpPr>
        <p:spPr/>
        <p:txBody>
          <a:bodyPr/>
          <a:lstStyle/>
          <a:p>
            <a:pPr eaLnBrk="1" hangingPunct="1">
              <a:defRPr/>
            </a:pPr>
            <a:r>
              <a:rPr lang="en-US" sz="2200" dirty="0" smtClean="0"/>
              <a:t>Capsaicin</a:t>
            </a:r>
          </a:p>
          <a:p>
            <a:pPr lvl="1" eaLnBrk="1" hangingPunct="1">
              <a:defRPr/>
            </a:pPr>
            <a:r>
              <a:rPr lang="en-US" sz="1800" dirty="0" smtClean="0"/>
              <a:t>Inconsistent trial results; potential burning upon application</a:t>
            </a:r>
          </a:p>
          <a:p>
            <a:pPr eaLnBrk="1" hangingPunct="1">
              <a:defRPr/>
            </a:pPr>
            <a:r>
              <a:rPr lang="en-US" sz="2200" dirty="0" smtClean="0"/>
              <a:t>EMLA</a:t>
            </a:r>
          </a:p>
          <a:p>
            <a:pPr lvl="1" eaLnBrk="1" hangingPunct="1">
              <a:defRPr/>
            </a:pPr>
            <a:r>
              <a:rPr lang="en-US" sz="1800" dirty="0" smtClean="0"/>
              <a:t>May help some patients with </a:t>
            </a:r>
            <a:r>
              <a:rPr lang="en-US" sz="1800" dirty="0" err="1" smtClean="0"/>
              <a:t>allodynia</a:t>
            </a:r>
            <a:endParaRPr lang="en-US" sz="1800" dirty="0" smtClean="0"/>
          </a:p>
          <a:p>
            <a:pPr eaLnBrk="1" hangingPunct="1">
              <a:defRPr/>
            </a:pPr>
            <a:r>
              <a:rPr lang="en-US" sz="2200" dirty="0" err="1" smtClean="0"/>
              <a:t>Clonidine</a:t>
            </a:r>
            <a:r>
              <a:rPr lang="en-US" sz="2200" dirty="0" smtClean="0"/>
              <a:t> gel</a:t>
            </a:r>
          </a:p>
          <a:p>
            <a:pPr lvl="1" eaLnBrk="1" hangingPunct="1">
              <a:defRPr/>
            </a:pPr>
            <a:r>
              <a:rPr lang="en-US" sz="1800" dirty="0" smtClean="0"/>
              <a:t>Pilot studies suggest efficacy; controlled trial in progress</a:t>
            </a:r>
          </a:p>
          <a:p>
            <a:pPr eaLnBrk="1" hangingPunct="1">
              <a:defRPr/>
            </a:pPr>
            <a:r>
              <a:rPr lang="en-US" sz="2200" dirty="0" smtClean="0"/>
              <a:t>Unstudied custom compounds</a:t>
            </a:r>
          </a:p>
          <a:p>
            <a:pPr lvl="1" eaLnBrk="1" hangingPunct="1">
              <a:defRPr/>
            </a:pPr>
            <a:r>
              <a:rPr lang="en-US" sz="1800" dirty="0" err="1" smtClean="0"/>
              <a:t>Doxepin</a:t>
            </a:r>
            <a:r>
              <a:rPr lang="en-US" sz="1800" dirty="0" smtClean="0"/>
              <a:t>, </a:t>
            </a:r>
            <a:endParaRPr lang="en-US" sz="1800" dirty="0" smtClean="0"/>
          </a:p>
          <a:p>
            <a:pPr lvl="1" eaLnBrk="1" hangingPunct="1">
              <a:defRPr/>
            </a:pPr>
            <a:r>
              <a:rPr lang="en-US" sz="1800" dirty="0" smtClean="0"/>
              <a:t>other </a:t>
            </a:r>
            <a:r>
              <a:rPr lang="en-US" sz="1800" dirty="0" smtClean="0"/>
              <a:t>TCAs, </a:t>
            </a:r>
            <a:r>
              <a:rPr lang="en-US" sz="1800" dirty="0" err="1" smtClean="0"/>
              <a:t>gabapentin</a:t>
            </a:r>
            <a:r>
              <a:rPr lang="en-US" sz="1800" dirty="0" smtClean="0"/>
              <a:t>, </a:t>
            </a:r>
            <a:r>
              <a:rPr lang="en-US" sz="1800" dirty="0" err="1" smtClean="0"/>
              <a:t>opioids</a:t>
            </a:r>
            <a:r>
              <a:rPr lang="en-US" sz="1800" dirty="0" smtClean="0"/>
              <a:t>, </a:t>
            </a:r>
            <a:r>
              <a:rPr lang="en-US" sz="1800" dirty="0" err="1" smtClean="0"/>
              <a:t>ketamine</a:t>
            </a:r>
            <a:r>
              <a:rPr lang="en-US" sz="1800" dirty="0" smtClean="0"/>
              <a:t>, </a:t>
            </a:r>
            <a:r>
              <a:rPr lang="en-US" sz="1800" dirty="0" err="1" smtClean="0"/>
              <a:t>guanethidine</a:t>
            </a:r>
            <a:endParaRPr lang="en-US" sz="1800" dirty="0" smtClean="0"/>
          </a:p>
          <a:p>
            <a:pPr lvl="1" eaLnBrk="1" hangingPunct="1">
              <a:defRPr/>
            </a:pPr>
            <a:endParaRPr lang="en-US" sz="1800" dirty="0" smtClean="0"/>
          </a:p>
          <a:p>
            <a:pPr lvl="1" eaLnBrk="1" hangingPunct="1">
              <a:defRPr/>
            </a:pPr>
            <a:r>
              <a:rPr lang="en-US" sz="2400" dirty="0" err="1" smtClean="0"/>
              <a:t>Lidocaine</a:t>
            </a:r>
            <a:r>
              <a:rPr lang="en-US" sz="2400" dirty="0" smtClean="0"/>
              <a:t>/ </a:t>
            </a:r>
            <a:r>
              <a:rPr lang="en-US" sz="2400" dirty="0" err="1" smtClean="0"/>
              <a:t>Diclofenac</a:t>
            </a:r>
            <a:r>
              <a:rPr lang="en-US" sz="2400" dirty="0" smtClean="0"/>
              <a:t> Topical patches and gels</a:t>
            </a:r>
            <a:endParaRPr lang="en-US" sz="2400" dirty="0" smtClean="0"/>
          </a:p>
        </p:txBody>
      </p: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ACTING OPIATES</a:t>
            </a:r>
            <a:endParaRPr lang="en-US" dirty="0"/>
          </a:p>
        </p:txBody>
      </p:sp>
      <p:sp>
        <p:nvSpPr>
          <p:cNvPr id="3" name="Content Placeholder 2"/>
          <p:cNvSpPr>
            <a:spLocks noGrp="1"/>
          </p:cNvSpPr>
          <p:nvPr>
            <p:ph sz="quarter" idx="1"/>
          </p:nvPr>
        </p:nvSpPr>
        <p:spPr>
          <a:xfrm>
            <a:off x="612648" y="2057400"/>
            <a:ext cx="8153400" cy="4114800"/>
          </a:xfrm>
        </p:spPr>
        <p:txBody>
          <a:bodyPr/>
          <a:lstStyle/>
          <a:p>
            <a:r>
              <a:rPr lang="en-US" dirty="0" smtClean="0"/>
              <a:t>ARE MORE EXPENSIVE</a:t>
            </a:r>
          </a:p>
          <a:p>
            <a:r>
              <a:rPr lang="en-US" dirty="0" smtClean="0"/>
              <a:t>LESS PILL COUNT</a:t>
            </a:r>
          </a:p>
          <a:p>
            <a:r>
              <a:rPr lang="en-US" dirty="0" smtClean="0"/>
              <a:t>LESS OFF TIME - REBOUND PAIN AND ANXIETY</a:t>
            </a:r>
          </a:p>
          <a:p>
            <a:r>
              <a:rPr lang="en-US" dirty="0" smtClean="0"/>
              <a:t>LESS DIVERSION POTENTIAL</a:t>
            </a:r>
          </a:p>
          <a:p>
            <a:r>
              <a:rPr lang="en-US" dirty="0" smtClean="0"/>
              <a:t>LESS ABUSE POTENTIAL</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FORMULATIONS</a:t>
            </a:r>
            <a:endParaRPr lang="en-US" dirty="0"/>
          </a:p>
        </p:txBody>
      </p:sp>
      <p:sp>
        <p:nvSpPr>
          <p:cNvPr id="3" name="Content Placeholder 2"/>
          <p:cNvSpPr>
            <a:spLocks noGrp="1"/>
          </p:cNvSpPr>
          <p:nvPr>
            <p:ph sz="quarter" idx="1"/>
          </p:nvPr>
        </p:nvSpPr>
        <p:spPr>
          <a:xfrm>
            <a:off x="612648" y="1752600"/>
            <a:ext cx="8153400" cy="4800600"/>
          </a:xfrm>
        </p:spPr>
        <p:txBody>
          <a:bodyPr>
            <a:normAutofit/>
          </a:bodyPr>
          <a:lstStyle/>
          <a:p>
            <a:r>
              <a:rPr lang="en-US" dirty="0" smtClean="0"/>
              <a:t>IN OPIOID DEPENDENT PATIENTS TAKING NEW FORMULATION OXYCONTIN</a:t>
            </a:r>
          </a:p>
          <a:p>
            <a:endParaRPr lang="en-US" dirty="0" smtClean="0"/>
          </a:p>
          <a:p>
            <a:r>
              <a:rPr lang="en-US" dirty="0" smtClean="0"/>
              <a:t>ABUSE DECLINED 35.6% TO 12.8%</a:t>
            </a:r>
          </a:p>
          <a:p>
            <a:endParaRPr lang="en-US" dirty="0" smtClean="0"/>
          </a:p>
          <a:p>
            <a:r>
              <a:rPr lang="en-US" dirty="0" smtClean="0"/>
              <a:t>66% OF SUBJECTS REQUESTED A CHANGE TO ANOTHER MEDICINE</a:t>
            </a:r>
          </a:p>
          <a:p>
            <a:endParaRPr lang="en-US" dirty="0" smtClean="0"/>
          </a:p>
          <a:p>
            <a:pPr>
              <a:buNone/>
            </a:pPr>
            <a:r>
              <a:rPr lang="en-US" sz="2400" dirty="0" smtClean="0"/>
              <a:t> </a:t>
            </a:r>
            <a:r>
              <a:rPr lang="en-US" sz="2400" dirty="0" smtClean="0"/>
              <a:t>                                   Cicero, NEJM 2012- 367: 187-189</a:t>
            </a:r>
            <a:endParaRPr lang="en-US" sz="24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OPIOID </a:t>
            </a:r>
            <a:r>
              <a:rPr lang="en-US" dirty="0" smtClean="0"/>
              <a:t>SUMMARY</a:t>
            </a:r>
            <a:endParaRPr lang="en-US" dirty="0"/>
          </a:p>
        </p:txBody>
      </p:sp>
      <p:sp>
        <p:nvSpPr>
          <p:cNvPr id="6" name="Content Placeholder 5"/>
          <p:cNvSpPr>
            <a:spLocks noGrp="1"/>
          </p:cNvSpPr>
          <p:nvPr>
            <p:ph sz="quarter" idx="1"/>
          </p:nvPr>
        </p:nvSpPr>
        <p:spPr/>
        <p:txBody>
          <a:bodyPr>
            <a:normAutofit fontScale="92500"/>
          </a:bodyPr>
          <a:lstStyle/>
          <a:p>
            <a:pPr>
              <a:buNone/>
            </a:pPr>
            <a:r>
              <a:rPr lang="en-US" dirty="0" smtClean="0"/>
              <a:t>   USED TO TREAT MODERATE TO SEVERE PAIN</a:t>
            </a:r>
            <a:br>
              <a:rPr lang="en-US" dirty="0" smtClean="0"/>
            </a:br>
            <a:endParaRPr lang="en-US" dirty="0" smtClean="0"/>
          </a:p>
          <a:p>
            <a:pPr>
              <a:buNone/>
            </a:pPr>
            <a:r>
              <a:rPr lang="en-US" dirty="0" smtClean="0"/>
              <a:t> </a:t>
            </a:r>
            <a:r>
              <a:rPr lang="en-US" dirty="0" smtClean="0"/>
              <a:t>  USED FOR ACUTE AND CHRONIC PAIN</a:t>
            </a:r>
            <a:br>
              <a:rPr lang="en-US" dirty="0" smtClean="0"/>
            </a:br>
            <a:r>
              <a:rPr lang="en-US" dirty="0" smtClean="0"/>
              <a:t/>
            </a:r>
            <a:br>
              <a:rPr lang="en-US" dirty="0" smtClean="0"/>
            </a:br>
            <a:r>
              <a:rPr lang="en-US" dirty="0" smtClean="0"/>
              <a:t>SAFE AND EFFECTIVE WHEN </a:t>
            </a:r>
            <a:r>
              <a:rPr lang="en-US" b="1" dirty="0" smtClean="0"/>
              <a:t>USED CORRECTLY</a:t>
            </a:r>
            <a:r>
              <a:rPr lang="en-US" dirty="0" smtClean="0"/>
              <a:t/>
            </a:r>
            <a:br>
              <a:rPr lang="en-US" dirty="0" smtClean="0"/>
            </a:br>
            <a:r>
              <a:rPr lang="en-US" dirty="0" smtClean="0"/>
              <a:t/>
            </a:r>
            <a:br>
              <a:rPr lang="en-US" dirty="0" smtClean="0"/>
            </a:br>
            <a:r>
              <a:rPr lang="en-US" dirty="0" smtClean="0"/>
              <a:t>CAUSE LESS LONG-TERM DAMAGE TO BODY SYSTEMS THAN FROM OTHER DRUG GROUPS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latin typeface="Arial" pitchFamily="34" charset="0"/>
                <a:cs typeface="Arial" pitchFamily="34" charset="0"/>
              </a:rPr>
              <a:t>MOST WIDELY PRESCRIBED DRUG CLASS</a:t>
            </a:r>
            <a:endParaRPr lang="en-US" sz="2800" dirty="0">
              <a:latin typeface="Arial" pitchFamily="34" charset="0"/>
              <a:cs typeface="Arial" pitchFamily="34" charset="0"/>
            </a:endParaRPr>
          </a:p>
        </p:txBody>
      </p:sp>
      <p:sp>
        <p:nvSpPr>
          <p:cNvPr id="3" name="Content Placeholder 2"/>
          <p:cNvSpPr>
            <a:spLocks noGrp="1"/>
          </p:cNvSpPr>
          <p:nvPr>
            <p:ph sz="quarter" idx="1"/>
          </p:nvPr>
        </p:nvSpPr>
        <p:spPr/>
        <p:txBody>
          <a:bodyPr>
            <a:normAutofit lnSpcReduction="10000"/>
          </a:bodyPr>
          <a:lstStyle/>
          <a:p>
            <a:r>
              <a:rPr lang="en-US" sz="3200" dirty="0" smtClean="0">
                <a:latin typeface="Arial" pitchFamily="34" charset="0"/>
                <a:cs typeface="Arial" pitchFamily="34" charset="0"/>
              </a:rPr>
              <a:t>1  OPIOIDS</a:t>
            </a:r>
            <a:br>
              <a:rPr lang="en-US" sz="3200" dirty="0" smtClean="0">
                <a:latin typeface="Arial" pitchFamily="34" charset="0"/>
                <a:cs typeface="Arial" pitchFamily="34" charset="0"/>
              </a:rPr>
            </a:br>
            <a:endParaRPr lang="en-US" sz="3200" dirty="0" smtClean="0">
              <a:latin typeface="Arial" pitchFamily="34" charset="0"/>
              <a:cs typeface="Arial" pitchFamily="34" charset="0"/>
            </a:endParaRPr>
          </a:p>
          <a:p>
            <a:r>
              <a:rPr lang="en-US" sz="3200" dirty="0" smtClean="0">
                <a:latin typeface="Arial" pitchFamily="34" charset="0"/>
                <a:cs typeface="Arial" pitchFamily="34" charset="0"/>
              </a:rPr>
              <a:t>2  </a:t>
            </a:r>
            <a:r>
              <a:rPr lang="en-US" sz="3200" dirty="0" smtClean="0">
                <a:latin typeface="Arial" pitchFamily="34" charset="0"/>
                <a:cs typeface="Arial" pitchFamily="34" charset="0"/>
              </a:rPr>
              <a:t>ANTIDEPRESSANTS</a:t>
            </a:r>
            <a:br>
              <a:rPr lang="en-US" sz="3200" dirty="0" smtClean="0">
                <a:latin typeface="Arial" pitchFamily="34" charset="0"/>
                <a:cs typeface="Arial" pitchFamily="34" charset="0"/>
              </a:rPr>
            </a:br>
            <a:endParaRPr lang="en-US" sz="3200" dirty="0" smtClean="0">
              <a:latin typeface="Arial" pitchFamily="34" charset="0"/>
              <a:cs typeface="Arial" pitchFamily="34" charset="0"/>
            </a:endParaRPr>
          </a:p>
          <a:p>
            <a:r>
              <a:rPr lang="en-US" sz="3200" dirty="0" smtClean="0">
                <a:latin typeface="Arial" pitchFamily="34" charset="0"/>
                <a:cs typeface="Arial" pitchFamily="34" charset="0"/>
              </a:rPr>
              <a:t>3  </a:t>
            </a:r>
            <a:r>
              <a:rPr lang="en-US" sz="3200" dirty="0" smtClean="0">
                <a:latin typeface="Arial" pitchFamily="34" charset="0"/>
                <a:cs typeface="Arial" pitchFamily="34" charset="0"/>
              </a:rPr>
              <a:t>LIPID AGENTS</a:t>
            </a:r>
          </a:p>
          <a:p>
            <a:endParaRPr lang="en-US" dirty="0" smtClean="0"/>
          </a:p>
          <a:p>
            <a:endParaRPr lang="en-US" dirty="0" smtClean="0"/>
          </a:p>
          <a:p>
            <a:r>
              <a:rPr lang="en-US" dirty="0" smtClean="0"/>
              <a:t>NIH – NIDA data</a:t>
            </a:r>
          </a:p>
          <a:p>
            <a:r>
              <a:rPr lang="en-US" dirty="0" smtClean="0"/>
              <a:t>Science Daily April 6, 2011</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4267200" y="304800"/>
          <a:ext cx="4630738" cy="6146800"/>
        </p:xfrm>
        <a:graphic>
          <a:graphicData uri="http://schemas.openxmlformats.org/presentationml/2006/ole">
            <p:oleObj spid="_x0000_s1026" name="Bitmap Image" r:id="rId3" imgW="7992591" imgH="10031225" progId="Paint.Picture">
              <p:embed/>
            </p:oleObj>
          </a:graphicData>
        </a:graphic>
      </p:graphicFrame>
      <p:sp>
        <p:nvSpPr>
          <p:cNvPr id="2051" name="Text Box 3"/>
          <p:cNvSpPr txBox="1">
            <a:spLocks noChangeArrowheads="1"/>
          </p:cNvSpPr>
          <p:nvPr/>
        </p:nvSpPr>
        <p:spPr bwMode="auto">
          <a:xfrm>
            <a:off x="609600" y="1600200"/>
            <a:ext cx="3435621" cy="3785652"/>
          </a:xfrm>
          <a:prstGeom prst="rect">
            <a:avLst/>
          </a:prstGeom>
          <a:noFill/>
          <a:ln w="9525">
            <a:noFill/>
            <a:miter lim="800000"/>
            <a:headEnd/>
            <a:tailEnd/>
          </a:ln>
        </p:spPr>
        <p:txBody>
          <a:bodyPr wrap="square">
            <a:spAutoFit/>
          </a:bodyPr>
          <a:lstStyle/>
          <a:p>
            <a:pPr algn="r"/>
            <a:r>
              <a:rPr lang="en-US" sz="1600" b="1" dirty="0" smtClean="0">
                <a:latin typeface="Arial" pitchFamily="34" charset="0"/>
                <a:cs typeface="Arial" pitchFamily="34" charset="0"/>
              </a:rPr>
              <a:t>This </a:t>
            </a:r>
            <a:r>
              <a:rPr lang="en-US" sz="1600" b="1" dirty="0">
                <a:latin typeface="Arial" pitchFamily="34" charset="0"/>
                <a:cs typeface="Arial" pitchFamily="34" charset="0"/>
              </a:rPr>
              <a:t>sort </a:t>
            </a:r>
            <a:r>
              <a:rPr lang="en-US" sz="1600" b="1" dirty="0" smtClean="0">
                <a:latin typeface="Arial" pitchFamily="34" charset="0"/>
                <a:cs typeface="Arial" pitchFamily="34" charset="0"/>
              </a:rPr>
              <a:t>of </a:t>
            </a:r>
            <a:r>
              <a:rPr lang="en-US" sz="1600" b="1" dirty="0">
                <a:latin typeface="Arial" pitchFamily="34" charset="0"/>
                <a:cs typeface="Arial" pitchFamily="34" charset="0"/>
              </a:rPr>
              <a:t>press is a direct </a:t>
            </a:r>
          </a:p>
          <a:p>
            <a:pPr algn="r"/>
            <a:endParaRPr lang="en-US" sz="1600" b="1" dirty="0" smtClean="0">
              <a:latin typeface="Arial" pitchFamily="34" charset="0"/>
              <a:cs typeface="Arial" pitchFamily="34" charset="0"/>
            </a:endParaRPr>
          </a:p>
          <a:p>
            <a:pPr algn="r"/>
            <a:r>
              <a:rPr lang="en-US" sz="1600" b="1" dirty="0" smtClean="0">
                <a:latin typeface="Arial" pitchFamily="34" charset="0"/>
                <a:cs typeface="Arial" pitchFamily="34" charset="0"/>
              </a:rPr>
              <a:t>consequence </a:t>
            </a:r>
            <a:r>
              <a:rPr lang="en-US" sz="1600" b="1" dirty="0">
                <a:latin typeface="Arial" pitchFamily="34" charset="0"/>
                <a:cs typeface="Arial" pitchFamily="34" charset="0"/>
              </a:rPr>
              <a:t>of our refusal</a:t>
            </a:r>
          </a:p>
          <a:p>
            <a:pPr algn="r"/>
            <a:endParaRPr lang="en-US" sz="1600" b="1" dirty="0">
              <a:latin typeface="Arial" pitchFamily="34" charset="0"/>
              <a:cs typeface="Arial" pitchFamily="34" charset="0"/>
            </a:endParaRPr>
          </a:p>
          <a:p>
            <a:pPr algn="r"/>
            <a:r>
              <a:rPr lang="en-US" sz="1600" b="1" dirty="0">
                <a:latin typeface="Arial" pitchFamily="34" charset="0"/>
                <a:cs typeface="Arial" pitchFamily="34" charset="0"/>
              </a:rPr>
              <a:t>to take a hard, </a:t>
            </a:r>
            <a:r>
              <a:rPr lang="en-US" sz="1600" b="1" dirty="0" smtClean="0">
                <a:latin typeface="Arial" pitchFamily="34" charset="0"/>
                <a:cs typeface="Arial" pitchFamily="34" charset="0"/>
              </a:rPr>
              <a:t>responsible,</a:t>
            </a:r>
          </a:p>
          <a:p>
            <a:pPr algn="r"/>
            <a:endParaRPr lang="en-US" sz="1600" b="1" dirty="0" smtClean="0">
              <a:latin typeface="Arial" pitchFamily="34" charset="0"/>
              <a:cs typeface="Arial" pitchFamily="34" charset="0"/>
            </a:endParaRPr>
          </a:p>
          <a:p>
            <a:pPr algn="r"/>
            <a:r>
              <a:rPr lang="en-US" sz="1600" b="1" dirty="0" smtClean="0">
                <a:latin typeface="Arial" pitchFamily="34" charset="0"/>
                <a:cs typeface="Arial" pitchFamily="34" charset="0"/>
              </a:rPr>
              <a:t>unbiased </a:t>
            </a:r>
            <a:r>
              <a:rPr lang="en-US" sz="1600" b="1" dirty="0">
                <a:latin typeface="Arial" pitchFamily="34" charset="0"/>
                <a:cs typeface="Arial" pitchFamily="34" charset="0"/>
              </a:rPr>
              <a:t>view of these</a:t>
            </a:r>
          </a:p>
          <a:p>
            <a:pPr algn="r"/>
            <a:endParaRPr lang="en-US" sz="1600" b="1" dirty="0" smtClean="0">
              <a:latin typeface="Arial" pitchFamily="34" charset="0"/>
              <a:cs typeface="Arial" pitchFamily="34" charset="0"/>
            </a:endParaRPr>
          </a:p>
          <a:p>
            <a:pPr algn="r"/>
            <a:r>
              <a:rPr lang="en-US" sz="1600" b="1" dirty="0" smtClean="0">
                <a:latin typeface="Arial" pitchFamily="34" charset="0"/>
                <a:cs typeface="Arial" pitchFamily="34" charset="0"/>
              </a:rPr>
              <a:t>very strong</a:t>
            </a:r>
            <a:r>
              <a:rPr lang="en-US" sz="1600" b="1" dirty="0">
                <a:latin typeface="Arial" pitchFamily="34" charset="0"/>
                <a:cs typeface="Arial" pitchFamily="34" charset="0"/>
              </a:rPr>
              <a:t>,  </a:t>
            </a:r>
            <a:endParaRPr lang="en-US" sz="1600" b="1" dirty="0" smtClean="0">
              <a:latin typeface="Arial" pitchFamily="34" charset="0"/>
              <a:cs typeface="Arial" pitchFamily="34" charset="0"/>
            </a:endParaRPr>
          </a:p>
          <a:p>
            <a:pPr algn="r"/>
            <a:endParaRPr lang="en-US" sz="1600" b="1" dirty="0" smtClean="0">
              <a:latin typeface="Arial" pitchFamily="34" charset="0"/>
              <a:cs typeface="Arial" pitchFamily="34" charset="0"/>
            </a:endParaRPr>
          </a:p>
          <a:p>
            <a:pPr algn="r"/>
            <a:r>
              <a:rPr lang="en-US" sz="1600" b="1" dirty="0" smtClean="0">
                <a:latin typeface="Arial" pitchFamily="34" charset="0"/>
                <a:cs typeface="Arial" pitchFamily="34" charset="0"/>
              </a:rPr>
              <a:t>very problematic, </a:t>
            </a:r>
            <a:endParaRPr lang="en-US" sz="1600" b="1" dirty="0">
              <a:latin typeface="Arial" pitchFamily="34" charset="0"/>
              <a:cs typeface="Arial" pitchFamily="34" charset="0"/>
            </a:endParaRPr>
          </a:p>
          <a:p>
            <a:pPr algn="r"/>
            <a:endParaRPr lang="en-US" sz="1600" b="1" dirty="0" smtClean="0">
              <a:latin typeface="Arial" pitchFamily="34" charset="0"/>
              <a:cs typeface="Arial" pitchFamily="34" charset="0"/>
            </a:endParaRPr>
          </a:p>
          <a:p>
            <a:pPr algn="r"/>
            <a:r>
              <a:rPr lang="en-US" sz="1600" b="1" dirty="0" smtClean="0">
                <a:latin typeface="Arial" pitchFamily="34" charset="0"/>
                <a:cs typeface="Arial" pitchFamily="34" charset="0"/>
              </a:rPr>
              <a:t>and </a:t>
            </a:r>
            <a:r>
              <a:rPr lang="en-US" sz="1600" b="1" dirty="0">
                <a:latin typeface="Arial" pitchFamily="34" charset="0"/>
                <a:cs typeface="Arial" pitchFamily="34" charset="0"/>
              </a:rPr>
              <a:t>potentially </a:t>
            </a:r>
            <a:r>
              <a:rPr lang="en-US" sz="1600" b="1" dirty="0" smtClean="0">
                <a:latin typeface="Arial" pitchFamily="34" charset="0"/>
                <a:cs typeface="Arial" pitchFamily="34" charset="0"/>
              </a:rPr>
              <a:t>deadly </a:t>
            </a:r>
            <a:endParaRPr lang="en-US" sz="1600" b="1" dirty="0">
              <a:latin typeface="Arial" pitchFamily="34" charset="0"/>
              <a:cs typeface="Arial" pitchFamily="34" charset="0"/>
            </a:endParaRPr>
          </a:p>
          <a:p>
            <a:pPr algn="r"/>
            <a:endParaRPr lang="en-US" sz="1600" b="1" dirty="0">
              <a:latin typeface="Arial" pitchFamily="34" charset="0"/>
              <a:cs typeface="Arial" pitchFamily="34" charset="0"/>
            </a:endParaRPr>
          </a:p>
          <a:p>
            <a:pPr algn="r"/>
            <a:r>
              <a:rPr lang="en-US" sz="1600" b="1" dirty="0">
                <a:latin typeface="Arial" pitchFamily="34" charset="0"/>
                <a:cs typeface="Arial" pitchFamily="34" charset="0"/>
              </a:rPr>
              <a:t>compounds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WINDOWS\Profiles\sweinland\Desktop\NormPic1063.bmp"/>
          <p:cNvPicPr>
            <a:picLocks noChangeAspect="1" noChangeArrowheads="1"/>
          </p:cNvPicPr>
          <p:nvPr/>
        </p:nvPicPr>
        <p:blipFill>
          <a:blip r:embed="rId2" cstate="print"/>
          <a:srcRect l="2774" r="2730" b="41281"/>
          <a:stretch>
            <a:fillRect/>
          </a:stretch>
        </p:blipFill>
        <p:spPr bwMode="auto">
          <a:xfrm>
            <a:off x="1905000" y="228600"/>
            <a:ext cx="4800600"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1551</TotalTime>
  <Words>2534</Words>
  <Application>Microsoft Office PowerPoint</Application>
  <PresentationFormat>On-screen Show (4:3)</PresentationFormat>
  <Paragraphs>503</Paragraphs>
  <Slides>64</Slides>
  <Notes>9</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64</vt:i4>
      </vt:variant>
    </vt:vector>
  </HeadingPairs>
  <TitlesOfParts>
    <vt:vector size="67" baseType="lpstr">
      <vt:lpstr>Median</vt:lpstr>
      <vt:lpstr>Bitmap Image</vt:lpstr>
      <vt:lpstr>Microsoft Graph Chart</vt:lpstr>
      <vt:lpstr>BENEFITS OF OPIOIDS FOR PAIN MANGEMENT</vt:lpstr>
      <vt:lpstr>        PAIN PREVALENCE</vt:lpstr>
      <vt:lpstr>UNDERTREATMENT OF PAIN</vt:lpstr>
      <vt:lpstr>CONSEQUENCES OF UNTREATED PAIN</vt:lpstr>
      <vt:lpstr>PAIN</vt:lpstr>
      <vt:lpstr>OPIOID DEFINITION</vt:lpstr>
      <vt:lpstr>MOST WIDELY PRESCRIBED DRUG CLASS</vt:lpstr>
      <vt:lpstr>Slide 8</vt:lpstr>
      <vt:lpstr>Slide 9</vt:lpstr>
      <vt:lpstr>OPIOID CONCERNS</vt:lpstr>
      <vt:lpstr>Abuse:</vt:lpstr>
      <vt:lpstr>ABUSE AND ADDICTION</vt:lpstr>
      <vt:lpstr>Important Questions</vt:lpstr>
      <vt:lpstr>Adverse Events (PDR)</vt:lpstr>
      <vt:lpstr>OPIOID FACTS</vt:lpstr>
      <vt:lpstr>ARE OPIOIDS REALLY NECESSARY?</vt:lpstr>
      <vt:lpstr>OPIOIDS FOR CHRONIC NON-CANCER PAIN: A META-ANALYSIS OF EFFECTIVENESS AND SIDE EFFECTS</vt:lpstr>
      <vt:lpstr>Slide 18</vt:lpstr>
      <vt:lpstr>LIST OF MEDICATIONS I WILL NOT PRESCRIBE </vt:lpstr>
      <vt:lpstr>Slide 20</vt:lpstr>
      <vt:lpstr>Slide 21</vt:lpstr>
      <vt:lpstr>FOOD FOR THOUGHT</vt:lpstr>
      <vt:lpstr>DIVERSION HOTSPOTS</vt:lpstr>
      <vt:lpstr>PROHIBITION</vt:lpstr>
      <vt:lpstr>PHYSICIANS FOR RESPONSIBLE OPIOID PRESCRIBING   -  PROP</vt:lpstr>
      <vt:lpstr>RUSSELL PORTNOY, M.D.</vt:lpstr>
      <vt:lpstr>LYNN WEBSTER, M.D. President of AAPM</vt:lpstr>
      <vt:lpstr>Steve Passik, P.h.D Professor of Anesthesiology, Vanderbilt University</vt:lpstr>
      <vt:lpstr>Pressure to Treat Pain*</vt:lpstr>
      <vt:lpstr>The rock and the hard place</vt:lpstr>
      <vt:lpstr>Slide 31</vt:lpstr>
      <vt:lpstr>ANESTHESIOLOGIST WINS DISABILITY BENEFITS FOR OPIOID ADDICTION</vt:lpstr>
      <vt:lpstr>Slide 33</vt:lpstr>
      <vt:lpstr>Slide 34</vt:lpstr>
      <vt:lpstr>Opioids may be the most powerful operant reward.</vt:lpstr>
      <vt:lpstr>INJURED WORKERS AND THE RISK OF NARCOTICS MISUSE</vt:lpstr>
      <vt:lpstr>EARLY OPIOID PRESCRIPTION AND SUBSEQUENT DISABILITY AMONG WORKERS WITH BACK INJURIES</vt:lpstr>
      <vt:lpstr>Change in Pain Effect of Workers’ Comp</vt:lpstr>
      <vt:lpstr>Slide 39</vt:lpstr>
      <vt:lpstr>OPIODS IN THE WORKPLACE</vt:lpstr>
      <vt:lpstr>Slide 41</vt:lpstr>
      <vt:lpstr>THE REAL OPIOID DILEMMA</vt:lpstr>
      <vt:lpstr>WHAT AMERICANS WANT AND EXPECT FROM HEALTH CARE</vt:lpstr>
      <vt:lpstr>WHAT DOES NOT WORK*</vt:lpstr>
      <vt:lpstr>WHAT DOES NOT WORK*</vt:lpstr>
      <vt:lpstr>What doesn’t work cont;  Interventional Pain Management*</vt:lpstr>
      <vt:lpstr>WHAT NOW?</vt:lpstr>
      <vt:lpstr>WHAT DOES WORK?</vt:lpstr>
      <vt:lpstr>Slide 49</vt:lpstr>
      <vt:lpstr>Slide 50</vt:lpstr>
      <vt:lpstr>Interdisciplinary Team Model</vt:lpstr>
      <vt:lpstr>MULTIDISCIPLINARY PAIN CENTERS</vt:lpstr>
      <vt:lpstr>Physical Therapy</vt:lpstr>
      <vt:lpstr>Psychotherapy</vt:lpstr>
      <vt:lpstr>WORK HARDENING</vt:lpstr>
      <vt:lpstr>SCREENING TOOLS </vt:lpstr>
      <vt:lpstr>RATIONAL POLYPHARMACY</vt:lpstr>
      <vt:lpstr>Chemical Structure of  Tricyclic Antidepressants</vt:lpstr>
      <vt:lpstr>Anticonvulsant Drugs and Neuropathic Pain*</vt:lpstr>
      <vt:lpstr>Anticonvulsants/ Neuromodulators</vt:lpstr>
      <vt:lpstr>Topical Medications</vt:lpstr>
      <vt:lpstr>LONG ACTING OPIATES</vt:lpstr>
      <vt:lpstr>NEW FORMULATIONS</vt:lpstr>
      <vt:lpstr>OPIOID SUMMARY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BENEFITS OF OPIOIDS FOR PAIN MANGEMENT</dc:title>
  <dc:creator> David Rogers</dc:creator>
  <cp:lastModifiedBy> David Rogers</cp:lastModifiedBy>
  <cp:revision>70</cp:revision>
  <dcterms:created xsi:type="dcterms:W3CDTF">2013-02-11T21:09:42Z</dcterms:created>
  <dcterms:modified xsi:type="dcterms:W3CDTF">2013-02-13T00:10:05Z</dcterms:modified>
</cp:coreProperties>
</file>