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383" r:id="rId3"/>
    <p:sldId id="380" r:id="rId4"/>
    <p:sldId id="382" r:id="rId5"/>
    <p:sldId id="396" r:id="rId6"/>
    <p:sldId id="406" r:id="rId7"/>
    <p:sldId id="379" r:id="rId8"/>
    <p:sldId id="384" r:id="rId9"/>
    <p:sldId id="385" r:id="rId10"/>
    <p:sldId id="386" r:id="rId11"/>
    <p:sldId id="397" r:id="rId12"/>
    <p:sldId id="398" r:id="rId13"/>
    <p:sldId id="439" r:id="rId14"/>
    <p:sldId id="399" r:id="rId15"/>
    <p:sldId id="400" r:id="rId16"/>
    <p:sldId id="421" r:id="rId17"/>
    <p:sldId id="401" r:id="rId18"/>
    <p:sldId id="411" r:id="rId19"/>
    <p:sldId id="325" r:id="rId20"/>
    <p:sldId id="407" r:id="rId21"/>
    <p:sldId id="403" r:id="rId22"/>
    <p:sldId id="436" r:id="rId23"/>
    <p:sldId id="390" r:id="rId24"/>
    <p:sldId id="434" r:id="rId25"/>
    <p:sldId id="435" r:id="rId26"/>
    <p:sldId id="437" r:id="rId27"/>
    <p:sldId id="389" r:id="rId28"/>
    <p:sldId id="417" r:id="rId29"/>
    <p:sldId id="416" r:id="rId30"/>
    <p:sldId id="409" r:id="rId31"/>
    <p:sldId id="392" r:id="rId32"/>
    <p:sldId id="410" r:id="rId33"/>
    <p:sldId id="441" r:id="rId34"/>
    <p:sldId id="433" r:id="rId35"/>
    <p:sldId id="360" r:id="rId36"/>
    <p:sldId id="428" r:id="rId37"/>
    <p:sldId id="404" r:id="rId38"/>
    <p:sldId id="413" r:id="rId39"/>
    <p:sldId id="414" r:id="rId40"/>
    <p:sldId id="425" r:id="rId41"/>
    <p:sldId id="426" r:id="rId42"/>
    <p:sldId id="430" r:id="rId43"/>
    <p:sldId id="431" r:id="rId44"/>
    <p:sldId id="432" r:id="rId45"/>
    <p:sldId id="427" r:id="rId46"/>
    <p:sldId id="374" r:id="rId47"/>
    <p:sldId id="438" r:id="rId48"/>
    <p:sldId id="44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AFFB6"/>
    <a:srgbClr val="F7F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17" autoAdjust="0"/>
    <p:restoredTop sz="86355" autoAdjust="0"/>
  </p:normalViewPr>
  <p:slideViewPr>
    <p:cSldViewPr snapToGrid="0" snapToObjects="1">
      <p:cViewPr>
        <p:scale>
          <a:sx n="63" d="100"/>
          <a:sy n="63" d="100"/>
        </p:scale>
        <p:origin x="-110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36F6C-C5F7-6C47-ACDC-80320B4BBD9E}" type="datetimeFigureOut">
              <a:rPr lang="en-US" smtClean="0"/>
              <a:t>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62508-2244-4C47-8D3A-7E7A2B6D4BD0}" type="slidenum">
              <a:rPr lang="en-US" smtClean="0"/>
              <a:t>‹#›</a:t>
            </a:fld>
            <a:endParaRPr lang="en-US"/>
          </a:p>
        </p:txBody>
      </p:sp>
    </p:spTree>
    <p:extLst>
      <p:ext uri="{BB962C8B-B14F-4D97-AF65-F5344CB8AC3E}">
        <p14:creationId xmlns:p14="http://schemas.microsoft.com/office/powerpoint/2010/main" val="366105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49BD1-A441-454C-A530-847574CB632B}" type="datetimeFigureOut">
              <a:rPr lang="en-US" smtClean="0"/>
              <a:pPr/>
              <a:t>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C43A1-2351-9849-A95A-04D297EEBD7D}" type="slidenum">
              <a:rPr lang="en-US" smtClean="0"/>
              <a:pPr/>
              <a:t>‹#›</a:t>
            </a:fld>
            <a:endParaRPr lang="en-US"/>
          </a:p>
        </p:txBody>
      </p:sp>
    </p:spTree>
    <p:extLst>
      <p:ext uri="{BB962C8B-B14F-4D97-AF65-F5344CB8AC3E}">
        <p14:creationId xmlns:p14="http://schemas.microsoft.com/office/powerpoint/2010/main" val="4213871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10</a:t>
            </a:fld>
            <a:endParaRPr lang="en-US"/>
          </a:p>
        </p:txBody>
      </p:sp>
    </p:spTree>
    <p:extLst>
      <p:ext uri="{BB962C8B-B14F-4D97-AF65-F5344CB8AC3E}">
        <p14:creationId xmlns:p14="http://schemas.microsoft.com/office/powerpoint/2010/main" val="221749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12</a:t>
            </a:fld>
            <a:endParaRPr lang="en-US"/>
          </a:p>
        </p:txBody>
      </p:sp>
    </p:spTree>
    <p:extLst>
      <p:ext uri="{BB962C8B-B14F-4D97-AF65-F5344CB8AC3E}">
        <p14:creationId xmlns:p14="http://schemas.microsoft.com/office/powerpoint/2010/main" val="4289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15</a:t>
            </a:fld>
            <a:endParaRPr lang="en-US"/>
          </a:p>
        </p:txBody>
      </p:sp>
    </p:spTree>
    <p:extLst>
      <p:ext uri="{BB962C8B-B14F-4D97-AF65-F5344CB8AC3E}">
        <p14:creationId xmlns:p14="http://schemas.microsoft.com/office/powerpoint/2010/main" val="132492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22</a:t>
            </a:fld>
            <a:endParaRPr lang="en-US"/>
          </a:p>
        </p:txBody>
      </p:sp>
    </p:spTree>
    <p:extLst>
      <p:ext uri="{BB962C8B-B14F-4D97-AF65-F5344CB8AC3E}">
        <p14:creationId xmlns:p14="http://schemas.microsoft.com/office/powerpoint/2010/main" val="373106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29</a:t>
            </a:fld>
            <a:endParaRPr lang="en-US"/>
          </a:p>
        </p:txBody>
      </p:sp>
    </p:spTree>
    <p:extLst>
      <p:ext uri="{BB962C8B-B14F-4D97-AF65-F5344CB8AC3E}">
        <p14:creationId xmlns:p14="http://schemas.microsoft.com/office/powerpoint/2010/main" val="26739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31</a:t>
            </a:fld>
            <a:endParaRPr lang="en-US"/>
          </a:p>
        </p:txBody>
      </p:sp>
    </p:spTree>
    <p:extLst>
      <p:ext uri="{BB962C8B-B14F-4D97-AF65-F5344CB8AC3E}">
        <p14:creationId xmlns:p14="http://schemas.microsoft.com/office/powerpoint/2010/main" val="16228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32</a:t>
            </a:fld>
            <a:endParaRPr lang="en-US"/>
          </a:p>
        </p:txBody>
      </p:sp>
    </p:spTree>
    <p:extLst>
      <p:ext uri="{BB962C8B-B14F-4D97-AF65-F5344CB8AC3E}">
        <p14:creationId xmlns:p14="http://schemas.microsoft.com/office/powerpoint/2010/main" val="354190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C43A1-2351-9849-A95A-04D297EEBD7D}" type="slidenum">
              <a:rPr lang="en-US" smtClean="0"/>
              <a:pPr/>
              <a:t>41</a:t>
            </a:fld>
            <a:endParaRPr lang="en-US"/>
          </a:p>
        </p:txBody>
      </p:sp>
    </p:spTree>
    <p:extLst>
      <p:ext uri="{BB962C8B-B14F-4D97-AF65-F5344CB8AC3E}">
        <p14:creationId xmlns:p14="http://schemas.microsoft.com/office/powerpoint/2010/main" val="186599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FE65D-32CC-F940-9D14-EDB204FABFA0}" type="slidenum">
              <a:rPr lang="en-US"/>
              <a:pPr/>
              <a:t>48</a:t>
            </a:fld>
            <a:endParaRPr lang="en-US"/>
          </a:p>
        </p:txBody>
      </p:sp>
      <p:sp>
        <p:nvSpPr>
          <p:cNvPr id="111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E8788-FCA2-0D40-A0AC-9AF9AF1F862D}"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E8788-FCA2-0D40-A0AC-9AF9AF1F862D}"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E8788-FCA2-0D40-A0AC-9AF9AF1F862D}"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5A885F41-E41C-2646-927B-3E341B88317F}" type="slidenum">
              <a:rPr lang="en-US"/>
              <a:pPr/>
              <a:t>‹#›</a:t>
            </a:fld>
            <a:endParaRPr lang="en-US"/>
          </a:p>
        </p:txBody>
      </p:sp>
    </p:spTree>
    <p:extLst>
      <p:ext uri="{BB962C8B-B14F-4D97-AF65-F5344CB8AC3E}">
        <p14:creationId xmlns:p14="http://schemas.microsoft.com/office/powerpoint/2010/main" val="278725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E8788-FCA2-0D40-A0AC-9AF9AF1F862D}"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E8788-FCA2-0D40-A0AC-9AF9AF1F862D}"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E8788-FCA2-0D40-A0AC-9AF9AF1F862D}"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7E8788-FCA2-0D40-A0AC-9AF9AF1F862D}" type="datetimeFigureOut">
              <a:rPr lang="en-US" smtClean="0"/>
              <a:pPr/>
              <a:t>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E8788-FCA2-0D40-A0AC-9AF9AF1F862D}" type="datetimeFigureOut">
              <a:rPr lang="en-US" smtClean="0"/>
              <a:pPr/>
              <a:t>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E8788-FCA2-0D40-A0AC-9AF9AF1F862D}" type="datetimeFigureOut">
              <a:rPr lang="en-US" smtClean="0"/>
              <a:pPr/>
              <a:t>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E8788-FCA2-0D40-A0AC-9AF9AF1F862D}"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E8788-FCA2-0D40-A0AC-9AF9AF1F862D}"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06F-D2CA-8249-8A97-C981CD6515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E8788-FCA2-0D40-A0AC-9AF9AF1F862D}" type="datetimeFigureOut">
              <a:rPr lang="en-US" smtClean="0"/>
              <a:pPr/>
              <a:t>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3D06F-D2CA-8249-8A97-C981CD6515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913" y="1484051"/>
            <a:ext cx="8106287" cy="2116399"/>
          </a:xfrm>
        </p:spPr>
        <p:txBody>
          <a:bodyPr/>
          <a:lstStyle/>
          <a:p>
            <a:r>
              <a:rPr lang="en-US" dirty="0">
                <a:solidFill>
                  <a:srgbClr val="FFFF00"/>
                </a:solidFill>
                <a:latin typeface="Palatino"/>
                <a:cs typeface="Palatino"/>
              </a:rPr>
              <a:t>Historical </a:t>
            </a:r>
            <a:r>
              <a:rPr lang="en-US" dirty="0" smtClean="0">
                <a:solidFill>
                  <a:srgbClr val="FFFF00"/>
                </a:solidFill>
                <a:latin typeface="Palatino"/>
                <a:cs typeface="Palatino"/>
              </a:rPr>
              <a:t>Perspective on Opioids</a:t>
            </a:r>
            <a:r>
              <a:rPr lang="en-US" dirty="0">
                <a:solidFill>
                  <a:srgbClr val="FFFF00"/>
                </a:solidFill>
                <a:latin typeface="Palatino"/>
                <a:cs typeface="Palatino"/>
              </a:rPr>
              <a:t> </a:t>
            </a:r>
          </a:p>
        </p:txBody>
      </p:sp>
      <p:sp>
        <p:nvSpPr>
          <p:cNvPr id="3" name="Subtitle 2"/>
          <p:cNvSpPr>
            <a:spLocks noGrp="1"/>
          </p:cNvSpPr>
          <p:nvPr>
            <p:ph type="subTitle" idx="1"/>
          </p:nvPr>
        </p:nvSpPr>
        <p:spPr>
          <a:xfrm>
            <a:off x="1371600" y="3886200"/>
            <a:ext cx="6400800" cy="2503178"/>
          </a:xfrm>
        </p:spPr>
        <p:txBody>
          <a:bodyPr>
            <a:normAutofit fontScale="92500" lnSpcReduction="20000"/>
          </a:bodyPr>
          <a:lstStyle/>
          <a:p>
            <a:r>
              <a:rPr lang="en-US" dirty="0" smtClean="0">
                <a:solidFill>
                  <a:srgbClr val="FAFFB6"/>
                </a:solidFill>
                <a:latin typeface="Palatino"/>
                <a:cs typeface="Palatino"/>
              </a:rPr>
              <a:t>T. Kern Carlton, M.D.</a:t>
            </a:r>
          </a:p>
          <a:p>
            <a:r>
              <a:rPr lang="en-US" dirty="0" smtClean="0">
                <a:solidFill>
                  <a:srgbClr val="FAFFB6"/>
                </a:solidFill>
                <a:latin typeface="Palatino"/>
                <a:cs typeface="Palatino"/>
              </a:rPr>
              <a:t>Medical Director </a:t>
            </a:r>
          </a:p>
          <a:p>
            <a:r>
              <a:rPr lang="en-US" dirty="0" smtClean="0">
                <a:solidFill>
                  <a:srgbClr val="FAFFB6"/>
                </a:solidFill>
                <a:latin typeface="Palatino"/>
                <a:cs typeface="Palatino"/>
              </a:rPr>
              <a:t>The Rehab Center</a:t>
            </a:r>
          </a:p>
          <a:p>
            <a:r>
              <a:rPr lang="en-US" dirty="0" smtClean="0">
                <a:solidFill>
                  <a:srgbClr val="FAFFB6"/>
                </a:solidFill>
                <a:latin typeface="Palatino"/>
                <a:cs typeface="Palatino"/>
              </a:rPr>
              <a:t>Charlotte, N.C. </a:t>
            </a:r>
          </a:p>
          <a:p>
            <a:r>
              <a:rPr lang="en-US" dirty="0" err="1" smtClean="0">
                <a:solidFill>
                  <a:srgbClr val="FAFFB6"/>
                </a:solidFill>
                <a:latin typeface="Palatino"/>
                <a:cs typeface="Palatino"/>
              </a:rPr>
              <a:t>www.TheRehabCenter.com</a:t>
            </a:r>
            <a:endParaRPr lang="en-US" dirty="0" smtClean="0">
              <a:solidFill>
                <a:srgbClr val="FAFFB6"/>
              </a:solidFill>
              <a:latin typeface="Palatino"/>
              <a:cs typeface="Palatino"/>
            </a:endParaRPr>
          </a:p>
          <a:p>
            <a:endParaRPr lang="en-US" dirty="0">
              <a:solidFill>
                <a:srgbClr val="FAFFB6"/>
              </a:solidFill>
              <a:latin typeface="Palatino"/>
              <a:cs typeface="Palatino"/>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The U.S. Federal Government Intervenes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solidFill>
                <a:srgbClr val="FAFFB6"/>
              </a:solidFill>
              <a:latin typeface="Palatino"/>
              <a:cs typeface="Palatino"/>
            </a:endParaRPr>
          </a:p>
          <a:p>
            <a:r>
              <a:rPr lang="en-US" dirty="0" smtClean="0">
                <a:solidFill>
                  <a:schemeClr val="bg1"/>
                </a:solidFill>
                <a:latin typeface="Palatino"/>
                <a:cs typeface="Palatino"/>
              </a:rPr>
              <a:t>In 1909, the </a:t>
            </a:r>
            <a:r>
              <a:rPr lang="en-US" dirty="0">
                <a:solidFill>
                  <a:schemeClr val="bg1"/>
                </a:solidFill>
                <a:latin typeface="Palatino"/>
                <a:cs typeface="Palatino"/>
              </a:rPr>
              <a:t>the Smoking Opium Exclusion </a:t>
            </a:r>
            <a:r>
              <a:rPr lang="en-US" dirty="0" smtClean="0">
                <a:solidFill>
                  <a:schemeClr val="bg1"/>
                </a:solidFill>
                <a:latin typeface="Palatino"/>
                <a:cs typeface="Palatino"/>
              </a:rPr>
              <a:t>Act was passed banning the importation, possession, and use of “smoking opium” </a:t>
            </a:r>
            <a:r>
              <a:rPr lang="en-US" dirty="0">
                <a:solidFill>
                  <a:schemeClr val="bg1"/>
                </a:solidFill>
                <a:latin typeface="Palatino"/>
                <a:cs typeface="Palatino"/>
              </a:rPr>
              <a:t>(but</a:t>
            </a:r>
            <a:r>
              <a:rPr lang="en-US" b="1" dirty="0">
                <a:solidFill>
                  <a:schemeClr val="bg1"/>
                </a:solidFill>
                <a:latin typeface="Palatino"/>
                <a:cs typeface="Palatino"/>
              </a:rPr>
              <a:t> </a:t>
            </a:r>
            <a:r>
              <a:rPr lang="en-US" dirty="0">
                <a:solidFill>
                  <a:schemeClr val="bg1"/>
                </a:solidFill>
                <a:latin typeface="Palatino"/>
                <a:cs typeface="Palatino"/>
              </a:rPr>
              <a:t>not opium-based medications</a:t>
            </a:r>
            <a:r>
              <a:rPr lang="en-US" dirty="0" smtClean="0">
                <a:solidFill>
                  <a:schemeClr val="bg1"/>
                </a:solidFill>
                <a:latin typeface="Palatino"/>
                <a:cs typeface="Palatino"/>
              </a:rPr>
              <a:t>), the first Federal law banning the non-medical use of a substance. </a:t>
            </a:r>
          </a:p>
          <a:p>
            <a:endParaRPr lang="en-US" dirty="0" smtClean="0">
              <a:solidFill>
                <a:schemeClr val="bg1"/>
              </a:solidFill>
              <a:latin typeface="Palatino"/>
              <a:cs typeface="Palatino"/>
            </a:endParaRPr>
          </a:p>
          <a:p>
            <a:r>
              <a:rPr lang="en-US" dirty="0" smtClean="0">
                <a:solidFill>
                  <a:schemeClr val="bg1"/>
                </a:solidFill>
                <a:latin typeface="Palatino"/>
                <a:cs typeface="Palatino"/>
              </a:rPr>
              <a:t>In 1924, recognizing its addictive and dangerous qualities, the Heroin Act was passed, making the manufacture, importation, and possession </a:t>
            </a:r>
            <a:r>
              <a:rPr lang="en-US" dirty="0">
                <a:solidFill>
                  <a:schemeClr val="bg1"/>
                </a:solidFill>
                <a:latin typeface="Palatino"/>
                <a:cs typeface="Palatino"/>
              </a:rPr>
              <a:t>of </a:t>
            </a:r>
            <a:r>
              <a:rPr lang="en-US" dirty="0" smtClean="0">
                <a:solidFill>
                  <a:schemeClr val="bg1"/>
                </a:solidFill>
                <a:latin typeface="Palatino"/>
                <a:cs typeface="Palatino"/>
              </a:rPr>
              <a:t>heroin illegal, even for medicinal use.</a:t>
            </a:r>
            <a:endParaRPr lang="en-US" dirty="0">
              <a:solidFill>
                <a:schemeClr val="bg1"/>
              </a:solidFill>
              <a:latin typeface="Palatino"/>
              <a:cs typeface="Palatino"/>
            </a:endParaRPr>
          </a:p>
          <a:p>
            <a:endParaRPr lang="en-US" dirty="0"/>
          </a:p>
        </p:txBody>
      </p:sp>
    </p:spTree>
    <p:extLst>
      <p:ext uri="{BB962C8B-B14F-4D97-AF65-F5344CB8AC3E}">
        <p14:creationId xmlns:p14="http://schemas.microsoft.com/office/powerpoint/2010/main" val="2057460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04074"/>
          </a:xfrm>
        </p:spPr>
        <p:txBody>
          <a:bodyPr>
            <a:normAutofit/>
          </a:bodyPr>
          <a:lstStyle/>
          <a:p>
            <a:r>
              <a:rPr lang="en-US" sz="3600" dirty="0" smtClean="0">
                <a:solidFill>
                  <a:srgbClr val="FAFFB6"/>
                </a:solidFill>
                <a:latin typeface="Palatino"/>
                <a:cs typeface="Palatino"/>
              </a:rPr>
              <a:t>Recent History of Opioids in American Medicine</a:t>
            </a:r>
            <a:endParaRPr lang="en-US" dirty="0">
              <a:solidFill>
                <a:srgbClr val="FAFFB6"/>
              </a:solidFill>
              <a:latin typeface="Palatino"/>
              <a:cs typeface="Palatino"/>
            </a:endParaRPr>
          </a:p>
        </p:txBody>
      </p:sp>
      <p:sp>
        <p:nvSpPr>
          <p:cNvPr id="3" name="Content Placeholder 2"/>
          <p:cNvSpPr>
            <a:spLocks noGrp="1"/>
          </p:cNvSpPr>
          <p:nvPr>
            <p:ph idx="1"/>
          </p:nvPr>
        </p:nvSpPr>
        <p:spPr>
          <a:xfrm>
            <a:off x="457200" y="1270001"/>
            <a:ext cx="8229600" cy="4805363"/>
          </a:xfrm>
        </p:spPr>
        <p:txBody>
          <a:bodyPr>
            <a:normAutofit fontScale="92500" lnSpcReduction="10000"/>
          </a:bodyPr>
          <a:lstStyle/>
          <a:p>
            <a:pPr marL="0" indent="0">
              <a:buNone/>
            </a:pPr>
            <a:endParaRPr lang="en-US" sz="2400" dirty="0" smtClean="0">
              <a:solidFill>
                <a:srgbClr val="FFFFFF"/>
              </a:solidFill>
              <a:latin typeface="Palatino"/>
              <a:cs typeface="Palatino"/>
            </a:endParaRPr>
          </a:p>
          <a:p>
            <a:r>
              <a:rPr lang="en-US" sz="2400" dirty="0">
                <a:solidFill>
                  <a:srgbClr val="FFFFFF"/>
                </a:solidFill>
                <a:latin typeface="Palatino"/>
                <a:cs typeface="Palatino"/>
              </a:rPr>
              <a:t>In the mid 1980s, the World Health Organization began </a:t>
            </a:r>
            <a:r>
              <a:rPr lang="en-US" sz="2400" dirty="0" smtClean="0">
                <a:solidFill>
                  <a:srgbClr val="FFFFFF"/>
                </a:solidFill>
                <a:latin typeface="Palatino"/>
                <a:cs typeface="Palatino"/>
              </a:rPr>
              <a:t>encouraging </a:t>
            </a:r>
            <a:r>
              <a:rPr lang="en-US" sz="2400" dirty="0">
                <a:solidFill>
                  <a:srgbClr val="FFFFFF"/>
                </a:solidFill>
                <a:latin typeface="Palatino"/>
                <a:cs typeface="Palatino"/>
              </a:rPr>
              <a:t>doctors to use opioids to treat </a:t>
            </a:r>
            <a:r>
              <a:rPr lang="en-US" sz="2400" dirty="0" smtClean="0">
                <a:solidFill>
                  <a:srgbClr val="FFFFFF"/>
                </a:solidFill>
                <a:latin typeface="Palatino"/>
                <a:cs typeface="Palatino"/>
              </a:rPr>
              <a:t>cancer patients for pain</a:t>
            </a:r>
            <a:r>
              <a:rPr lang="en-US" sz="2400" dirty="0" smtClean="0">
                <a:solidFill>
                  <a:srgbClr val="FFFFFF"/>
                </a:solidFill>
                <a:latin typeface="Palatino"/>
                <a:cs typeface="Palatino"/>
              </a:rPr>
              <a:t>.</a:t>
            </a:r>
          </a:p>
          <a:p>
            <a:endParaRPr lang="en-US" sz="2400">
              <a:solidFill>
                <a:srgbClr val="FFFFFF"/>
              </a:solidFill>
              <a:latin typeface="Palatino"/>
              <a:cs typeface="Palatino"/>
            </a:endParaRPr>
          </a:p>
          <a:p>
            <a:r>
              <a:rPr lang="en-US" sz="2400" smtClean="0">
                <a:solidFill>
                  <a:srgbClr val="FFFFFF"/>
                </a:solidFill>
                <a:latin typeface="Palatino"/>
                <a:cs typeface="Palatino"/>
              </a:rPr>
              <a:t> </a:t>
            </a:r>
            <a:r>
              <a:rPr lang="en-US" sz="2400" dirty="0" smtClean="0">
                <a:solidFill>
                  <a:srgbClr val="FFFFFF"/>
                </a:solidFill>
                <a:latin typeface="Palatino"/>
                <a:cs typeface="Palatino"/>
              </a:rPr>
              <a:t>In 1995, national medical advocacy groups, many of which were funded by pharmaceutical companies, began advising doctors to use the drugs for non-cancer pain as well.</a:t>
            </a:r>
          </a:p>
          <a:p>
            <a:pPr marL="0" indent="0">
              <a:buNone/>
            </a:pPr>
            <a:endParaRPr lang="en-US" sz="2400" dirty="0" smtClean="0">
              <a:solidFill>
                <a:srgbClr val="FFFFFF"/>
              </a:solidFill>
              <a:latin typeface="Palatino"/>
              <a:cs typeface="Palatino"/>
            </a:endParaRPr>
          </a:p>
          <a:p>
            <a:r>
              <a:rPr lang="en-US" sz="2400" dirty="0" smtClean="0">
                <a:solidFill>
                  <a:srgbClr val="FFFFFF"/>
                </a:solidFill>
                <a:latin typeface="Palatino"/>
                <a:cs typeface="Palatino"/>
              </a:rPr>
              <a:t>In 2001, the JCAHO codified this recommendation and required doctors to treat pain as a disease rather than as a symptom of another condition. In addition, the government approved use of opioids for “moderate to severe pain,” vastly broadening the potential market.</a:t>
            </a:r>
            <a:endParaRPr lang="en-US" sz="2400" dirty="0">
              <a:solidFill>
                <a:srgbClr val="FFFFFF"/>
              </a:solidFill>
              <a:latin typeface="Palatino"/>
              <a:cs typeface="Palatino"/>
            </a:endParaRPr>
          </a:p>
        </p:txBody>
      </p:sp>
    </p:spTree>
    <p:extLst>
      <p:ext uri="{BB962C8B-B14F-4D97-AF65-F5344CB8AC3E}">
        <p14:creationId xmlns:p14="http://schemas.microsoft.com/office/powerpoint/2010/main" val="1497003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22"/>
            <a:ext cx="8229600" cy="1143000"/>
          </a:xfrm>
        </p:spPr>
        <p:txBody>
          <a:bodyPr>
            <a:normAutofit/>
          </a:bodyPr>
          <a:lstStyle/>
          <a:p>
            <a:r>
              <a:rPr lang="en-US" dirty="0" smtClean="0">
                <a:solidFill>
                  <a:srgbClr val="FAFFB6"/>
                </a:solidFill>
                <a:latin typeface="Palatino"/>
                <a:cs typeface="Palatino"/>
              </a:rPr>
              <a:t>The Threat of “</a:t>
            </a:r>
            <a:r>
              <a:rPr lang="en-US" dirty="0" err="1" smtClean="0">
                <a:solidFill>
                  <a:srgbClr val="FAFFB6"/>
                </a:solidFill>
                <a:latin typeface="Palatino"/>
                <a:cs typeface="Palatino"/>
              </a:rPr>
              <a:t>Undertreatment</a:t>
            </a:r>
            <a:r>
              <a:rPr lang="en-US" dirty="0" smtClean="0">
                <a:solidFill>
                  <a:srgbClr val="FAFFB6"/>
                </a:solidFill>
                <a:latin typeface="Palatino"/>
                <a:cs typeface="Palatino"/>
              </a:rPr>
              <a:t>”</a:t>
            </a:r>
            <a:endParaRPr lang="en-US" dirty="0">
              <a:solidFill>
                <a:srgbClr val="FAFFB6"/>
              </a:solidFill>
              <a:latin typeface="Palatino"/>
              <a:cs typeface="Palatino"/>
            </a:endParaRPr>
          </a:p>
        </p:txBody>
      </p:sp>
      <p:sp>
        <p:nvSpPr>
          <p:cNvPr id="3" name="Content Placeholder 2"/>
          <p:cNvSpPr>
            <a:spLocks noGrp="1"/>
          </p:cNvSpPr>
          <p:nvPr>
            <p:ph idx="1"/>
          </p:nvPr>
        </p:nvSpPr>
        <p:spPr>
          <a:xfrm>
            <a:off x="457200" y="1169035"/>
            <a:ext cx="8229600" cy="5352657"/>
          </a:xfrm>
        </p:spPr>
        <p:txBody>
          <a:bodyPr>
            <a:normAutofit lnSpcReduction="10000"/>
          </a:bodyPr>
          <a:lstStyle/>
          <a:p>
            <a:pPr marL="0" indent="0">
              <a:buNone/>
            </a:pPr>
            <a:endParaRPr lang="en-US" sz="2800" dirty="0">
              <a:solidFill>
                <a:srgbClr val="FFFFFF"/>
              </a:solidFill>
              <a:latin typeface="Palatino"/>
              <a:cs typeface="Palatino"/>
            </a:endParaRPr>
          </a:p>
          <a:p>
            <a:r>
              <a:rPr lang="en-US" sz="2800" dirty="0" smtClean="0">
                <a:solidFill>
                  <a:srgbClr val="FFFFFF"/>
                </a:solidFill>
                <a:latin typeface="Palatino"/>
                <a:cs typeface="Palatino"/>
              </a:rPr>
              <a:t>In a landmark case in 2001, a California jury awarded </a:t>
            </a:r>
            <a:r>
              <a:rPr lang="en-US" sz="2800" dirty="0">
                <a:solidFill>
                  <a:srgbClr val="FFFFFF"/>
                </a:solidFill>
                <a:latin typeface="Palatino"/>
                <a:cs typeface="Palatino"/>
              </a:rPr>
              <a:t>a $1.5 million </a:t>
            </a:r>
            <a:r>
              <a:rPr lang="en-US" sz="2800" dirty="0" smtClean="0">
                <a:solidFill>
                  <a:srgbClr val="FFFFFF"/>
                </a:solidFill>
                <a:latin typeface="Palatino"/>
                <a:cs typeface="Palatino"/>
              </a:rPr>
              <a:t>verdict against a physician for </a:t>
            </a:r>
            <a:r>
              <a:rPr lang="en-US" sz="2800" dirty="0">
                <a:solidFill>
                  <a:srgbClr val="FFFFFF"/>
                </a:solidFill>
                <a:latin typeface="Palatino"/>
                <a:cs typeface="Palatino"/>
              </a:rPr>
              <a:t>reportedly failing to treat </a:t>
            </a:r>
            <a:r>
              <a:rPr lang="en-US" sz="2800" dirty="0" smtClean="0">
                <a:solidFill>
                  <a:srgbClr val="FFFFFF"/>
                </a:solidFill>
                <a:latin typeface="Palatino"/>
                <a:cs typeface="Palatino"/>
              </a:rPr>
              <a:t>a cancer patient’s </a:t>
            </a:r>
            <a:r>
              <a:rPr lang="en-US" sz="2800" dirty="0">
                <a:solidFill>
                  <a:srgbClr val="FFFFFF"/>
                </a:solidFill>
                <a:latin typeface="Palatino"/>
                <a:cs typeface="Palatino"/>
              </a:rPr>
              <a:t>pain adequately and thereby causing him needless suffering.</a:t>
            </a:r>
          </a:p>
          <a:p>
            <a:pPr marL="0" indent="0">
              <a:buNone/>
            </a:pPr>
            <a:endParaRPr lang="en-US" sz="2800" dirty="0">
              <a:solidFill>
                <a:srgbClr val="FFFFFF"/>
              </a:solidFill>
              <a:latin typeface="Palatino"/>
              <a:cs typeface="Palatino"/>
            </a:endParaRPr>
          </a:p>
          <a:p>
            <a:r>
              <a:rPr lang="en-US" sz="2800" dirty="0" smtClean="0">
                <a:solidFill>
                  <a:srgbClr val="FFFFFF"/>
                </a:solidFill>
                <a:latin typeface="Palatino"/>
                <a:cs typeface="Palatino"/>
              </a:rPr>
              <a:t>Somehow, concerns about the potential </a:t>
            </a:r>
            <a:r>
              <a:rPr lang="en-US" sz="2800" dirty="0" err="1" smtClean="0">
                <a:solidFill>
                  <a:srgbClr val="FFFFFF"/>
                </a:solidFill>
                <a:latin typeface="Palatino"/>
                <a:cs typeface="Palatino"/>
              </a:rPr>
              <a:t>undertreatment</a:t>
            </a:r>
            <a:r>
              <a:rPr lang="en-US" sz="2800" dirty="0" smtClean="0">
                <a:solidFill>
                  <a:srgbClr val="FFFFFF"/>
                </a:solidFill>
                <a:latin typeface="Palatino"/>
                <a:cs typeface="Palatino"/>
              </a:rPr>
              <a:t> of pain in patients with cancer were generalized to patients with chronic non-malignant pain, for whom there is no clear endpoint of cure or death.</a:t>
            </a:r>
          </a:p>
          <a:p>
            <a:pPr marL="0" indent="0">
              <a:buNone/>
            </a:pPr>
            <a:endParaRPr lang="en-US" sz="2800" dirty="0" smtClean="0">
              <a:solidFill>
                <a:srgbClr val="FFFFFF"/>
              </a:solidFill>
              <a:latin typeface="Palatino"/>
              <a:cs typeface="Palatino"/>
            </a:endParaRPr>
          </a:p>
        </p:txBody>
      </p:sp>
    </p:spTree>
    <p:extLst>
      <p:ext uri="{BB962C8B-B14F-4D97-AF65-F5344CB8AC3E}">
        <p14:creationId xmlns:p14="http://schemas.microsoft.com/office/powerpoint/2010/main" val="2828713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 22"/>
          <p:cNvPicPr>
            <a:picLocks noGrp="1"/>
          </p:cNvPicPr>
          <p:nvPr>
            <p:ph idx="1"/>
          </p:nvPr>
        </p:nvPicPr>
        <p:blipFill>
          <a:blip r:embed="rId2"/>
          <a:srcRect l="-27581" r="-27581"/>
          <a:stretch>
            <a:fillRect/>
          </a:stretch>
        </p:blipFill>
        <p:spPr bwMode="auto">
          <a:xfrm>
            <a:off x="0" y="0"/>
            <a:ext cx="8917719" cy="6857999"/>
          </a:xfrm>
          <a:prstGeom prst="rect">
            <a:avLst/>
          </a:prstGeom>
          <a:noFill/>
          <a:ln w="9525">
            <a:noFill/>
            <a:miter lim="800000"/>
            <a:headEnd/>
            <a:tailEnd/>
          </a:ln>
          <a:effectLst/>
        </p:spPr>
      </p:pic>
    </p:spTree>
    <p:extLst>
      <p:ext uri="{BB962C8B-B14F-4D97-AF65-F5344CB8AC3E}">
        <p14:creationId xmlns:p14="http://schemas.microsoft.com/office/powerpoint/2010/main" val="28505457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0"/>
            <a:ext cx="7772400" cy="2126630"/>
          </a:xfrm>
        </p:spPr>
        <p:txBody>
          <a:bodyPr/>
          <a:lstStyle/>
          <a:p>
            <a:r>
              <a:rPr lang="en-US" dirty="0" smtClean="0">
                <a:solidFill>
                  <a:srgbClr val="FFFF00"/>
                </a:solidFill>
                <a:latin typeface="Palatino"/>
                <a:cs typeface="Palatino"/>
              </a:rPr>
              <a:t>Non-Malignant Pain</a:t>
            </a:r>
            <a:endParaRPr lang="en-US" dirty="0">
              <a:solidFill>
                <a:srgbClr val="FFFF00"/>
              </a:solidFill>
              <a:latin typeface="Palatino"/>
              <a:cs typeface="Palatino"/>
            </a:endParaRPr>
          </a:p>
        </p:txBody>
      </p:sp>
      <p:sp>
        <p:nvSpPr>
          <p:cNvPr id="4099" name="Rectangle 3"/>
          <p:cNvSpPr>
            <a:spLocks noGrp="1" noChangeArrowheads="1"/>
          </p:cNvSpPr>
          <p:nvPr>
            <p:ph type="subTitle" idx="1"/>
          </p:nvPr>
        </p:nvSpPr>
        <p:spPr>
          <a:xfrm>
            <a:off x="685800" y="2125005"/>
            <a:ext cx="7086600" cy="3879358"/>
          </a:xfrm>
        </p:spPr>
        <p:txBody>
          <a:bodyPr>
            <a:normAutofit lnSpcReduction="10000"/>
          </a:bodyPr>
          <a:lstStyle/>
          <a:p>
            <a:pPr algn="l">
              <a:buFont typeface="Arial"/>
              <a:buChar char="•"/>
            </a:pPr>
            <a:r>
              <a:rPr lang="en-US" dirty="0" smtClean="0">
                <a:solidFill>
                  <a:schemeClr val="bg1"/>
                </a:solidFill>
                <a:latin typeface="Times New Roman"/>
              </a:rPr>
              <a:t>  </a:t>
            </a:r>
            <a:r>
              <a:rPr lang="en-US" dirty="0" smtClean="0">
                <a:solidFill>
                  <a:srgbClr val="FFFFFF"/>
                </a:solidFill>
                <a:latin typeface="Palatino"/>
                <a:cs typeface="Palatino"/>
              </a:rPr>
              <a:t>Not </a:t>
            </a:r>
            <a:r>
              <a:rPr lang="en-US" dirty="0">
                <a:solidFill>
                  <a:srgbClr val="FFFFFF"/>
                </a:solidFill>
                <a:latin typeface="Palatino"/>
                <a:cs typeface="Palatino"/>
              </a:rPr>
              <a:t>due to </a:t>
            </a:r>
            <a:r>
              <a:rPr lang="en-US" dirty="0" smtClean="0">
                <a:solidFill>
                  <a:srgbClr val="FFFFFF"/>
                </a:solidFill>
                <a:latin typeface="Palatino"/>
                <a:cs typeface="Palatino"/>
              </a:rPr>
              <a:t>cancer</a:t>
            </a:r>
          </a:p>
          <a:p>
            <a:pPr algn="l">
              <a:buFont typeface="Arial"/>
              <a:buChar char="•"/>
            </a:pPr>
            <a:r>
              <a:rPr lang="en-US" dirty="0" smtClean="0">
                <a:solidFill>
                  <a:srgbClr val="FFFFFF"/>
                </a:solidFill>
                <a:latin typeface="Palatino"/>
                <a:cs typeface="Palatino"/>
              </a:rPr>
              <a:t>  Not </a:t>
            </a:r>
            <a:r>
              <a:rPr lang="en-US" dirty="0">
                <a:solidFill>
                  <a:srgbClr val="FFFFFF"/>
                </a:solidFill>
                <a:latin typeface="Palatino"/>
                <a:cs typeface="Palatino"/>
              </a:rPr>
              <a:t>life </a:t>
            </a:r>
            <a:r>
              <a:rPr lang="en-US" dirty="0" smtClean="0">
                <a:solidFill>
                  <a:srgbClr val="FFFFFF"/>
                </a:solidFill>
                <a:latin typeface="Palatino"/>
                <a:cs typeface="Palatino"/>
              </a:rPr>
              <a:t>threatening</a:t>
            </a:r>
          </a:p>
          <a:p>
            <a:pPr algn="l">
              <a:buFont typeface="Arial"/>
              <a:buChar char="•"/>
            </a:pPr>
            <a:r>
              <a:rPr lang="en-US" dirty="0" smtClean="0">
                <a:solidFill>
                  <a:srgbClr val="FFFFFF"/>
                </a:solidFill>
                <a:latin typeface="Palatino"/>
                <a:cs typeface="Palatino"/>
              </a:rPr>
              <a:t>  Often </a:t>
            </a:r>
            <a:r>
              <a:rPr lang="en-US" dirty="0">
                <a:solidFill>
                  <a:srgbClr val="FFFFFF"/>
                </a:solidFill>
                <a:latin typeface="Palatino"/>
                <a:cs typeface="Palatino"/>
              </a:rPr>
              <a:t>poorly </a:t>
            </a:r>
            <a:r>
              <a:rPr lang="en-US" dirty="0" smtClean="0">
                <a:solidFill>
                  <a:srgbClr val="FFFFFF"/>
                </a:solidFill>
                <a:latin typeface="Palatino"/>
                <a:cs typeface="Palatino"/>
              </a:rPr>
              <a:t>localized</a:t>
            </a:r>
          </a:p>
          <a:p>
            <a:pPr algn="l">
              <a:buFont typeface="Arial"/>
              <a:buChar char="•"/>
            </a:pPr>
            <a:r>
              <a:rPr lang="en-US" dirty="0" smtClean="0">
                <a:solidFill>
                  <a:srgbClr val="FFFFFF"/>
                </a:solidFill>
                <a:latin typeface="Palatino"/>
                <a:cs typeface="Palatino"/>
              </a:rPr>
              <a:t>  Often </a:t>
            </a:r>
            <a:r>
              <a:rPr lang="en-US" dirty="0">
                <a:solidFill>
                  <a:srgbClr val="FFFFFF"/>
                </a:solidFill>
                <a:latin typeface="Palatino"/>
                <a:cs typeface="Palatino"/>
              </a:rPr>
              <a:t>not well defined by specific</a:t>
            </a:r>
          </a:p>
          <a:p>
            <a:pPr algn="l"/>
            <a:r>
              <a:rPr lang="en-US" dirty="0">
                <a:solidFill>
                  <a:schemeClr val="bg1"/>
                </a:solidFill>
                <a:latin typeface="Palatino"/>
                <a:cs typeface="Palatino"/>
              </a:rPr>
              <a:t> </a:t>
            </a:r>
            <a:r>
              <a:rPr lang="en-US" dirty="0" smtClean="0">
                <a:solidFill>
                  <a:schemeClr val="bg1"/>
                </a:solidFill>
                <a:latin typeface="Palatino"/>
                <a:cs typeface="Palatino"/>
              </a:rPr>
              <a:t>   pathology</a:t>
            </a:r>
          </a:p>
          <a:p>
            <a:pPr marL="457200" indent="-457200" algn="l">
              <a:buFont typeface="Arial"/>
              <a:buChar char="•"/>
            </a:pPr>
            <a:r>
              <a:rPr lang="en-US" dirty="0">
                <a:solidFill>
                  <a:srgbClr val="FFFFFF"/>
                </a:solidFill>
                <a:latin typeface="Palatino"/>
                <a:cs typeface="Palatino"/>
              </a:rPr>
              <a:t>20 to 40% of adults </a:t>
            </a:r>
            <a:r>
              <a:rPr lang="en-US" dirty="0" smtClean="0">
                <a:solidFill>
                  <a:srgbClr val="FFFFFF"/>
                </a:solidFill>
                <a:latin typeface="Palatino"/>
                <a:cs typeface="Palatino"/>
              </a:rPr>
              <a:t>in the U.S. report </a:t>
            </a:r>
            <a:r>
              <a:rPr lang="en-US" dirty="0">
                <a:solidFill>
                  <a:srgbClr val="FFFFFF"/>
                </a:solidFill>
                <a:latin typeface="Palatino"/>
                <a:cs typeface="Palatino"/>
              </a:rPr>
              <a:t>chronic </a:t>
            </a:r>
            <a:r>
              <a:rPr lang="en-US" dirty="0" smtClean="0">
                <a:solidFill>
                  <a:srgbClr val="FFFFFF"/>
                </a:solidFill>
                <a:latin typeface="Palatino"/>
                <a:cs typeface="Palatino"/>
              </a:rPr>
              <a:t>non-cancer pain</a:t>
            </a:r>
            <a:endParaRPr lang="en-US" dirty="0">
              <a:solidFill>
                <a:srgbClr val="FFFFFF"/>
              </a:solidFill>
              <a:latin typeface="Palatino"/>
              <a:cs typeface="Palatino"/>
            </a:endParaRPr>
          </a:p>
          <a:p>
            <a:pPr algn="l"/>
            <a:endParaRPr lang="en-US" dirty="0">
              <a:solidFill>
                <a:schemeClr val="bg1"/>
              </a:solidFill>
              <a:latin typeface="Palatino"/>
              <a:cs typeface="Palatino"/>
            </a:endParaRPr>
          </a:p>
        </p:txBody>
      </p:sp>
    </p:spTree>
    <p:extLst>
      <p:ext uri="{BB962C8B-B14F-4D97-AF65-F5344CB8AC3E}">
        <p14:creationId xmlns:p14="http://schemas.microsoft.com/office/powerpoint/2010/main" val="19825862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600" dirty="0" smtClean="0">
                <a:solidFill>
                  <a:srgbClr val="FAFFB6"/>
                </a:solidFill>
                <a:latin typeface="Palatino"/>
                <a:cs typeface="Palatino"/>
              </a:rPr>
              <a:t>The Push To Prescribe Opioids</a:t>
            </a:r>
            <a:endParaRPr lang="en-US" sz="3600" dirty="0"/>
          </a:p>
        </p:txBody>
      </p:sp>
      <p:sp>
        <p:nvSpPr>
          <p:cNvPr id="3" name="Content Placeholder 2"/>
          <p:cNvSpPr>
            <a:spLocks noGrp="1"/>
          </p:cNvSpPr>
          <p:nvPr>
            <p:ph idx="1"/>
          </p:nvPr>
        </p:nvSpPr>
        <p:spPr>
          <a:xfrm>
            <a:off x="457200" y="1463663"/>
            <a:ext cx="8229600" cy="5057835"/>
          </a:xfrm>
        </p:spPr>
        <p:txBody>
          <a:bodyPr>
            <a:noAutofit/>
          </a:bodyPr>
          <a:lstStyle/>
          <a:p>
            <a:r>
              <a:rPr lang="en-US" sz="2400" dirty="0" smtClean="0">
                <a:solidFill>
                  <a:srgbClr val="FFFFFF"/>
                </a:solidFill>
                <a:latin typeface="Palatino"/>
                <a:cs typeface="Palatino"/>
              </a:rPr>
              <a:t>The </a:t>
            </a:r>
            <a:r>
              <a:rPr lang="en-US" sz="2400" dirty="0">
                <a:solidFill>
                  <a:srgbClr val="FFFFFF"/>
                </a:solidFill>
                <a:latin typeface="Palatino"/>
                <a:cs typeface="Palatino"/>
              </a:rPr>
              <a:t>practice of using opioids for chronic pain </a:t>
            </a:r>
            <a:r>
              <a:rPr lang="en-US" sz="2400" dirty="0" smtClean="0">
                <a:solidFill>
                  <a:srgbClr val="FFFFFF"/>
                </a:solidFill>
                <a:latin typeface="Palatino"/>
                <a:cs typeface="Palatino"/>
              </a:rPr>
              <a:t>treatment was strongly </a:t>
            </a:r>
            <a:r>
              <a:rPr lang="en-US" sz="2400" dirty="0">
                <a:solidFill>
                  <a:srgbClr val="FFFFFF"/>
                </a:solidFill>
                <a:latin typeface="Palatino"/>
                <a:cs typeface="Palatino"/>
              </a:rPr>
              <a:t>reinforced by continuing medical education classes and state regulations encouraging physicians to treat pain “</a:t>
            </a:r>
            <a:r>
              <a:rPr lang="en-US" sz="2400" dirty="0" smtClean="0">
                <a:solidFill>
                  <a:srgbClr val="FFFFFF"/>
                </a:solidFill>
                <a:latin typeface="Palatino"/>
                <a:cs typeface="Palatino"/>
              </a:rPr>
              <a:t>appropriately,” with immunity from prosecution for potential overprescribing.</a:t>
            </a:r>
          </a:p>
          <a:p>
            <a:pPr marL="0" indent="0">
              <a:buNone/>
            </a:pPr>
            <a:endParaRPr lang="en-US" sz="2400" dirty="0" smtClean="0">
              <a:solidFill>
                <a:srgbClr val="FFFFFF"/>
              </a:solidFill>
              <a:latin typeface="Palatino"/>
              <a:cs typeface="Palatino"/>
            </a:endParaRPr>
          </a:p>
          <a:p>
            <a:r>
              <a:rPr lang="en-US" sz="2400" dirty="0" smtClean="0">
                <a:solidFill>
                  <a:srgbClr val="FFFFFF"/>
                </a:solidFill>
                <a:latin typeface="Palatino"/>
                <a:cs typeface="Palatino"/>
              </a:rPr>
              <a:t>At the same time, the drug companies began aggressively marketing opioids– particularly stronger, long-acting formulations – as safe at any dosage and less addictive. </a:t>
            </a:r>
            <a:r>
              <a:rPr lang="en-US" sz="2400" dirty="0">
                <a:solidFill>
                  <a:srgbClr val="FFFFFF"/>
                </a:solidFill>
                <a:latin typeface="Palatino"/>
                <a:cs typeface="Palatino"/>
              </a:rPr>
              <a:t>O</a:t>
            </a:r>
            <a:r>
              <a:rPr lang="en-US" sz="2400" dirty="0" smtClean="0">
                <a:solidFill>
                  <a:srgbClr val="FFFFFF"/>
                </a:solidFill>
                <a:latin typeface="Palatino"/>
                <a:cs typeface="Palatino"/>
              </a:rPr>
              <a:t>ne such company (Purdue </a:t>
            </a:r>
            <a:r>
              <a:rPr lang="en-US" sz="2400" dirty="0" err="1" smtClean="0">
                <a:solidFill>
                  <a:srgbClr val="FFFFFF"/>
                </a:solidFill>
                <a:latin typeface="Palatino"/>
                <a:cs typeface="Palatino"/>
              </a:rPr>
              <a:t>Pharma</a:t>
            </a:r>
            <a:r>
              <a:rPr lang="en-US" sz="2400" dirty="0" smtClean="0">
                <a:solidFill>
                  <a:srgbClr val="FFFFFF"/>
                </a:solidFill>
                <a:latin typeface="Palatino"/>
                <a:cs typeface="Palatino"/>
              </a:rPr>
              <a:t>) came to a $160 million settlement with the Federal government in 2007 on allegations that it misrepresented the dangers of its product, </a:t>
            </a:r>
            <a:r>
              <a:rPr lang="en-US" sz="2400" dirty="0" err="1" smtClean="0">
                <a:solidFill>
                  <a:srgbClr val="FFFFFF"/>
                </a:solidFill>
                <a:latin typeface="Palatino"/>
                <a:cs typeface="Palatino"/>
              </a:rPr>
              <a:t>OxyContin</a:t>
            </a:r>
            <a:r>
              <a:rPr lang="en-US" sz="2400" dirty="0" smtClean="0">
                <a:solidFill>
                  <a:srgbClr val="FFFFFF"/>
                </a:solidFill>
                <a:latin typeface="Palatino"/>
                <a:cs typeface="Palatino"/>
              </a:rPr>
              <a:t>.</a:t>
            </a:r>
            <a:endParaRPr lang="en-US" sz="2400" dirty="0">
              <a:solidFill>
                <a:srgbClr val="FFFFFF"/>
              </a:solidFill>
              <a:latin typeface="Palatino"/>
              <a:cs typeface="Palatino"/>
            </a:endParaRPr>
          </a:p>
        </p:txBody>
      </p:sp>
    </p:spTree>
    <p:extLst>
      <p:ext uri="{BB962C8B-B14F-4D97-AF65-F5344CB8AC3E}">
        <p14:creationId xmlns:p14="http://schemas.microsoft.com/office/powerpoint/2010/main" val="232338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nderdr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52" y="223869"/>
            <a:ext cx="8458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9826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The United States Senate Finance Committee Investigation</a:t>
            </a:r>
            <a:endParaRPr lang="en-US" dirty="0"/>
          </a:p>
        </p:txBody>
      </p:sp>
      <p:sp>
        <p:nvSpPr>
          <p:cNvPr id="3" name="Content Placeholder 2"/>
          <p:cNvSpPr>
            <a:spLocks noGrp="1"/>
          </p:cNvSpPr>
          <p:nvPr>
            <p:ph idx="1"/>
          </p:nvPr>
        </p:nvSpPr>
        <p:spPr>
          <a:xfrm>
            <a:off x="457200" y="1417638"/>
            <a:ext cx="8229600" cy="5274481"/>
          </a:xfrm>
        </p:spPr>
        <p:txBody>
          <a:bodyPr>
            <a:noAutofit/>
          </a:bodyPr>
          <a:lstStyle/>
          <a:p>
            <a:pPr marL="0" indent="0">
              <a:buNone/>
            </a:pPr>
            <a:endParaRPr lang="en-US" sz="2000" dirty="0" smtClean="0">
              <a:solidFill>
                <a:srgbClr val="FFFFFF"/>
              </a:solidFill>
              <a:latin typeface="Palatino"/>
              <a:cs typeface="Palatino"/>
            </a:endParaRPr>
          </a:p>
          <a:p>
            <a:r>
              <a:rPr lang="en-US" sz="2000" dirty="0" smtClean="0">
                <a:solidFill>
                  <a:srgbClr val="FFFFFF"/>
                </a:solidFill>
                <a:latin typeface="Palatino"/>
                <a:cs typeface="Palatino"/>
              </a:rPr>
              <a:t>An </a:t>
            </a:r>
            <a:r>
              <a:rPr lang="en-US" sz="2000" dirty="0">
                <a:solidFill>
                  <a:srgbClr val="FFFFFF"/>
                </a:solidFill>
                <a:latin typeface="Palatino"/>
                <a:cs typeface="Palatino"/>
              </a:rPr>
              <a:t>investigation was launched by the Senate Finance Committee in </a:t>
            </a:r>
            <a:r>
              <a:rPr lang="en-US" sz="2000" dirty="0" smtClean="0">
                <a:solidFill>
                  <a:srgbClr val="FFFFFF"/>
                </a:solidFill>
                <a:latin typeface="Palatino"/>
                <a:cs typeface="Palatino"/>
              </a:rPr>
              <a:t>May 2012, looking into the marketing practices of pharmaceutical and medical device companies as well as their relationships with physicians and non-profit medical organizations.</a:t>
            </a:r>
          </a:p>
          <a:p>
            <a:pPr marL="0" indent="0">
              <a:buNone/>
            </a:pPr>
            <a:endParaRPr lang="en-US" sz="2000" dirty="0" smtClean="0">
              <a:solidFill>
                <a:srgbClr val="FFFFFF"/>
              </a:solidFill>
              <a:latin typeface="Palatino"/>
              <a:cs typeface="Palatino"/>
            </a:endParaRPr>
          </a:p>
          <a:p>
            <a:r>
              <a:rPr lang="en-US" sz="2000" dirty="0" smtClean="0">
                <a:solidFill>
                  <a:srgbClr val="FFFFFF"/>
                </a:solidFill>
                <a:latin typeface="Palatino"/>
                <a:cs typeface="Palatino"/>
              </a:rPr>
              <a:t>The Committee stated that “it is clear that the United States is suffering from an epidemic of accidental deaths and addiction resulting from the increased sale of powerful narcotic painkillers.”</a:t>
            </a:r>
          </a:p>
          <a:p>
            <a:endParaRPr lang="en-US" sz="2000" dirty="0" smtClean="0">
              <a:solidFill>
                <a:srgbClr val="FFFFFF"/>
              </a:solidFill>
              <a:latin typeface="Palatino"/>
              <a:cs typeface="Palatino"/>
            </a:endParaRPr>
          </a:p>
          <a:p>
            <a:r>
              <a:rPr lang="en-US" sz="2000" dirty="0" smtClean="0">
                <a:solidFill>
                  <a:srgbClr val="FFFFFF"/>
                </a:solidFill>
                <a:latin typeface="Palatino"/>
                <a:cs typeface="Palatino"/>
              </a:rPr>
              <a:t>It went on to note increasing evidence that “pharmaceutical companies that manufacture and market opioids may be responsible, at least in part, for this epidemic by promoting misleading information about the drugs’ safety and effectiveness.”</a:t>
            </a:r>
          </a:p>
        </p:txBody>
      </p:sp>
    </p:spTree>
    <p:extLst>
      <p:ext uri="{BB962C8B-B14F-4D97-AF65-F5344CB8AC3E}">
        <p14:creationId xmlns:p14="http://schemas.microsoft.com/office/powerpoint/2010/main" val="3993298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“A Body of Dubious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FF"/>
                </a:solidFill>
                <a:latin typeface="Palatino"/>
                <a:cs typeface="Palatino"/>
              </a:rPr>
              <a:t>The Committee quoted the finding that a “network of national organizations and researchers with financial connections to the makers of narcotic painkillers…helped create a body of dubious information” favoring opioids “that can be found in prescribing guidelines, patient literature, position statements, books and doctor education courses.”</a:t>
            </a:r>
          </a:p>
          <a:p>
            <a:pPr marL="0" indent="0">
              <a:buNone/>
            </a:pPr>
            <a:endParaRPr lang="en-US" dirty="0" smtClean="0">
              <a:solidFill>
                <a:srgbClr val="FFFFFF"/>
              </a:solidFill>
              <a:latin typeface="Palatino"/>
              <a:cs typeface="Palatino"/>
            </a:endParaRPr>
          </a:p>
          <a:p>
            <a:r>
              <a:rPr lang="en-US" dirty="0" smtClean="0">
                <a:solidFill>
                  <a:srgbClr val="FFFFFF"/>
                </a:solidFill>
                <a:latin typeface="Palatino"/>
                <a:cs typeface="Palatino"/>
              </a:rPr>
              <a:t>The investigation remains underway.</a:t>
            </a:r>
          </a:p>
          <a:p>
            <a:pPr marL="0" indent="0">
              <a:buNone/>
            </a:pPr>
            <a:endParaRPr lang="en-US" dirty="0" smtClean="0">
              <a:solidFill>
                <a:srgbClr val="FFFFFF"/>
              </a:solidFill>
              <a:latin typeface="Palatino"/>
              <a:cs typeface="Palatino"/>
            </a:endParaRPr>
          </a:p>
        </p:txBody>
      </p:sp>
    </p:spTree>
    <p:extLst>
      <p:ext uri="{BB962C8B-B14F-4D97-AF65-F5344CB8AC3E}">
        <p14:creationId xmlns:p14="http://schemas.microsoft.com/office/powerpoint/2010/main" val="9046331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solidFill>
                  <a:srgbClr val="FAFFB6"/>
                </a:solidFill>
                <a:latin typeface="Palatino"/>
                <a:cs typeface="Palatino"/>
              </a:rPr>
              <a:t>Opioids In The U. S. Today</a:t>
            </a:r>
            <a:endParaRPr lang="en-US" dirty="0">
              <a:solidFill>
                <a:srgbClr val="FAFFB6"/>
              </a:solidFill>
              <a:latin typeface="Palatino"/>
              <a:cs typeface="Palatino"/>
            </a:endParaRPr>
          </a:p>
        </p:txBody>
      </p:sp>
      <p:sp>
        <p:nvSpPr>
          <p:cNvPr id="3" name="Content Placeholder 2"/>
          <p:cNvSpPr>
            <a:spLocks noGrp="1"/>
          </p:cNvSpPr>
          <p:nvPr>
            <p:ph idx="1"/>
          </p:nvPr>
        </p:nvSpPr>
        <p:spPr>
          <a:xfrm>
            <a:off x="457200" y="1417638"/>
            <a:ext cx="8229600" cy="5236565"/>
          </a:xfrm>
        </p:spPr>
        <p:txBody>
          <a:bodyPr>
            <a:normAutofit fontScale="70000" lnSpcReduction="20000"/>
          </a:bodyPr>
          <a:lstStyle/>
          <a:p>
            <a:r>
              <a:rPr lang="en-US" sz="3400" dirty="0" smtClean="0">
                <a:solidFill>
                  <a:srgbClr val="FFFFFF"/>
                </a:solidFill>
                <a:latin typeface="Palatino"/>
                <a:cs typeface="Palatino"/>
              </a:rPr>
              <a:t>As of 2010, Americans made up 4.6% of the world’s population, but used 80% of the world’s opioid supply, 99% of the world’s hydrocodone supply, and two-thirds of the world’s illegal drugs.</a:t>
            </a:r>
          </a:p>
          <a:p>
            <a:pPr marL="0" indent="0">
              <a:buNone/>
            </a:pPr>
            <a:endParaRPr lang="en-US" sz="3400" dirty="0" smtClean="0">
              <a:solidFill>
                <a:srgbClr val="FFFFFF"/>
              </a:solidFill>
              <a:latin typeface="Palatino"/>
              <a:cs typeface="Palatino"/>
            </a:endParaRPr>
          </a:p>
          <a:p>
            <a:r>
              <a:rPr lang="en-US" sz="3400" dirty="0">
                <a:solidFill>
                  <a:srgbClr val="FFFFFF"/>
                </a:solidFill>
                <a:latin typeface="Palatino"/>
                <a:cs typeface="Palatino"/>
              </a:rPr>
              <a:t>Opioids have become the most commonly prescribed drug category in the U.S</a:t>
            </a:r>
            <a:r>
              <a:rPr lang="en-US" sz="3400" dirty="0" smtClean="0">
                <a:solidFill>
                  <a:srgbClr val="FFFFFF"/>
                </a:solidFill>
                <a:latin typeface="Palatino"/>
                <a:cs typeface="Palatino"/>
              </a:rPr>
              <a:t>.  Fifteen to </a:t>
            </a:r>
            <a:r>
              <a:rPr lang="en-US" sz="3400" dirty="0">
                <a:solidFill>
                  <a:srgbClr val="FFFFFF"/>
                </a:solidFill>
                <a:latin typeface="Palatino"/>
                <a:cs typeface="Palatino"/>
              </a:rPr>
              <a:t>20% of office visits in the </a:t>
            </a:r>
            <a:r>
              <a:rPr lang="en-US" sz="3400" dirty="0" smtClean="0">
                <a:solidFill>
                  <a:srgbClr val="FFFFFF"/>
                </a:solidFill>
                <a:latin typeface="Palatino"/>
                <a:cs typeface="Palatino"/>
              </a:rPr>
              <a:t>U. S. </a:t>
            </a:r>
            <a:r>
              <a:rPr lang="en-US" sz="3400" dirty="0">
                <a:solidFill>
                  <a:srgbClr val="FFFFFF"/>
                </a:solidFill>
                <a:latin typeface="Palatino"/>
                <a:cs typeface="Palatino"/>
              </a:rPr>
              <a:t>now include the prescription of an </a:t>
            </a:r>
            <a:r>
              <a:rPr lang="en-US" sz="3400" dirty="0" smtClean="0">
                <a:solidFill>
                  <a:srgbClr val="FFFFFF"/>
                </a:solidFill>
                <a:latin typeface="Palatino"/>
                <a:cs typeface="Palatino"/>
              </a:rPr>
              <a:t>opioid.</a:t>
            </a:r>
          </a:p>
          <a:p>
            <a:endParaRPr lang="en-US" sz="3400" dirty="0" smtClean="0">
              <a:solidFill>
                <a:srgbClr val="FFFFFF"/>
              </a:solidFill>
              <a:latin typeface="Palatino"/>
              <a:cs typeface="Palatino"/>
            </a:endParaRPr>
          </a:p>
          <a:p>
            <a:r>
              <a:rPr lang="en-US" sz="3400" dirty="0" smtClean="0">
                <a:solidFill>
                  <a:srgbClr val="FFFFFF"/>
                </a:solidFill>
                <a:latin typeface="Palatino"/>
                <a:cs typeface="Palatino"/>
              </a:rPr>
              <a:t>By 2010, enough opioid prescriptions were sold to medicate every American adult with a typical dose of 5 mgs of hydrocodone every four hours for one month.</a:t>
            </a:r>
            <a:endParaRPr lang="en-US" sz="3400" dirty="0">
              <a:solidFill>
                <a:srgbClr val="FFFFFF"/>
              </a:solidFill>
              <a:latin typeface="Palatino"/>
              <a:cs typeface="Palatino"/>
            </a:endParaRPr>
          </a:p>
          <a:p>
            <a:pPr marL="0" indent="0">
              <a:buNone/>
            </a:pPr>
            <a:endParaRPr lang="en-US" sz="3400" dirty="0" smtClean="0">
              <a:solidFill>
                <a:srgbClr val="FFFFFF"/>
              </a:solidFill>
              <a:latin typeface="Palatino"/>
              <a:cs typeface="Palatino"/>
            </a:endParaRPr>
          </a:p>
          <a:p>
            <a:r>
              <a:rPr lang="en-US" sz="3400" dirty="0" smtClean="0">
                <a:solidFill>
                  <a:srgbClr val="FFFFFF"/>
                </a:solidFill>
                <a:latin typeface="Palatino"/>
                <a:cs typeface="Palatino"/>
              </a:rPr>
              <a:t>Opioids </a:t>
            </a:r>
            <a:r>
              <a:rPr lang="en-US" sz="3400" dirty="0">
                <a:solidFill>
                  <a:srgbClr val="FFFFFF"/>
                </a:solidFill>
                <a:latin typeface="Palatino"/>
                <a:cs typeface="Palatino"/>
              </a:rPr>
              <a:t>are the most common </a:t>
            </a:r>
            <a:r>
              <a:rPr lang="en-US" sz="3400" dirty="0" smtClean="0">
                <a:solidFill>
                  <a:srgbClr val="FFFFFF"/>
                </a:solidFill>
                <a:latin typeface="Palatino"/>
                <a:cs typeface="Palatino"/>
              </a:rPr>
              <a:t>treatment </a:t>
            </a:r>
            <a:r>
              <a:rPr lang="en-US" sz="3400" dirty="0">
                <a:solidFill>
                  <a:srgbClr val="FFFFFF"/>
                </a:solidFill>
                <a:latin typeface="Palatino"/>
                <a:cs typeface="Palatino"/>
              </a:rPr>
              <a:t>for chronic pain-</a:t>
            </a:r>
            <a:r>
              <a:rPr lang="en-US" sz="3400" dirty="0" smtClean="0">
                <a:solidFill>
                  <a:srgbClr val="FFFFFF"/>
                </a:solidFill>
                <a:latin typeface="Palatino"/>
                <a:cs typeface="Palatino"/>
              </a:rPr>
              <a:t>-as </a:t>
            </a:r>
            <a:r>
              <a:rPr lang="en-US" sz="3400" dirty="0">
                <a:solidFill>
                  <a:srgbClr val="FFFFFF"/>
                </a:solidFill>
                <a:latin typeface="Palatino"/>
                <a:cs typeface="Palatino"/>
              </a:rPr>
              <a:t>many as 90% of pain management patients in the U.S. receive opioids for chronic </a:t>
            </a:r>
            <a:r>
              <a:rPr lang="en-US" sz="3400" dirty="0" smtClean="0">
                <a:solidFill>
                  <a:srgbClr val="FFFFFF"/>
                </a:solidFill>
                <a:latin typeface="Palatino"/>
                <a:cs typeface="Palatino"/>
              </a:rPr>
              <a:t>pain.</a:t>
            </a:r>
          </a:p>
          <a:p>
            <a:pPr marL="0" indent="0">
              <a:buNone/>
            </a:pPr>
            <a:endParaRPr lang="en-US" sz="3400" dirty="0">
              <a:solidFill>
                <a:srgbClr val="FFFFFF"/>
              </a:solidFill>
              <a:latin typeface="Palatino"/>
              <a:cs typeface="Palatino"/>
            </a:endParaRPr>
          </a:p>
          <a:p>
            <a:pPr marL="0" indent="0">
              <a:buNone/>
            </a:pPr>
            <a:endParaRPr lang="en-US" sz="2800" dirty="0" smtClean="0">
              <a:solidFill>
                <a:srgbClr val="FFFFFF"/>
              </a:solidFill>
              <a:latin typeface="Palatino"/>
              <a:cs typeface="Palatino"/>
            </a:endParaRPr>
          </a:p>
          <a:p>
            <a:endParaRPr lang="en-US" sz="2800" dirty="0" smtClean="0">
              <a:solidFill>
                <a:srgbClr val="FFFFFF"/>
              </a:solidFill>
              <a:latin typeface="Palatino"/>
              <a:cs typeface="Palatino"/>
            </a:endParaRPr>
          </a:p>
        </p:txBody>
      </p:sp>
    </p:spTree>
    <p:extLst>
      <p:ext uri="{BB962C8B-B14F-4D97-AF65-F5344CB8AC3E}">
        <p14:creationId xmlns:p14="http://schemas.microsoft.com/office/powerpoint/2010/main" val="2707969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5067" cy="1162050"/>
          </a:xfrm>
        </p:spPr>
        <p:txBody>
          <a:bodyPr/>
          <a:lstStyle/>
          <a:p>
            <a:pPr algn="ctr"/>
            <a:r>
              <a:rPr lang="en-US" sz="4400" b="0" dirty="0">
                <a:solidFill>
                  <a:srgbClr val="FAFFB6"/>
                </a:solidFill>
                <a:latin typeface="Palatino"/>
                <a:cs typeface="Palatino"/>
              </a:rPr>
              <a:t>Early History</a:t>
            </a:r>
            <a:endParaRPr lang="en-US" dirty="0"/>
          </a:p>
        </p:txBody>
      </p:sp>
      <p:sp>
        <p:nvSpPr>
          <p:cNvPr id="3" name="Content Placeholder 2"/>
          <p:cNvSpPr>
            <a:spLocks noGrp="1"/>
          </p:cNvSpPr>
          <p:nvPr>
            <p:ph idx="1"/>
          </p:nvPr>
        </p:nvSpPr>
        <p:spPr>
          <a:xfrm>
            <a:off x="3710517" y="1790701"/>
            <a:ext cx="5111750" cy="4457700"/>
          </a:xfrm>
        </p:spPr>
        <p:txBody>
          <a:bodyPr>
            <a:normAutofit/>
          </a:bodyPr>
          <a:lstStyle/>
          <a:p>
            <a:r>
              <a:rPr lang="en-US" sz="2400" dirty="0" smtClean="0">
                <a:solidFill>
                  <a:srgbClr val="FAFFB6"/>
                </a:solidFill>
                <a:latin typeface="Palatino"/>
                <a:cs typeface="Palatino"/>
              </a:rPr>
              <a:t>The </a:t>
            </a:r>
            <a:r>
              <a:rPr lang="en-US" sz="2400" dirty="0">
                <a:solidFill>
                  <a:srgbClr val="FAFFB6"/>
                </a:solidFill>
                <a:latin typeface="Palatino"/>
                <a:cs typeface="Palatino"/>
              </a:rPr>
              <a:t>ancient </a:t>
            </a:r>
            <a:r>
              <a:rPr lang="en-US" sz="2400" dirty="0" smtClean="0">
                <a:solidFill>
                  <a:srgbClr val="FAFFB6"/>
                </a:solidFill>
                <a:latin typeface="Palatino"/>
                <a:cs typeface="Palatino"/>
              </a:rPr>
              <a:t>Sumerians, inhabiting present-day Iraq, </a:t>
            </a:r>
            <a:r>
              <a:rPr lang="en-US" sz="2400" dirty="0">
                <a:solidFill>
                  <a:srgbClr val="FAFFB6"/>
                </a:solidFill>
                <a:latin typeface="Palatino"/>
                <a:cs typeface="Palatino"/>
              </a:rPr>
              <a:t>were known to cultivate opium poppies and produced opium </a:t>
            </a:r>
            <a:r>
              <a:rPr lang="en-US" sz="2400" dirty="0" smtClean="0">
                <a:solidFill>
                  <a:srgbClr val="FAFFB6"/>
                </a:solidFill>
                <a:latin typeface="Palatino"/>
                <a:cs typeface="Palatino"/>
              </a:rPr>
              <a:t>from them as </a:t>
            </a:r>
            <a:r>
              <a:rPr lang="en-US" sz="2400" dirty="0">
                <a:solidFill>
                  <a:srgbClr val="FAFFB6"/>
                </a:solidFill>
                <a:latin typeface="Palatino"/>
                <a:cs typeface="Palatino"/>
              </a:rPr>
              <a:t>early as around 4000 </a:t>
            </a:r>
            <a:r>
              <a:rPr lang="en-US" sz="2400" dirty="0" smtClean="0">
                <a:solidFill>
                  <a:srgbClr val="FAFFB6"/>
                </a:solidFill>
                <a:latin typeface="Palatino"/>
                <a:cs typeface="Palatino"/>
              </a:rPr>
              <a:t>BC. They called it “</a:t>
            </a:r>
            <a:r>
              <a:rPr lang="en-US" sz="2400" dirty="0" err="1" smtClean="0">
                <a:solidFill>
                  <a:srgbClr val="FAFFB6"/>
                </a:solidFill>
                <a:latin typeface="Palatino"/>
                <a:cs typeface="Palatino"/>
              </a:rPr>
              <a:t>gil</a:t>
            </a:r>
            <a:r>
              <a:rPr lang="en-US" sz="2400" dirty="0" smtClean="0">
                <a:solidFill>
                  <a:srgbClr val="FAFFB6"/>
                </a:solidFill>
                <a:latin typeface="Palatino"/>
                <a:cs typeface="Palatino"/>
              </a:rPr>
              <a:t>,” the word for joy.</a:t>
            </a:r>
          </a:p>
          <a:p>
            <a:pPr marL="0" indent="0">
              <a:buNone/>
            </a:pPr>
            <a:endParaRPr lang="en-US" sz="2400" dirty="0" smtClean="0">
              <a:solidFill>
                <a:srgbClr val="FAFFB6"/>
              </a:solidFill>
              <a:latin typeface="Palatino"/>
              <a:cs typeface="Palatino"/>
            </a:endParaRPr>
          </a:p>
          <a:p>
            <a:r>
              <a:rPr lang="en-US" sz="2400" dirty="0" smtClean="0">
                <a:solidFill>
                  <a:srgbClr val="FAFFB6"/>
                </a:solidFill>
                <a:latin typeface="Palatino"/>
                <a:cs typeface="Palatino"/>
              </a:rPr>
              <a:t>Opium then spread </a:t>
            </a:r>
            <a:r>
              <a:rPr lang="en-US" sz="2400" dirty="0">
                <a:solidFill>
                  <a:srgbClr val="FAFFB6"/>
                </a:solidFill>
                <a:latin typeface="Palatino"/>
                <a:cs typeface="Palatino"/>
              </a:rPr>
              <a:t>from there throughout the ancient world</a:t>
            </a:r>
            <a:r>
              <a:rPr lang="en-US" sz="2400" dirty="0" smtClean="0">
                <a:solidFill>
                  <a:srgbClr val="FAFFB6"/>
                </a:solidFill>
                <a:latin typeface="Palatino"/>
                <a:cs typeface="Palatino"/>
              </a:rPr>
              <a:t>.</a:t>
            </a:r>
          </a:p>
          <a:p>
            <a:endParaRPr lang="en-US" sz="2400" dirty="0" smtClean="0">
              <a:solidFill>
                <a:srgbClr val="FAFFB6"/>
              </a:solidFill>
              <a:latin typeface="Palatino"/>
              <a:cs typeface="Palatino"/>
            </a:endParaRPr>
          </a:p>
          <a:p>
            <a:endParaRPr lang="en-US" dirty="0">
              <a:solidFill>
                <a:srgbClr val="FAFFB6"/>
              </a:solidFill>
              <a:latin typeface="Palatino"/>
              <a:cs typeface="Palatino"/>
            </a:endParaRPr>
          </a:p>
          <a:p>
            <a:endParaRPr lang="en-US" dirty="0" smtClean="0">
              <a:solidFill>
                <a:srgbClr val="FAFFB6"/>
              </a:solidFill>
              <a:latin typeface="Palatino"/>
              <a:cs typeface="Palatino"/>
            </a:endParaRPr>
          </a:p>
          <a:p>
            <a:endParaRPr lang="en-US" dirty="0"/>
          </a:p>
        </p:txBody>
      </p:sp>
      <p:sp>
        <p:nvSpPr>
          <p:cNvPr id="4" name="Text Placeholder 3"/>
          <p:cNvSpPr>
            <a:spLocks noGrp="1"/>
          </p:cNvSpPr>
          <p:nvPr>
            <p:ph type="body" sz="half" idx="2"/>
          </p:nvPr>
        </p:nvSpPr>
        <p:spPr/>
        <p:txBody>
          <a:bodyPr/>
          <a:lstStyle/>
          <a:p>
            <a:endParaRPr lang="en-US" dirty="0" smtClean="0">
              <a:solidFill>
                <a:srgbClr val="FAFFB6"/>
              </a:solidFill>
              <a:latin typeface="Palatino"/>
              <a:cs typeface="Palatino"/>
            </a:endParaRPr>
          </a:p>
          <a:p>
            <a:endParaRPr lang="en-US" dirty="0">
              <a:solidFill>
                <a:srgbClr val="FAFFB6"/>
              </a:solidFill>
              <a:latin typeface="Palatino"/>
              <a:cs typeface="Palatino"/>
            </a:endParaRPr>
          </a:p>
          <a:p>
            <a:endParaRPr lang="en-US" dirty="0" smtClean="0">
              <a:solidFill>
                <a:srgbClr val="FAFFB6"/>
              </a:solidFill>
              <a:latin typeface="Palatino"/>
              <a:cs typeface="Palatino"/>
            </a:endParaRPr>
          </a:p>
          <a:p>
            <a:r>
              <a:rPr lang="en-US" sz="2000" dirty="0" smtClean="0">
                <a:solidFill>
                  <a:srgbClr val="FAFFB6"/>
                </a:solidFill>
                <a:latin typeface="Palatino"/>
                <a:cs typeface="Palatino"/>
              </a:rPr>
              <a:t>Opium </a:t>
            </a:r>
            <a:r>
              <a:rPr lang="en-US" sz="2000" dirty="0">
                <a:solidFill>
                  <a:srgbClr val="FAFFB6"/>
                </a:solidFill>
                <a:latin typeface="Palatino"/>
                <a:cs typeface="Palatino"/>
              </a:rPr>
              <a:t>poppies in bloom</a:t>
            </a:r>
            <a:endParaRPr lang="en-US" sz="2000" dirty="0"/>
          </a:p>
          <a:p>
            <a:endParaRPr lang="en-US" dirty="0"/>
          </a:p>
        </p:txBody>
      </p:sp>
      <p:pic>
        <p:nvPicPr>
          <p:cNvPr id="5" name="Picture 4" descr="10272969-field-of-beautiful-blooming-poppies-poppy-flowers-perfect-natur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4" y="3048001"/>
            <a:ext cx="2940580" cy="2413000"/>
          </a:xfrm>
          <a:prstGeom prst="rect">
            <a:avLst/>
          </a:prstGeom>
        </p:spPr>
      </p:pic>
    </p:spTree>
    <p:extLst>
      <p:ext uri="{BB962C8B-B14F-4D97-AF65-F5344CB8AC3E}">
        <p14:creationId xmlns:p14="http://schemas.microsoft.com/office/powerpoint/2010/main" val="16267162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286000"/>
            <a:ext cx="7772400" cy="1143000"/>
          </a:xfrm>
        </p:spPr>
        <p:txBody>
          <a:bodyPr/>
          <a:lstStyle/>
          <a:p>
            <a:r>
              <a:rPr lang="en-US" i="1"/>
              <a:t>“Pillhead” Photo</a:t>
            </a:r>
          </a:p>
        </p:txBody>
      </p:sp>
      <p:sp>
        <p:nvSpPr>
          <p:cNvPr id="55299" name="Rectangle 3"/>
          <p:cNvSpPr>
            <a:spLocks noGrp="1" noChangeArrowheads="1"/>
          </p:cNvSpPr>
          <p:nvPr>
            <p:ph type="subTitle" idx="1"/>
          </p:nvPr>
        </p:nvSpPr>
        <p:spPr/>
        <p:txBody>
          <a:bodyPr/>
          <a:lstStyle/>
          <a:p>
            <a:endParaRPr lang="en-US"/>
          </a:p>
        </p:txBody>
      </p:sp>
      <p:pic>
        <p:nvPicPr>
          <p:cNvPr id="55300" name="Picture 4" descr="A:\Pillhead.jpg"/>
          <p:cNvPicPr>
            <a:picLocks noChangeAspect="1" noChangeArrowheads="1"/>
          </p:cNvPicPr>
          <p:nvPr/>
        </p:nvPicPr>
        <p:blipFill>
          <a:blip r:embed="rId2"/>
          <a:srcRect/>
          <a:stretch>
            <a:fillRect/>
          </a:stretch>
        </p:blipFill>
        <p:spPr bwMode="auto">
          <a:xfrm>
            <a:off x="1752600" y="0"/>
            <a:ext cx="5257800" cy="6858000"/>
          </a:xfrm>
          <a:prstGeom prst="rect">
            <a:avLst/>
          </a:prstGeom>
          <a:noFill/>
        </p:spPr>
      </p:pic>
    </p:spTree>
    <p:extLst>
      <p:ext uri="{BB962C8B-B14F-4D97-AF65-F5344CB8AC3E}">
        <p14:creationId xmlns:p14="http://schemas.microsoft.com/office/powerpoint/2010/main" val="738187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AFFB6"/>
                </a:solidFill>
                <a:latin typeface="Palatino"/>
                <a:cs typeface="Palatino"/>
              </a:rPr>
              <a:t>Prescription Patterns</a:t>
            </a:r>
            <a:endParaRPr lang="en-US" dirty="0"/>
          </a:p>
        </p:txBody>
      </p:sp>
      <p:sp>
        <p:nvSpPr>
          <p:cNvPr id="3" name="Content Placeholder 2"/>
          <p:cNvSpPr>
            <a:spLocks noGrp="1"/>
          </p:cNvSpPr>
          <p:nvPr>
            <p:ph idx="1"/>
          </p:nvPr>
        </p:nvSpPr>
        <p:spPr>
          <a:xfrm>
            <a:off x="457200" y="1417638"/>
            <a:ext cx="8229600" cy="5084902"/>
          </a:xfrm>
        </p:spPr>
        <p:txBody>
          <a:bodyPr>
            <a:normAutofit fontScale="77500" lnSpcReduction="20000"/>
          </a:bodyPr>
          <a:lstStyle/>
          <a:p>
            <a:pPr marL="0" indent="0">
              <a:buNone/>
            </a:pPr>
            <a:endParaRPr lang="en-US" dirty="0" smtClean="0">
              <a:solidFill>
                <a:schemeClr val="bg1"/>
              </a:solidFill>
              <a:latin typeface="Palatino"/>
              <a:cs typeface="Palatino"/>
            </a:endParaRPr>
          </a:p>
          <a:p>
            <a:r>
              <a:rPr lang="en-US" dirty="0">
                <a:solidFill>
                  <a:schemeClr val="bg1"/>
                </a:solidFill>
                <a:latin typeface="Palatino"/>
                <a:cs typeface="Palatino"/>
              </a:rPr>
              <a:t>Most prescription opioids are prescribed by primary care and internal medicine doctors and dentists, not specialists.</a:t>
            </a:r>
          </a:p>
          <a:p>
            <a:pPr marL="0" indent="0">
              <a:buNone/>
            </a:pPr>
            <a:endParaRPr lang="en-US" dirty="0" smtClean="0">
              <a:solidFill>
                <a:schemeClr val="bg1"/>
              </a:solidFill>
              <a:latin typeface="Palatino"/>
              <a:cs typeface="Palatino"/>
            </a:endParaRPr>
          </a:p>
          <a:p>
            <a:r>
              <a:rPr lang="en-US" dirty="0" smtClean="0">
                <a:solidFill>
                  <a:schemeClr val="bg1"/>
                </a:solidFill>
                <a:latin typeface="Palatino"/>
                <a:cs typeface="Palatino"/>
              </a:rPr>
              <a:t>Roughly 20% of prescribers prescribe 80% of all prescription painkillers.</a:t>
            </a:r>
          </a:p>
          <a:p>
            <a:pPr marL="0" indent="0">
              <a:buNone/>
            </a:pPr>
            <a:endParaRPr lang="en-US" dirty="0" smtClean="0">
              <a:solidFill>
                <a:schemeClr val="bg1"/>
              </a:solidFill>
              <a:latin typeface="Palatino"/>
              <a:cs typeface="Palatino"/>
            </a:endParaRPr>
          </a:p>
          <a:p>
            <a:r>
              <a:rPr lang="en-US" dirty="0" smtClean="0">
                <a:solidFill>
                  <a:schemeClr val="bg1"/>
                </a:solidFill>
                <a:latin typeface="Palatino"/>
                <a:cs typeface="Palatino"/>
              </a:rPr>
              <a:t>Unfortunately</a:t>
            </a:r>
            <a:r>
              <a:rPr lang="en-US" dirty="0">
                <a:solidFill>
                  <a:schemeClr val="bg1"/>
                </a:solidFill>
                <a:latin typeface="Palatino"/>
                <a:cs typeface="Palatino"/>
              </a:rPr>
              <a:t>, a number of physicians, medical aides and pharmacists prescriptions have contributed to the illegal prescription drug </a:t>
            </a:r>
            <a:r>
              <a:rPr lang="en-US" dirty="0" smtClean="0">
                <a:solidFill>
                  <a:schemeClr val="bg1"/>
                </a:solidFill>
                <a:latin typeface="Palatino"/>
                <a:cs typeface="Palatino"/>
              </a:rPr>
              <a:t>epidemic. At least 30 have been indicted since 2010 for illegally prescribing opioids, and many more have been disciplined.</a:t>
            </a:r>
          </a:p>
        </p:txBody>
      </p:sp>
    </p:spTree>
    <p:extLst>
      <p:ext uri="{BB962C8B-B14F-4D97-AF65-F5344CB8AC3E}">
        <p14:creationId xmlns:p14="http://schemas.microsoft.com/office/powerpoint/2010/main" val="15350818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2295"/>
          </a:xfrm>
        </p:spPr>
        <p:txBody>
          <a:bodyPr>
            <a:normAutofit/>
          </a:bodyPr>
          <a:lstStyle/>
          <a:p>
            <a:r>
              <a:rPr lang="en-US" sz="4800" dirty="0" smtClean="0">
                <a:solidFill>
                  <a:srgbClr val="FAFFB6"/>
                </a:solidFill>
                <a:latin typeface="Palatino"/>
                <a:cs typeface="Palatino"/>
              </a:rPr>
              <a:t>A Public Health </a:t>
            </a:r>
            <a:r>
              <a:rPr lang="en-US" sz="4800" dirty="0">
                <a:solidFill>
                  <a:srgbClr val="FAFFB6"/>
                </a:solidFill>
                <a:latin typeface="Palatino"/>
                <a:cs typeface="Palatino"/>
              </a:rPr>
              <a:t>M</a:t>
            </a:r>
            <a:r>
              <a:rPr lang="en-US" sz="4800" dirty="0" smtClean="0">
                <a:solidFill>
                  <a:srgbClr val="FAFFB6"/>
                </a:solidFill>
                <a:latin typeface="Palatino"/>
                <a:cs typeface="Palatino"/>
              </a:rPr>
              <a:t>enace</a:t>
            </a:r>
            <a:endParaRPr lang="en-US" sz="4800" dirty="0"/>
          </a:p>
        </p:txBody>
      </p:sp>
      <p:sp>
        <p:nvSpPr>
          <p:cNvPr id="3" name="Content Placeholder 2"/>
          <p:cNvSpPr>
            <a:spLocks noGrp="1"/>
          </p:cNvSpPr>
          <p:nvPr>
            <p:ph idx="1"/>
          </p:nvPr>
        </p:nvSpPr>
        <p:spPr>
          <a:xfrm>
            <a:off x="457200" y="1286933"/>
            <a:ext cx="8229600" cy="5571067"/>
          </a:xfrm>
        </p:spPr>
        <p:txBody>
          <a:bodyPr>
            <a:noAutofit/>
          </a:bodyPr>
          <a:lstStyle/>
          <a:p>
            <a:pPr marL="0" indent="0">
              <a:buNone/>
            </a:pPr>
            <a:endParaRPr lang="en-US" sz="2400" dirty="0" smtClean="0">
              <a:solidFill>
                <a:schemeClr val="bg1"/>
              </a:solidFill>
              <a:latin typeface="Palatino"/>
              <a:cs typeface="Palatino"/>
            </a:endParaRPr>
          </a:p>
          <a:p>
            <a:r>
              <a:rPr lang="en-US" sz="2400" dirty="0">
                <a:solidFill>
                  <a:schemeClr val="bg1"/>
                </a:solidFill>
                <a:latin typeface="Palatino"/>
                <a:cs typeface="Palatino"/>
              </a:rPr>
              <a:t>As prescriptions for opioids have increased exponentially, there have been parallel increases in the use of these as recreational drugs, with corresponding increases in the number of overdoses and deaths, as well as individuals seeking treatment for substance abuse.</a:t>
            </a:r>
          </a:p>
          <a:p>
            <a:pPr marL="0" indent="0">
              <a:buNone/>
            </a:pPr>
            <a:endParaRPr lang="en-US" sz="2400" dirty="0">
              <a:solidFill>
                <a:schemeClr val="bg1"/>
              </a:solidFill>
              <a:latin typeface="Palatino"/>
              <a:cs typeface="Palatino"/>
            </a:endParaRPr>
          </a:p>
          <a:p>
            <a:r>
              <a:rPr lang="en-US" sz="2400" dirty="0">
                <a:solidFill>
                  <a:schemeClr val="bg1"/>
                </a:solidFill>
                <a:latin typeface="Palatino"/>
                <a:cs typeface="Palatino"/>
              </a:rPr>
              <a:t>In 2011, half of arrests for DWI involved not alcohol, but opioids.</a:t>
            </a:r>
          </a:p>
          <a:p>
            <a:pPr marL="0" indent="0">
              <a:buNone/>
            </a:pPr>
            <a:endParaRPr lang="en-US" sz="2400" dirty="0">
              <a:solidFill>
                <a:schemeClr val="bg1"/>
              </a:solidFill>
              <a:latin typeface="Palatino"/>
              <a:cs typeface="Palatino"/>
            </a:endParaRPr>
          </a:p>
          <a:p>
            <a:r>
              <a:rPr lang="en-US" sz="2400" dirty="0">
                <a:solidFill>
                  <a:schemeClr val="bg1"/>
                </a:solidFill>
                <a:latin typeface="Palatino"/>
                <a:cs typeface="Palatino"/>
              </a:rPr>
              <a:t>Opioids have become the most popular recreational drug among adolescents, surpassing marijuana, cocaine, and others.</a:t>
            </a:r>
          </a:p>
          <a:p>
            <a:endParaRPr lang="en-US" sz="8800" dirty="0">
              <a:solidFill>
                <a:schemeClr val="bg1"/>
              </a:solidFill>
              <a:latin typeface="Palatino"/>
              <a:cs typeface="Palatino"/>
            </a:endParaRPr>
          </a:p>
          <a:p>
            <a:endParaRPr lang="en-US" sz="8800" dirty="0">
              <a:solidFill>
                <a:schemeClr val="bg1"/>
              </a:solidFill>
              <a:latin typeface="Palatino"/>
              <a:cs typeface="Palatino"/>
            </a:endParaRPr>
          </a:p>
          <a:p>
            <a:pPr marL="0" indent="0">
              <a:buNone/>
            </a:pPr>
            <a:endParaRPr lang="en-US" sz="8600" dirty="0" smtClean="0">
              <a:solidFill>
                <a:schemeClr val="bg1"/>
              </a:solidFill>
              <a:latin typeface="Palatino"/>
              <a:cs typeface="Palatino"/>
            </a:endParaRPr>
          </a:p>
          <a:p>
            <a:pPr marL="0" indent="0">
              <a:buNone/>
            </a:pPr>
            <a:endParaRPr lang="en-US" sz="8600" dirty="0" smtClean="0">
              <a:solidFill>
                <a:schemeClr val="bg1"/>
              </a:solidFill>
              <a:latin typeface="Palatino"/>
              <a:cs typeface="Palatino"/>
            </a:endParaRPr>
          </a:p>
        </p:txBody>
      </p:sp>
    </p:spTree>
    <p:extLst>
      <p:ext uri="{BB962C8B-B14F-4D97-AF65-F5344CB8AC3E}">
        <p14:creationId xmlns:p14="http://schemas.microsoft.com/office/powerpoint/2010/main" val="828935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2286000"/>
            <a:ext cx="7772400" cy="1143000"/>
          </a:xfrm>
        </p:spPr>
        <p:txBody>
          <a:bodyPr/>
          <a:lstStyle/>
          <a:p>
            <a:endParaRPr lang="en-US" i="1"/>
          </a:p>
        </p:txBody>
      </p:sp>
      <p:sp>
        <p:nvSpPr>
          <p:cNvPr id="56323" name="Rectangle 3"/>
          <p:cNvSpPr>
            <a:spLocks noGrp="1" noChangeArrowheads="1"/>
          </p:cNvSpPr>
          <p:nvPr>
            <p:ph type="subTitle" idx="1"/>
          </p:nvPr>
        </p:nvSpPr>
        <p:spPr/>
        <p:txBody>
          <a:bodyPr/>
          <a:lstStyle/>
          <a:p>
            <a:endParaRPr lang="en-US"/>
          </a:p>
        </p:txBody>
      </p:sp>
      <p:pic>
        <p:nvPicPr>
          <p:cNvPr id="56324" name="Picture 4" descr="A:\OxyContin.jpg"/>
          <p:cNvPicPr>
            <a:picLocks noChangeAspect="1" noChangeArrowheads="1"/>
          </p:cNvPicPr>
          <p:nvPr/>
        </p:nvPicPr>
        <p:blipFill>
          <a:blip r:embed="rId2"/>
          <a:srcRect/>
          <a:stretch>
            <a:fillRect/>
          </a:stretch>
        </p:blipFill>
        <p:spPr bwMode="auto">
          <a:xfrm>
            <a:off x="2133600" y="0"/>
            <a:ext cx="5334000" cy="6858000"/>
          </a:xfrm>
          <a:prstGeom prst="rect">
            <a:avLst/>
          </a:prstGeom>
          <a:noFill/>
        </p:spPr>
      </p:pic>
    </p:spTree>
    <p:extLst>
      <p:ext uri="{BB962C8B-B14F-4D97-AF65-F5344CB8AC3E}">
        <p14:creationId xmlns:p14="http://schemas.microsoft.com/office/powerpoint/2010/main" val="4066560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AFFB6"/>
                </a:solidFill>
                <a:latin typeface="Palatino"/>
                <a:cs typeface="Palatino"/>
              </a:rPr>
              <a:t>A Public </a:t>
            </a:r>
            <a:r>
              <a:rPr lang="en-US" sz="4800" dirty="0" smtClean="0">
                <a:solidFill>
                  <a:srgbClr val="FAFFB6"/>
                </a:solidFill>
                <a:latin typeface="Palatino"/>
                <a:cs typeface="Palatino"/>
              </a:rPr>
              <a:t>Safety </a:t>
            </a:r>
            <a:r>
              <a:rPr lang="en-US" sz="4800" dirty="0">
                <a:solidFill>
                  <a:srgbClr val="FAFFB6"/>
                </a:solidFill>
                <a:latin typeface="Palatino"/>
                <a:cs typeface="Palatino"/>
              </a:rPr>
              <a:t>Menace</a:t>
            </a:r>
            <a:endParaRPr lang="en-US" dirty="0">
              <a:solidFill>
                <a:srgbClr val="FAFFB6"/>
              </a:solidFill>
            </a:endParaRPr>
          </a:p>
        </p:txBody>
      </p:sp>
      <p:sp>
        <p:nvSpPr>
          <p:cNvPr id="3" name="Content Placeholder 2"/>
          <p:cNvSpPr>
            <a:spLocks noGrp="1"/>
          </p:cNvSpPr>
          <p:nvPr>
            <p:ph idx="1"/>
          </p:nvPr>
        </p:nvSpPr>
        <p:spPr/>
        <p:txBody>
          <a:bodyPr>
            <a:normAutofit/>
          </a:bodyPr>
          <a:lstStyle/>
          <a:p>
            <a:r>
              <a:rPr lang="en-US" dirty="0">
                <a:solidFill>
                  <a:srgbClr val="FFFFFF"/>
                </a:solidFill>
                <a:latin typeface="Palatino"/>
                <a:cs typeface="Palatino"/>
              </a:rPr>
              <a:t>The number of </a:t>
            </a:r>
            <a:r>
              <a:rPr lang="en-US" dirty="0" smtClean="0">
                <a:solidFill>
                  <a:srgbClr val="FFFFFF"/>
                </a:solidFill>
                <a:latin typeface="Palatino"/>
                <a:cs typeface="Palatino"/>
              </a:rPr>
              <a:t>U.S. drugstore robberies rose 80 percent between 2006 and 2011.</a:t>
            </a:r>
          </a:p>
          <a:p>
            <a:endParaRPr lang="en-US" dirty="0" smtClean="0">
              <a:solidFill>
                <a:srgbClr val="FFFFFF"/>
              </a:solidFill>
              <a:latin typeface="Palatino"/>
              <a:cs typeface="Palatino"/>
            </a:endParaRPr>
          </a:p>
          <a:p>
            <a:r>
              <a:rPr lang="en-US" dirty="0">
                <a:solidFill>
                  <a:srgbClr val="FFFFFF"/>
                </a:solidFill>
                <a:latin typeface="Palatino"/>
                <a:cs typeface="Palatino"/>
              </a:rPr>
              <a:t>On Long Island, New York, a pharmacist, cashier and two customers were murdered in broad daylight </a:t>
            </a:r>
            <a:r>
              <a:rPr lang="en-US" dirty="0" smtClean="0">
                <a:solidFill>
                  <a:srgbClr val="FFFFFF"/>
                </a:solidFill>
                <a:latin typeface="Palatino"/>
                <a:cs typeface="Palatino"/>
              </a:rPr>
              <a:t>in June 2011 by David </a:t>
            </a:r>
            <a:r>
              <a:rPr lang="en-US" dirty="0" err="1" smtClean="0">
                <a:solidFill>
                  <a:srgbClr val="FFFFFF"/>
                </a:solidFill>
                <a:latin typeface="Palatino"/>
                <a:cs typeface="Palatino"/>
              </a:rPr>
              <a:t>Laffer</a:t>
            </a:r>
            <a:r>
              <a:rPr lang="en-US" dirty="0" smtClean="0">
                <a:solidFill>
                  <a:srgbClr val="FFFFFF"/>
                </a:solidFill>
                <a:latin typeface="Palatino"/>
                <a:cs typeface="Palatino"/>
              </a:rPr>
              <a:t>, an addicted </a:t>
            </a:r>
            <a:r>
              <a:rPr lang="en-US" dirty="0">
                <a:solidFill>
                  <a:srgbClr val="FFFFFF"/>
                </a:solidFill>
                <a:latin typeface="Palatino"/>
                <a:cs typeface="Palatino"/>
              </a:rPr>
              <a:t>gunman stealing more than 10,000 hydrocodone pills. </a:t>
            </a:r>
          </a:p>
          <a:p>
            <a:endParaRPr lang="en-US" dirty="0">
              <a:solidFill>
                <a:srgbClr val="FFFFFF"/>
              </a:solidFill>
              <a:latin typeface="Palatino"/>
              <a:cs typeface="Palatino"/>
            </a:endParaRPr>
          </a:p>
        </p:txBody>
      </p:sp>
    </p:spTree>
    <p:extLst>
      <p:ext uri="{BB962C8B-B14F-4D97-AF65-F5344CB8AC3E}">
        <p14:creationId xmlns:p14="http://schemas.microsoft.com/office/powerpoint/2010/main" val="77277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New York City’s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FFFF"/>
                </a:solidFill>
                <a:latin typeface="Palatino"/>
                <a:cs typeface="Palatino"/>
              </a:rPr>
              <a:t>The NYC Office of the Special Narcotics Prosecutor, formed in 1971 in response to the city’s heroin epidemic, has now created a special Prescription Drug Investigation Unit</a:t>
            </a:r>
            <a:r>
              <a:rPr lang="en-US" dirty="0" smtClean="0">
                <a:solidFill>
                  <a:srgbClr val="FFFFFF"/>
                </a:solidFill>
                <a:latin typeface="Palatino"/>
                <a:cs typeface="Palatino"/>
              </a:rPr>
              <a:t>.</a:t>
            </a:r>
          </a:p>
          <a:p>
            <a:pPr marL="0" indent="0">
              <a:buNone/>
            </a:pPr>
            <a:endParaRPr lang="en-US" dirty="0" smtClean="0">
              <a:solidFill>
                <a:srgbClr val="FFFFFF"/>
              </a:solidFill>
              <a:latin typeface="Palatino"/>
              <a:cs typeface="Palatino"/>
            </a:endParaRPr>
          </a:p>
          <a:p>
            <a:r>
              <a:rPr lang="en-US" dirty="0" smtClean="0">
                <a:solidFill>
                  <a:srgbClr val="FFFFFF"/>
                </a:solidFill>
                <a:latin typeface="Palatino"/>
                <a:cs typeface="Palatino"/>
              </a:rPr>
              <a:t>The </a:t>
            </a:r>
            <a:r>
              <a:rPr lang="en-US" dirty="0">
                <a:solidFill>
                  <a:srgbClr val="FFFFFF"/>
                </a:solidFill>
                <a:latin typeface="Palatino"/>
                <a:cs typeface="Palatino"/>
              </a:rPr>
              <a:t>Special Narcotics </a:t>
            </a:r>
            <a:r>
              <a:rPr lang="en-US" dirty="0" smtClean="0">
                <a:solidFill>
                  <a:srgbClr val="FFFFFF"/>
                </a:solidFill>
                <a:latin typeface="Palatino"/>
                <a:cs typeface="Palatino"/>
              </a:rPr>
              <a:t>Prosecutor has been pushing for stronger laws against the “pill mill” doctors and pharmacists who knowingly prescribe opioids to clearly addicted people, stating that they “ought to be punished like any other drug dealer.”</a:t>
            </a:r>
            <a:endParaRPr lang="en-US" dirty="0"/>
          </a:p>
          <a:p>
            <a:endParaRPr lang="en-US" dirty="0">
              <a:solidFill>
                <a:srgbClr val="FFFFFF"/>
              </a:solidFill>
              <a:latin typeface="Palatino"/>
              <a:cs typeface="Palatino"/>
            </a:endParaRPr>
          </a:p>
          <a:p>
            <a:endParaRPr lang="en-US" dirty="0"/>
          </a:p>
        </p:txBody>
      </p:sp>
    </p:spTree>
    <p:extLst>
      <p:ext uri="{BB962C8B-B14F-4D97-AF65-F5344CB8AC3E}">
        <p14:creationId xmlns:p14="http://schemas.microsoft.com/office/powerpoint/2010/main" val="160070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Physician Charged With Manslaughter</a:t>
            </a:r>
            <a:endParaRPr lang="en-US" dirty="0"/>
          </a:p>
        </p:txBody>
      </p:sp>
      <p:sp>
        <p:nvSpPr>
          <p:cNvPr id="3" name="Content Placeholder 2"/>
          <p:cNvSpPr>
            <a:spLocks noGrp="1"/>
          </p:cNvSpPr>
          <p:nvPr>
            <p:ph idx="1"/>
          </p:nvPr>
        </p:nvSpPr>
        <p:spPr/>
        <p:txBody>
          <a:bodyPr>
            <a:normAutofit/>
          </a:bodyPr>
          <a:lstStyle/>
          <a:p>
            <a:r>
              <a:rPr lang="en-US" dirty="0">
                <a:solidFill>
                  <a:schemeClr val="bg1"/>
                </a:solidFill>
                <a:latin typeface="Palatino"/>
                <a:cs typeface="Palatino"/>
              </a:rPr>
              <a:t>The </a:t>
            </a:r>
            <a:r>
              <a:rPr lang="en-US" dirty="0" smtClean="0">
                <a:solidFill>
                  <a:schemeClr val="bg1"/>
                </a:solidFill>
                <a:latin typeface="Palatino"/>
                <a:cs typeface="Palatino"/>
              </a:rPr>
              <a:t>pain management physician </a:t>
            </a:r>
            <a:r>
              <a:rPr lang="en-US" dirty="0">
                <a:solidFill>
                  <a:schemeClr val="bg1"/>
                </a:solidFill>
                <a:latin typeface="Palatino"/>
                <a:cs typeface="Palatino"/>
              </a:rPr>
              <a:t>who was </a:t>
            </a:r>
            <a:r>
              <a:rPr lang="en-US" dirty="0" smtClean="0">
                <a:solidFill>
                  <a:schemeClr val="bg1"/>
                </a:solidFill>
                <a:latin typeface="Palatino"/>
                <a:cs typeface="Palatino"/>
              </a:rPr>
              <a:t>accused </a:t>
            </a:r>
            <a:r>
              <a:rPr lang="en-US" dirty="0">
                <a:solidFill>
                  <a:schemeClr val="bg1"/>
                </a:solidFill>
                <a:latin typeface="Palatino"/>
                <a:cs typeface="Palatino"/>
              </a:rPr>
              <a:t>of supplying drugs to </a:t>
            </a:r>
            <a:r>
              <a:rPr lang="en-US" dirty="0" smtClean="0">
                <a:solidFill>
                  <a:schemeClr val="bg1"/>
                </a:solidFill>
                <a:latin typeface="Palatino"/>
                <a:cs typeface="Palatino"/>
              </a:rPr>
              <a:t>David </a:t>
            </a:r>
            <a:r>
              <a:rPr lang="en-US" dirty="0" err="1" smtClean="0">
                <a:solidFill>
                  <a:schemeClr val="bg1"/>
                </a:solidFill>
                <a:latin typeface="Palatino"/>
                <a:cs typeface="Palatino"/>
              </a:rPr>
              <a:t>Laffer</a:t>
            </a:r>
            <a:r>
              <a:rPr lang="en-US" dirty="0" smtClean="0">
                <a:solidFill>
                  <a:schemeClr val="bg1"/>
                </a:solidFill>
                <a:latin typeface="Palatino"/>
                <a:cs typeface="Palatino"/>
              </a:rPr>
              <a:t> was indicted in December 2012 on manslaughter (among other charges) in connection with the deaths by overdose in 2009 and 2010 of two men for whom he had prescribed </a:t>
            </a:r>
            <a:r>
              <a:rPr lang="en-US" dirty="0">
                <a:solidFill>
                  <a:schemeClr val="bg1"/>
                </a:solidFill>
                <a:latin typeface="Palatino"/>
                <a:cs typeface="Palatino"/>
              </a:rPr>
              <a:t>lethal amounts of highly addictive prescription medications, including oxycodone and </a:t>
            </a:r>
            <a:r>
              <a:rPr lang="en-US" dirty="0" smtClean="0">
                <a:solidFill>
                  <a:schemeClr val="bg1"/>
                </a:solidFill>
                <a:latin typeface="Palatino"/>
                <a:cs typeface="Palatino"/>
              </a:rPr>
              <a:t>Xanax.</a:t>
            </a:r>
            <a:endParaRPr lang="en-US" dirty="0">
              <a:solidFill>
                <a:schemeClr val="bg1"/>
              </a:solidFill>
              <a:latin typeface="Palatino"/>
              <a:cs typeface="Palatino"/>
            </a:endParaRPr>
          </a:p>
        </p:txBody>
      </p:sp>
    </p:spTree>
    <p:extLst>
      <p:ext uri="{BB962C8B-B14F-4D97-AF65-F5344CB8AC3E}">
        <p14:creationId xmlns:p14="http://schemas.microsoft.com/office/powerpoint/2010/main" val="14635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Opioid Overdose Deaths in the U.S.</a:t>
            </a:r>
            <a:endParaRPr lang="en-US" dirty="0">
              <a:solidFill>
                <a:srgbClr val="FAFFB6"/>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latin typeface="Palatino"/>
                <a:cs typeface="Palatino"/>
              </a:rPr>
              <a:t>As of 2008, there were 14,800 annual deaths by opioid overdose in the U.S, up from 4,000 opioid overdose deaths in 1999</a:t>
            </a:r>
            <a:r>
              <a:rPr lang="en-US" dirty="0">
                <a:solidFill>
                  <a:srgbClr val="FFFFFF"/>
                </a:solidFill>
                <a:latin typeface="Palatino"/>
                <a:cs typeface="Palatino"/>
              </a:rPr>
              <a:t>. It is estimated that </a:t>
            </a:r>
            <a:r>
              <a:rPr lang="en-US" dirty="0" smtClean="0">
                <a:solidFill>
                  <a:srgbClr val="FFFFFF"/>
                </a:solidFill>
                <a:latin typeface="Palatino"/>
                <a:cs typeface="Palatino"/>
              </a:rPr>
              <a:t>that number </a:t>
            </a:r>
            <a:r>
              <a:rPr lang="en-US" dirty="0">
                <a:solidFill>
                  <a:srgbClr val="FFFFFF"/>
                </a:solidFill>
                <a:latin typeface="Palatino"/>
                <a:cs typeface="Palatino"/>
              </a:rPr>
              <a:t>at present is around 16,500  people</a:t>
            </a:r>
            <a:r>
              <a:rPr lang="en-US" dirty="0" smtClean="0">
                <a:solidFill>
                  <a:srgbClr val="FFFFFF"/>
                </a:solidFill>
                <a:latin typeface="Palatino"/>
                <a:cs typeface="Palatino"/>
              </a:rPr>
              <a:t>.</a:t>
            </a:r>
          </a:p>
          <a:p>
            <a:pPr marL="0" indent="0">
              <a:buNone/>
            </a:pPr>
            <a:endParaRPr lang="en-US" dirty="0" smtClean="0">
              <a:solidFill>
                <a:srgbClr val="FFFFFF"/>
              </a:solidFill>
              <a:latin typeface="Palatino"/>
              <a:cs typeface="Palatino"/>
            </a:endParaRPr>
          </a:p>
          <a:p>
            <a:r>
              <a:rPr lang="en-US" dirty="0" smtClean="0">
                <a:solidFill>
                  <a:srgbClr val="FFFFFF"/>
                </a:solidFill>
                <a:latin typeface="Palatino"/>
                <a:cs typeface="Palatino"/>
              </a:rPr>
              <a:t>The number of overdoses </a:t>
            </a:r>
            <a:r>
              <a:rPr lang="en-US" dirty="0">
                <a:solidFill>
                  <a:srgbClr val="FFFFFF"/>
                </a:solidFill>
                <a:latin typeface="Palatino"/>
                <a:cs typeface="Palatino"/>
              </a:rPr>
              <a:t>has increased significantly every </a:t>
            </a:r>
            <a:r>
              <a:rPr lang="en-US" dirty="0" smtClean="0">
                <a:solidFill>
                  <a:srgbClr val="FFFFFF"/>
                </a:solidFill>
                <a:latin typeface="Palatino"/>
                <a:cs typeface="Palatino"/>
              </a:rPr>
              <a:t>year, </a:t>
            </a:r>
            <a:r>
              <a:rPr lang="en-US" dirty="0">
                <a:solidFill>
                  <a:srgbClr val="FFFFFF"/>
                </a:solidFill>
                <a:latin typeface="Palatino"/>
                <a:cs typeface="Palatino"/>
              </a:rPr>
              <a:t>in tandem with increased prescriptions of </a:t>
            </a:r>
            <a:r>
              <a:rPr lang="en-US" dirty="0" smtClean="0">
                <a:solidFill>
                  <a:srgbClr val="FFFFFF"/>
                </a:solidFill>
                <a:latin typeface="Palatino"/>
                <a:cs typeface="Palatino"/>
              </a:rPr>
              <a:t>opiates. </a:t>
            </a:r>
          </a:p>
        </p:txBody>
      </p:sp>
    </p:spTree>
    <p:extLst>
      <p:ext uri="{BB962C8B-B14F-4D97-AF65-F5344CB8AC3E}">
        <p14:creationId xmlns:p14="http://schemas.microsoft.com/office/powerpoint/2010/main" val="26658005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pled_rates_graph_600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16000"/>
            <a:ext cx="7620000" cy="4813300"/>
          </a:xfrm>
          <a:prstGeom prst="rect">
            <a:avLst/>
          </a:prstGeom>
        </p:spPr>
      </p:pic>
      <p:sp>
        <p:nvSpPr>
          <p:cNvPr id="2" name="TextBox 1"/>
          <p:cNvSpPr txBox="1"/>
          <p:nvPr/>
        </p:nvSpPr>
        <p:spPr>
          <a:xfrm>
            <a:off x="1781883" y="6090380"/>
            <a:ext cx="5781643"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From the Centers for Disease Control and Prevention, 2012</a:t>
            </a:r>
            <a:endParaRPr lang="en-US" dirty="0"/>
          </a:p>
        </p:txBody>
      </p:sp>
    </p:spTree>
    <p:extLst>
      <p:ext uri="{BB962C8B-B14F-4D97-AF65-F5344CB8AC3E}">
        <p14:creationId xmlns:p14="http://schemas.microsoft.com/office/powerpoint/2010/main" val="36375503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88441"/>
          </a:xfrm>
        </p:spPr>
        <p:txBody>
          <a:bodyPr>
            <a:normAutofit fontScale="90000"/>
          </a:bodyPr>
          <a:lstStyle/>
          <a:p>
            <a:r>
              <a:rPr lang="en-US" dirty="0" smtClean="0">
                <a:solidFill>
                  <a:srgbClr val="FAFFB6"/>
                </a:solidFill>
                <a:latin typeface="Palatino"/>
                <a:cs typeface="Palatino"/>
              </a:rPr>
              <a:t/>
            </a:r>
            <a:br>
              <a:rPr lang="en-US" dirty="0" smtClean="0">
                <a:solidFill>
                  <a:srgbClr val="FAFFB6"/>
                </a:solidFill>
                <a:latin typeface="Palatino"/>
                <a:cs typeface="Palatino"/>
              </a:rPr>
            </a:br>
            <a:r>
              <a:rPr lang="en-US" dirty="0" smtClean="0">
                <a:solidFill>
                  <a:srgbClr val="FAFFB6"/>
                </a:solidFill>
                <a:latin typeface="Palatino"/>
                <a:cs typeface="Palatino"/>
              </a:rPr>
              <a:t>Long-acting Opioids </a:t>
            </a:r>
            <a:r>
              <a:rPr lang="en-US" dirty="0">
                <a:solidFill>
                  <a:srgbClr val="FAFFB6"/>
                </a:solidFill>
                <a:latin typeface="Palatino"/>
                <a:cs typeface="Palatino"/>
              </a:rPr>
              <a:t>I</a:t>
            </a:r>
            <a:r>
              <a:rPr lang="en-US" dirty="0" smtClean="0">
                <a:solidFill>
                  <a:srgbClr val="FAFFB6"/>
                </a:solidFill>
                <a:latin typeface="Palatino"/>
                <a:cs typeface="Palatino"/>
              </a:rPr>
              <a:t>ncrease the Risk of  Overdoses and Deaths</a:t>
            </a:r>
            <a:r>
              <a:rPr lang="en-US" dirty="0">
                <a:solidFill>
                  <a:srgbClr val="FFFFFF"/>
                </a:solidFill>
                <a:latin typeface="Palatino"/>
                <a:cs typeface="Palatino"/>
              </a:rPr>
              <a:t/>
            </a:r>
            <a:br>
              <a:rPr lang="en-US" dirty="0">
                <a:solidFill>
                  <a:srgbClr val="FFFFFF"/>
                </a:solidFill>
                <a:latin typeface="Palatino"/>
                <a:cs typeface="Palatino"/>
              </a:rPr>
            </a:br>
            <a:endParaRPr lang="en-US" dirty="0"/>
          </a:p>
        </p:txBody>
      </p:sp>
      <p:sp>
        <p:nvSpPr>
          <p:cNvPr id="3" name="Content Placeholder 2"/>
          <p:cNvSpPr>
            <a:spLocks noGrp="1"/>
          </p:cNvSpPr>
          <p:nvPr>
            <p:ph idx="1"/>
          </p:nvPr>
        </p:nvSpPr>
        <p:spPr/>
        <p:txBody>
          <a:bodyPr>
            <a:normAutofit lnSpcReduction="10000"/>
          </a:bodyPr>
          <a:lstStyle/>
          <a:p>
            <a:endParaRPr lang="en-US" dirty="0" smtClean="0">
              <a:solidFill>
                <a:srgbClr val="FFFFFF"/>
              </a:solidFill>
              <a:latin typeface="Palatino"/>
              <a:cs typeface="Palatino"/>
            </a:endParaRPr>
          </a:p>
          <a:p>
            <a:r>
              <a:rPr lang="en-US" dirty="0" smtClean="0">
                <a:solidFill>
                  <a:srgbClr val="FFFFFF"/>
                </a:solidFill>
                <a:latin typeface="Palatino"/>
                <a:cs typeface="Palatino"/>
              </a:rPr>
              <a:t>An epidemiological study in the Canadian province of Ontario found that the addition of long-acting oxycodone (</a:t>
            </a:r>
            <a:r>
              <a:rPr lang="en-US" dirty="0" err="1" smtClean="0">
                <a:solidFill>
                  <a:srgbClr val="FFFFFF"/>
                </a:solidFill>
                <a:latin typeface="Palatino"/>
                <a:cs typeface="Palatino"/>
              </a:rPr>
              <a:t>OxyContin</a:t>
            </a:r>
            <a:r>
              <a:rPr lang="en-US" dirty="0" smtClean="0">
                <a:solidFill>
                  <a:srgbClr val="FFFFFF"/>
                </a:solidFill>
                <a:latin typeface="Palatino"/>
                <a:cs typeface="Palatino"/>
              </a:rPr>
              <a:t>) to the drug formulary was associated with a 5-fold increase in oxycodone-related mortality and a 41% increase in overall opioid-related mortality.</a:t>
            </a:r>
            <a:endParaRPr lang="en-US" dirty="0">
              <a:solidFill>
                <a:srgbClr val="FFFFFF"/>
              </a:solidFill>
              <a:latin typeface="Palatino"/>
              <a:cs typeface="Palatino"/>
            </a:endParaRPr>
          </a:p>
          <a:p>
            <a:pPr marL="0" indent="0">
              <a:buNone/>
            </a:pPr>
            <a:endParaRPr lang="en-US" dirty="0">
              <a:solidFill>
                <a:srgbClr val="FFFFFF"/>
              </a:solidFill>
              <a:latin typeface="Palatino"/>
              <a:cs typeface="Palatino"/>
            </a:endParaRPr>
          </a:p>
          <a:p>
            <a:pPr marL="0" indent="0">
              <a:buNone/>
            </a:pPr>
            <a:endParaRPr lang="en-US" dirty="0"/>
          </a:p>
        </p:txBody>
      </p:sp>
    </p:spTree>
    <p:extLst>
      <p:ext uri="{BB962C8B-B14F-4D97-AF65-F5344CB8AC3E}">
        <p14:creationId xmlns:p14="http://schemas.microsoft.com/office/powerpoint/2010/main" val="2616795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653867" cy="1162050"/>
          </a:xfrm>
        </p:spPr>
        <p:txBody>
          <a:bodyPr>
            <a:normAutofit/>
          </a:bodyPr>
          <a:lstStyle/>
          <a:p>
            <a:pPr algn="ctr"/>
            <a:r>
              <a:rPr lang="en-US" sz="4400" b="0" dirty="0">
                <a:solidFill>
                  <a:srgbClr val="FAFFB6"/>
                </a:solidFill>
                <a:latin typeface="Palatino"/>
                <a:cs typeface="Palatino"/>
              </a:rPr>
              <a:t>Early History</a:t>
            </a:r>
            <a:endParaRPr lang="en-US" dirty="0"/>
          </a:p>
        </p:txBody>
      </p:sp>
      <p:sp>
        <p:nvSpPr>
          <p:cNvPr id="3" name="Content Placeholder 2"/>
          <p:cNvSpPr>
            <a:spLocks noGrp="1"/>
          </p:cNvSpPr>
          <p:nvPr>
            <p:ph idx="1"/>
          </p:nvPr>
        </p:nvSpPr>
        <p:spPr>
          <a:xfrm>
            <a:off x="3575050" y="2100702"/>
            <a:ext cx="5111750" cy="4524315"/>
          </a:xfrm>
        </p:spPr>
        <p:txBody>
          <a:bodyPr>
            <a:normAutofit/>
          </a:bodyPr>
          <a:lstStyle/>
          <a:p>
            <a:endParaRPr lang="en-US" dirty="0" smtClean="0">
              <a:solidFill>
                <a:srgbClr val="FAFFB6"/>
              </a:solidFill>
              <a:latin typeface="Palatino"/>
              <a:cs typeface="Palatino"/>
            </a:endParaRPr>
          </a:p>
          <a:p>
            <a:endParaRPr lang="en-US" sz="2400" dirty="0" smtClean="0">
              <a:solidFill>
                <a:srgbClr val="FAFFB6"/>
              </a:solidFill>
              <a:latin typeface="Palatino"/>
              <a:cs typeface="Palatino"/>
            </a:endParaRPr>
          </a:p>
          <a:p>
            <a:pPr marL="0" indent="0">
              <a:buNone/>
            </a:pPr>
            <a:endParaRPr lang="en-US" dirty="0">
              <a:solidFill>
                <a:srgbClr val="FAFFB6"/>
              </a:solidFill>
              <a:latin typeface="Palatino"/>
              <a:cs typeface="Palatino"/>
            </a:endParaRPr>
          </a:p>
          <a:p>
            <a:endParaRPr lang="en-US" dirty="0"/>
          </a:p>
        </p:txBody>
      </p:sp>
      <p:sp>
        <p:nvSpPr>
          <p:cNvPr id="4" name="Text Placeholder 3"/>
          <p:cNvSpPr>
            <a:spLocks noGrp="1"/>
          </p:cNvSpPr>
          <p:nvPr>
            <p:ph type="body" sz="half" idx="2"/>
          </p:nvPr>
        </p:nvSpPr>
        <p:spPr>
          <a:xfrm>
            <a:off x="457200" y="2455333"/>
            <a:ext cx="3008313" cy="2726267"/>
          </a:xfrm>
        </p:spPr>
        <p:txBody>
          <a:bodyPr/>
          <a:lstStyle/>
          <a:p>
            <a:endParaRPr lang="en-US" dirty="0"/>
          </a:p>
        </p:txBody>
      </p:sp>
      <p:pic>
        <p:nvPicPr>
          <p:cNvPr id="5" name="Picture 4" descr="7415301-seed-capsules-of-the-opium-poppy-in-the-summ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55332"/>
            <a:ext cx="3008313" cy="2726267"/>
          </a:xfrm>
          <a:prstGeom prst="rect">
            <a:avLst/>
          </a:prstGeom>
        </p:spPr>
      </p:pic>
      <p:sp>
        <p:nvSpPr>
          <p:cNvPr id="6" name="Rectangle 5"/>
          <p:cNvSpPr/>
          <p:nvPr/>
        </p:nvSpPr>
        <p:spPr>
          <a:xfrm>
            <a:off x="3742266" y="1812836"/>
            <a:ext cx="4572000" cy="4524315"/>
          </a:xfrm>
          <a:prstGeom prst="rect">
            <a:avLst/>
          </a:prstGeom>
        </p:spPr>
        <p:txBody>
          <a:bodyPr>
            <a:spAutoFit/>
          </a:bodyPr>
          <a:lstStyle/>
          <a:p>
            <a:r>
              <a:rPr lang="en-US" sz="2400" dirty="0">
                <a:solidFill>
                  <a:schemeClr val="bg1"/>
                </a:solidFill>
                <a:latin typeface="Palatino"/>
                <a:cs typeface="Palatino"/>
              </a:rPr>
              <a:t>Opium was initially used as a </a:t>
            </a:r>
            <a:r>
              <a:rPr lang="en-US" sz="2400" dirty="0" err="1">
                <a:solidFill>
                  <a:schemeClr val="bg1"/>
                </a:solidFill>
                <a:latin typeface="Palatino"/>
                <a:cs typeface="Palatino"/>
              </a:rPr>
              <a:t>euphoriant</a:t>
            </a:r>
            <a:r>
              <a:rPr lang="en-US" sz="2400" dirty="0">
                <a:solidFill>
                  <a:schemeClr val="bg1"/>
                </a:solidFill>
                <a:latin typeface="Palatino"/>
                <a:cs typeface="Palatino"/>
              </a:rPr>
              <a:t> in religious rituals, and then came to be used along with hemlock to put people quickly and painlessly to death.</a:t>
            </a:r>
          </a:p>
          <a:p>
            <a:endParaRPr lang="en-US" sz="2400" dirty="0" smtClean="0">
              <a:solidFill>
                <a:schemeClr val="bg1"/>
              </a:solidFill>
              <a:latin typeface="Palatino"/>
              <a:cs typeface="Palatino"/>
            </a:endParaRPr>
          </a:p>
          <a:p>
            <a:r>
              <a:rPr lang="en-US" sz="2400" dirty="0" smtClean="0">
                <a:solidFill>
                  <a:schemeClr val="bg1"/>
                </a:solidFill>
                <a:latin typeface="Palatino"/>
                <a:cs typeface="Palatino"/>
              </a:rPr>
              <a:t>Opium came </a:t>
            </a:r>
            <a:r>
              <a:rPr lang="en-US" sz="2400" dirty="0">
                <a:solidFill>
                  <a:schemeClr val="bg1"/>
                </a:solidFill>
                <a:latin typeface="Palatino"/>
                <a:cs typeface="Palatino"/>
              </a:rPr>
              <a:t>to be used </a:t>
            </a:r>
            <a:r>
              <a:rPr lang="en-US" sz="2400" dirty="0" smtClean="0">
                <a:solidFill>
                  <a:schemeClr val="bg1"/>
                </a:solidFill>
                <a:latin typeface="Palatino"/>
                <a:cs typeface="Palatino"/>
              </a:rPr>
              <a:t>medicinally thereafter. The </a:t>
            </a:r>
            <a:r>
              <a:rPr lang="en-US" sz="2400" i="1" dirty="0" err="1" smtClean="0">
                <a:solidFill>
                  <a:schemeClr val="bg1"/>
                </a:solidFill>
                <a:latin typeface="Palatino"/>
                <a:cs typeface="Palatino"/>
              </a:rPr>
              <a:t>Ebers</a:t>
            </a:r>
            <a:r>
              <a:rPr lang="en-US" sz="2400" i="1" dirty="0" smtClean="0">
                <a:solidFill>
                  <a:schemeClr val="bg1"/>
                </a:solidFill>
                <a:latin typeface="Palatino"/>
                <a:cs typeface="Palatino"/>
              </a:rPr>
              <a:t> </a:t>
            </a:r>
            <a:r>
              <a:rPr lang="en-US" sz="2400" i="1" dirty="0">
                <a:solidFill>
                  <a:schemeClr val="bg1"/>
                </a:solidFill>
                <a:latin typeface="Palatino"/>
                <a:cs typeface="Palatino"/>
              </a:rPr>
              <a:t>P</a:t>
            </a:r>
            <a:r>
              <a:rPr lang="en-US" sz="2400" i="1" dirty="0" smtClean="0">
                <a:solidFill>
                  <a:schemeClr val="bg1"/>
                </a:solidFill>
                <a:latin typeface="Palatino"/>
                <a:cs typeface="Palatino"/>
              </a:rPr>
              <a:t>apyrus </a:t>
            </a:r>
            <a:r>
              <a:rPr lang="en-US" sz="2400" dirty="0" smtClean="0">
                <a:solidFill>
                  <a:schemeClr val="bg1"/>
                </a:solidFill>
                <a:latin typeface="Palatino"/>
                <a:cs typeface="Palatino"/>
              </a:rPr>
              <a:t>from ca. 1500 BC  describes the use of opium as a remedy “to prevent excessive crying of children.”</a:t>
            </a:r>
            <a:endParaRPr lang="en-US" sz="2400" dirty="0">
              <a:solidFill>
                <a:schemeClr val="bg1"/>
              </a:solidFill>
              <a:latin typeface="Palatino"/>
              <a:cs typeface="Palatino"/>
            </a:endParaRPr>
          </a:p>
        </p:txBody>
      </p:sp>
    </p:spTree>
    <p:extLst>
      <p:ext uri="{BB962C8B-B14F-4D97-AF65-F5344CB8AC3E}">
        <p14:creationId xmlns:p14="http://schemas.microsoft.com/office/powerpoint/2010/main" val="9836636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Nonfatal Opioid Overdoses </a:t>
            </a:r>
            <a:endParaRPr lang="en-US" dirty="0">
              <a:solidFill>
                <a:srgbClr val="FAFFB6"/>
              </a:solidFill>
            </a:endParaRPr>
          </a:p>
        </p:txBody>
      </p:sp>
      <p:sp>
        <p:nvSpPr>
          <p:cNvPr id="3" name="Content Placeholder 2"/>
          <p:cNvSpPr>
            <a:spLocks noGrp="1"/>
          </p:cNvSpPr>
          <p:nvPr>
            <p:ph idx="1"/>
          </p:nvPr>
        </p:nvSpPr>
        <p:spPr/>
        <p:txBody>
          <a:bodyPr>
            <a:normAutofit lnSpcReduction="10000"/>
          </a:bodyPr>
          <a:lstStyle/>
          <a:p>
            <a:r>
              <a:rPr lang="en-US" dirty="0">
                <a:solidFill>
                  <a:srgbClr val="FFFFFF"/>
                </a:solidFill>
                <a:latin typeface="Palatino"/>
                <a:cs typeface="Palatino"/>
              </a:rPr>
              <a:t>One study of 9940 patients found roughly seven nonfatal overdoses for each </a:t>
            </a:r>
            <a:r>
              <a:rPr lang="en-US" dirty="0" smtClean="0">
                <a:solidFill>
                  <a:srgbClr val="FFFFFF"/>
                </a:solidFill>
                <a:latin typeface="Palatino"/>
                <a:cs typeface="Palatino"/>
              </a:rPr>
              <a:t>fatality. </a:t>
            </a:r>
          </a:p>
          <a:p>
            <a:r>
              <a:rPr lang="en-US" dirty="0" smtClean="0">
                <a:solidFill>
                  <a:srgbClr val="FFFFFF"/>
                </a:solidFill>
                <a:latin typeface="Palatino"/>
                <a:cs typeface="Palatino"/>
              </a:rPr>
              <a:t>Nearly half a  million emergency department visits in 2009 were due to people misusing or abusing prescription opioids.</a:t>
            </a:r>
          </a:p>
          <a:p>
            <a:r>
              <a:rPr lang="en-US" dirty="0" smtClean="0">
                <a:solidFill>
                  <a:srgbClr val="FFFFFF"/>
                </a:solidFill>
                <a:latin typeface="Palatino"/>
                <a:cs typeface="Palatino"/>
              </a:rPr>
              <a:t>Nonmedical use of prescription painkillers costs health insurers up to $72.5 billion annually in direct health care costs.</a:t>
            </a:r>
            <a:endParaRPr lang="en-US" dirty="0"/>
          </a:p>
        </p:txBody>
      </p:sp>
    </p:spTree>
    <p:extLst>
      <p:ext uri="{BB962C8B-B14F-4D97-AF65-F5344CB8AC3E}">
        <p14:creationId xmlns:p14="http://schemas.microsoft.com/office/powerpoint/2010/main" val="12374246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AFFB6"/>
                </a:solidFill>
                <a:latin typeface="Palatino"/>
                <a:cs typeface="Palatino"/>
              </a:rPr>
              <a:t>Opioid Overdoses </a:t>
            </a:r>
            <a:r>
              <a:rPr lang="en-US" dirty="0" smtClean="0">
                <a:solidFill>
                  <a:srgbClr val="FAFFB6"/>
                </a:solidFill>
                <a:latin typeface="Palatino"/>
                <a:cs typeface="Palatino"/>
              </a:rPr>
              <a:t>– More than deaths</a:t>
            </a:r>
            <a:endParaRPr lang="en-US" dirty="0">
              <a:solidFill>
                <a:srgbClr val="FAFFB6"/>
              </a:solidFill>
            </a:endParaRPr>
          </a:p>
        </p:txBody>
      </p:sp>
      <p:pic>
        <p:nvPicPr>
          <p:cNvPr id="6" name="Content Placeholder 5" descr="for_one_death_600w-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969" r="-7366"/>
          <a:stretch/>
        </p:blipFill>
        <p:spPr>
          <a:xfrm>
            <a:off x="457200" y="1600200"/>
            <a:ext cx="8229600" cy="4333875"/>
          </a:xfrm>
        </p:spPr>
      </p:pic>
      <p:sp>
        <p:nvSpPr>
          <p:cNvPr id="5" name="TextBox 4"/>
          <p:cNvSpPr txBox="1"/>
          <p:nvPr/>
        </p:nvSpPr>
        <p:spPr>
          <a:xfrm>
            <a:off x="1706059" y="6090380"/>
            <a:ext cx="574373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From the Centers for Disease Control and Prevention, 2012</a:t>
            </a:r>
            <a:endParaRPr lang="en-US" dirty="0"/>
          </a:p>
        </p:txBody>
      </p:sp>
    </p:spTree>
    <p:extLst>
      <p:ext uri="{BB962C8B-B14F-4D97-AF65-F5344CB8AC3E}">
        <p14:creationId xmlns:p14="http://schemas.microsoft.com/office/powerpoint/2010/main" val="30856188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Populations </a:t>
            </a:r>
            <a:r>
              <a:rPr lang="en-US" dirty="0">
                <a:solidFill>
                  <a:srgbClr val="FAFFB6"/>
                </a:solidFill>
                <a:latin typeface="Palatino"/>
                <a:cs typeface="Palatino"/>
              </a:rPr>
              <a:t>a</a:t>
            </a:r>
            <a:r>
              <a:rPr lang="en-US" dirty="0" smtClean="0">
                <a:solidFill>
                  <a:srgbClr val="FAFFB6"/>
                </a:solidFill>
                <a:latin typeface="Palatino"/>
                <a:cs typeface="Palatino"/>
              </a:rPr>
              <a:t>t Greatest Risk for Opioid Abuse or Overdose </a:t>
            </a:r>
            <a:endParaRPr lang="en-US" dirty="0">
              <a:solidFill>
                <a:srgbClr val="FAFFB6"/>
              </a:solidFill>
            </a:endParaRPr>
          </a:p>
        </p:txBody>
      </p:sp>
      <p:sp>
        <p:nvSpPr>
          <p:cNvPr id="3" name="Content Placeholder 2"/>
          <p:cNvSpPr>
            <a:spLocks noGrp="1"/>
          </p:cNvSpPr>
          <p:nvPr>
            <p:ph idx="1"/>
          </p:nvPr>
        </p:nvSpPr>
        <p:spPr>
          <a:xfrm>
            <a:off x="457200" y="1789778"/>
            <a:ext cx="8229600" cy="4693805"/>
          </a:xfrm>
        </p:spPr>
        <p:txBody>
          <a:bodyPr>
            <a:normAutofit fontScale="77500" lnSpcReduction="20000"/>
          </a:bodyPr>
          <a:lstStyle/>
          <a:p>
            <a:r>
              <a:rPr lang="en-US" dirty="0" smtClean="0">
                <a:solidFill>
                  <a:srgbClr val="FFFFFF"/>
                </a:solidFill>
                <a:latin typeface="Palatino"/>
                <a:cs typeface="Palatino"/>
              </a:rPr>
              <a:t>Men</a:t>
            </a:r>
            <a:r>
              <a:rPr lang="en-US" dirty="0">
                <a:solidFill>
                  <a:srgbClr val="FFFFFF"/>
                </a:solidFill>
                <a:latin typeface="Palatino"/>
                <a:cs typeface="Palatino"/>
              </a:rPr>
              <a:t>, much more so than women</a:t>
            </a:r>
          </a:p>
          <a:p>
            <a:r>
              <a:rPr lang="en-US" dirty="0">
                <a:solidFill>
                  <a:srgbClr val="FFFFFF"/>
                </a:solidFill>
                <a:latin typeface="Palatino"/>
                <a:cs typeface="Palatino"/>
              </a:rPr>
              <a:t>Middle-aged adults</a:t>
            </a:r>
          </a:p>
          <a:p>
            <a:r>
              <a:rPr lang="en-US" dirty="0">
                <a:solidFill>
                  <a:srgbClr val="FFFFFF"/>
                </a:solidFill>
                <a:latin typeface="Palatino"/>
                <a:cs typeface="Palatino"/>
              </a:rPr>
              <a:t>Smokers</a:t>
            </a:r>
          </a:p>
          <a:p>
            <a:r>
              <a:rPr lang="en-US" dirty="0">
                <a:solidFill>
                  <a:srgbClr val="FFFFFF"/>
                </a:solidFill>
                <a:latin typeface="Palatino"/>
                <a:cs typeface="Palatino"/>
              </a:rPr>
              <a:t>Low-income people and those living in rural areas.</a:t>
            </a:r>
          </a:p>
          <a:p>
            <a:r>
              <a:rPr lang="en-US" dirty="0">
                <a:solidFill>
                  <a:srgbClr val="FFFFFF"/>
                </a:solidFill>
                <a:latin typeface="Palatino"/>
                <a:cs typeface="Palatino"/>
              </a:rPr>
              <a:t>People with a history of treatment for depression or mental illness and those with a history of substance abuse.</a:t>
            </a:r>
          </a:p>
          <a:p>
            <a:r>
              <a:rPr lang="en-US" dirty="0" smtClean="0">
                <a:solidFill>
                  <a:srgbClr val="FFFFFF"/>
                </a:solidFill>
                <a:latin typeface="Palatino"/>
                <a:cs typeface="Palatino"/>
              </a:rPr>
              <a:t>People who take long-acting opioids, high dosages of opioids and those who concurrently use alcohol and</a:t>
            </a:r>
            <a:r>
              <a:rPr lang="en-US" dirty="0">
                <a:solidFill>
                  <a:srgbClr val="FFFFFF"/>
                </a:solidFill>
                <a:latin typeface="Palatino"/>
                <a:cs typeface="Palatino"/>
              </a:rPr>
              <a:t>/</a:t>
            </a:r>
            <a:r>
              <a:rPr lang="en-US" dirty="0" smtClean="0">
                <a:solidFill>
                  <a:srgbClr val="FFFFFF"/>
                </a:solidFill>
                <a:latin typeface="Palatino"/>
                <a:cs typeface="Palatino"/>
              </a:rPr>
              <a:t>or benzodiazepines.</a:t>
            </a:r>
          </a:p>
          <a:p>
            <a:r>
              <a:rPr lang="en-US" dirty="0" smtClean="0">
                <a:solidFill>
                  <a:srgbClr val="FFFFFF"/>
                </a:solidFill>
                <a:latin typeface="Palatino"/>
                <a:cs typeface="Palatino"/>
              </a:rPr>
              <a:t>“Doctor shoppers”/patients using multiple providers</a:t>
            </a:r>
          </a:p>
          <a:p>
            <a:pPr marL="0" lvl="0" indent="0">
              <a:buNone/>
            </a:pPr>
            <a:r>
              <a:rPr lang="en-US" dirty="0">
                <a:solidFill>
                  <a:srgbClr val="FFFFFF"/>
                </a:solidFill>
                <a:latin typeface="Palatino"/>
                <a:cs typeface="Palatino"/>
              </a:rPr>
              <a:t>        </a:t>
            </a:r>
            <a:endParaRPr lang="en-US" dirty="0" smtClean="0">
              <a:solidFill>
                <a:srgbClr val="FFFFFF"/>
              </a:solidFill>
              <a:latin typeface="Palatino"/>
              <a:cs typeface="Palatino"/>
            </a:endParaRPr>
          </a:p>
          <a:p>
            <a:pPr marL="0" lvl="0" indent="0">
              <a:buNone/>
            </a:pPr>
            <a:r>
              <a:rPr lang="en-US" dirty="0">
                <a:solidFill>
                  <a:srgbClr val="FFFFFF"/>
                </a:solidFill>
                <a:latin typeface="Palatino"/>
                <a:cs typeface="Palatino"/>
              </a:rPr>
              <a:t> </a:t>
            </a:r>
            <a:r>
              <a:rPr lang="en-US" dirty="0" smtClean="0">
                <a:solidFill>
                  <a:srgbClr val="FFFFFF"/>
                </a:solidFill>
                <a:latin typeface="Palatino"/>
                <a:cs typeface="Palatino"/>
              </a:rPr>
              <a:t>           </a:t>
            </a:r>
            <a:r>
              <a:rPr lang="en-US" sz="2600" dirty="0">
                <a:solidFill>
                  <a:srgbClr val="FFFFFF"/>
                </a:solidFill>
                <a:latin typeface="Palatino"/>
                <a:cs typeface="Palatino"/>
              </a:rPr>
              <a:t>From the Centers for Disease Control and Prevention, 2012</a:t>
            </a:r>
          </a:p>
          <a:p>
            <a:pPr marL="0" lvl="0" indent="0">
              <a:buNone/>
            </a:pPr>
            <a:endParaRPr lang="en-US" sz="2600" dirty="0" smtClean="0">
              <a:solidFill>
                <a:srgbClr val="FFFFFF"/>
              </a:solidFill>
              <a:latin typeface="Palatino"/>
              <a:cs typeface="Palatino"/>
            </a:endParaRPr>
          </a:p>
        </p:txBody>
      </p:sp>
    </p:spTree>
    <p:extLst>
      <p:ext uri="{BB962C8B-B14F-4D97-AF65-F5344CB8AC3E}">
        <p14:creationId xmlns:p14="http://schemas.microsoft.com/office/powerpoint/2010/main" val="28266403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S:\SecondOpinCartoon.gif"/>
          <p:cNvPicPr>
            <a:picLocks noChangeAspect="1" noChangeArrowheads="1"/>
          </p:cNvPicPr>
          <p:nvPr/>
        </p:nvPicPr>
        <p:blipFill>
          <a:blip r:embed="rId2"/>
          <a:srcRect/>
          <a:stretch>
            <a:fillRect/>
          </a:stretch>
        </p:blipFill>
        <p:spPr bwMode="auto">
          <a:xfrm>
            <a:off x="182563" y="228600"/>
            <a:ext cx="8778875" cy="6324600"/>
          </a:xfrm>
          <a:prstGeom prst="rect">
            <a:avLst/>
          </a:prstGeom>
          <a:noFill/>
        </p:spPr>
      </p:pic>
    </p:spTree>
    <p:extLst>
      <p:ext uri="{BB962C8B-B14F-4D97-AF65-F5344CB8AC3E}">
        <p14:creationId xmlns:p14="http://schemas.microsoft.com/office/powerpoint/2010/main" val="1372671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Potential Medical Complications of Long-Term Opioid Use</a:t>
            </a:r>
            <a:endParaRPr lang="en-US" dirty="0">
              <a:solidFill>
                <a:srgbClr val="FAFFB6"/>
              </a:solidFill>
            </a:endParaRPr>
          </a:p>
        </p:txBody>
      </p:sp>
      <p:sp>
        <p:nvSpPr>
          <p:cNvPr id="3" name="Content Placeholder 2"/>
          <p:cNvSpPr>
            <a:spLocks noGrp="1"/>
          </p:cNvSpPr>
          <p:nvPr>
            <p:ph idx="1"/>
          </p:nvPr>
        </p:nvSpPr>
        <p:spPr>
          <a:xfrm>
            <a:off x="457200" y="1600200"/>
            <a:ext cx="8229600" cy="5071359"/>
          </a:xfrm>
        </p:spPr>
        <p:txBody>
          <a:bodyPr>
            <a:normAutofit fontScale="70000" lnSpcReduction="20000"/>
          </a:bodyPr>
          <a:lstStyle/>
          <a:p>
            <a:pPr marL="0" indent="0">
              <a:buNone/>
            </a:pPr>
            <a:r>
              <a:rPr lang="en-US" dirty="0">
                <a:solidFill>
                  <a:srgbClr val="FFFFFF"/>
                </a:solidFill>
                <a:latin typeface="Palatino"/>
                <a:cs typeface="Palatino"/>
              </a:rPr>
              <a:t>Long-term opioid use, inadequately studied to date, entails many potential medical risks in addition to overdose and addiction, including: </a:t>
            </a:r>
            <a:endParaRPr lang="en-US" dirty="0" smtClean="0">
              <a:solidFill>
                <a:srgbClr val="FFFFFF"/>
              </a:solidFill>
              <a:latin typeface="Palatino"/>
              <a:cs typeface="Palatino"/>
            </a:endParaRPr>
          </a:p>
          <a:p>
            <a:pPr marL="514350" indent="-457200"/>
            <a:r>
              <a:rPr lang="en-US" dirty="0">
                <a:solidFill>
                  <a:srgbClr val="FFFFFF"/>
                </a:solidFill>
                <a:latin typeface="Palatino"/>
                <a:cs typeface="Palatino"/>
              </a:rPr>
              <a:t>f</a:t>
            </a:r>
            <a:r>
              <a:rPr lang="en-US" dirty="0" smtClean="0">
                <a:solidFill>
                  <a:srgbClr val="FFFFFF"/>
                </a:solidFill>
                <a:latin typeface="Palatino"/>
                <a:cs typeface="Palatino"/>
              </a:rPr>
              <a:t>alls </a:t>
            </a:r>
            <a:r>
              <a:rPr lang="en-US" dirty="0">
                <a:solidFill>
                  <a:srgbClr val="FFFFFF"/>
                </a:solidFill>
                <a:latin typeface="Palatino"/>
                <a:cs typeface="Palatino"/>
              </a:rPr>
              <a:t>and </a:t>
            </a:r>
            <a:r>
              <a:rPr lang="en-US" dirty="0" smtClean="0">
                <a:solidFill>
                  <a:srgbClr val="FFFFFF"/>
                </a:solidFill>
                <a:latin typeface="Palatino"/>
                <a:cs typeface="Palatino"/>
              </a:rPr>
              <a:t>fractures</a:t>
            </a:r>
          </a:p>
          <a:p>
            <a:pPr marL="514350" indent="-457200"/>
            <a:r>
              <a:rPr lang="en-US" dirty="0" smtClean="0">
                <a:solidFill>
                  <a:srgbClr val="FFFFFF"/>
                </a:solidFill>
                <a:latin typeface="Palatino"/>
                <a:cs typeface="Palatino"/>
              </a:rPr>
              <a:t>chronic </a:t>
            </a:r>
            <a:r>
              <a:rPr lang="en-US" dirty="0">
                <a:solidFill>
                  <a:srgbClr val="FFFFFF"/>
                </a:solidFill>
                <a:latin typeface="Palatino"/>
                <a:cs typeface="Palatino"/>
              </a:rPr>
              <a:t>constipation and serious intestinal </a:t>
            </a:r>
            <a:r>
              <a:rPr lang="en-US" dirty="0" smtClean="0">
                <a:solidFill>
                  <a:srgbClr val="FFFFFF"/>
                </a:solidFill>
                <a:latin typeface="Palatino"/>
                <a:cs typeface="Palatino"/>
              </a:rPr>
              <a:t>blockage</a:t>
            </a:r>
          </a:p>
          <a:p>
            <a:pPr marL="514350" indent="-457200"/>
            <a:r>
              <a:rPr lang="en-US" dirty="0" smtClean="0">
                <a:solidFill>
                  <a:srgbClr val="FFFFFF"/>
                </a:solidFill>
                <a:latin typeface="Palatino"/>
                <a:cs typeface="Palatino"/>
              </a:rPr>
              <a:t>breathing </a:t>
            </a:r>
            <a:r>
              <a:rPr lang="en-US" dirty="0">
                <a:solidFill>
                  <a:srgbClr val="FFFFFF"/>
                </a:solidFill>
                <a:latin typeface="Palatino"/>
                <a:cs typeface="Palatino"/>
              </a:rPr>
              <a:t>difficulties during </a:t>
            </a:r>
            <a:r>
              <a:rPr lang="en-US" dirty="0" smtClean="0">
                <a:solidFill>
                  <a:srgbClr val="FFFFFF"/>
                </a:solidFill>
                <a:latin typeface="Palatino"/>
                <a:cs typeface="Palatino"/>
              </a:rPr>
              <a:t>sleep</a:t>
            </a:r>
          </a:p>
          <a:p>
            <a:pPr marL="514350" indent="-457200"/>
            <a:r>
              <a:rPr lang="en-US" dirty="0" smtClean="0">
                <a:solidFill>
                  <a:srgbClr val="FFFFFF"/>
                </a:solidFill>
                <a:latin typeface="Palatino"/>
                <a:cs typeface="Palatino"/>
              </a:rPr>
              <a:t>hormonal </a:t>
            </a:r>
            <a:r>
              <a:rPr lang="en-US" dirty="0">
                <a:solidFill>
                  <a:srgbClr val="FFFFFF"/>
                </a:solidFill>
                <a:latin typeface="Palatino"/>
                <a:cs typeface="Palatino"/>
              </a:rPr>
              <a:t>and endocrine </a:t>
            </a:r>
            <a:r>
              <a:rPr lang="en-US" dirty="0" err="1">
                <a:solidFill>
                  <a:srgbClr val="FFFFFF"/>
                </a:solidFill>
                <a:latin typeface="Palatino"/>
                <a:cs typeface="Palatino"/>
              </a:rPr>
              <a:t>dysregulation</a:t>
            </a:r>
            <a:r>
              <a:rPr lang="en-US" dirty="0">
                <a:solidFill>
                  <a:srgbClr val="FFFFFF"/>
                </a:solidFill>
                <a:latin typeface="Palatino"/>
                <a:cs typeface="Palatino"/>
              </a:rPr>
              <a:t> (potentially contributing to sexual dysfunction, osteoporosis, </a:t>
            </a:r>
            <a:r>
              <a:rPr lang="en-US" dirty="0" smtClean="0">
                <a:solidFill>
                  <a:srgbClr val="FFFFFF"/>
                </a:solidFill>
                <a:latin typeface="Palatino"/>
                <a:cs typeface="Palatino"/>
              </a:rPr>
              <a:t>and depression)</a:t>
            </a:r>
          </a:p>
          <a:p>
            <a:pPr marL="514350" indent="-457200"/>
            <a:r>
              <a:rPr lang="en-US" dirty="0" smtClean="0">
                <a:solidFill>
                  <a:srgbClr val="FFFFFF"/>
                </a:solidFill>
                <a:latin typeface="Palatino"/>
                <a:cs typeface="Palatino"/>
              </a:rPr>
              <a:t>immunosuppressive </a:t>
            </a:r>
            <a:r>
              <a:rPr lang="en-US" dirty="0">
                <a:solidFill>
                  <a:srgbClr val="FFFFFF"/>
                </a:solidFill>
                <a:latin typeface="Palatino"/>
                <a:cs typeface="Palatino"/>
              </a:rPr>
              <a:t>effects that may contribute to infection </a:t>
            </a:r>
            <a:r>
              <a:rPr lang="en-US" dirty="0" smtClean="0">
                <a:solidFill>
                  <a:srgbClr val="FFFFFF"/>
                </a:solidFill>
                <a:latin typeface="Palatino"/>
                <a:cs typeface="Palatino"/>
              </a:rPr>
              <a:t>risk</a:t>
            </a:r>
          </a:p>
          <a:p>
            <a:pPr marL="514350" indent="-457200"/>
            <a:r>
              <a:rPr lang="en-US" dirty="0" smtClean="0">
                <a:solidFill>
                  <a:srgbClr val="FFFFFF"/>
                </a:solidFill>
                <a:latin typeface="Palatino"/>
                <a:cs typeface="Palatino"/>
              </a:rPr>
              <a:t>cardiovascular </a:t>
            </a:r>
            <a:r>
              <a:rPr lang="en-US" dirty="0">
                <a:solidFill>
                  <a:srgbClr val="FFFFFF"/>
                </a:solidFill>
                <a:latin typeface="Palatino"/>
                <a:cs typeface="Palatino"/>
              </a:rPr>
              <a:t>disease </a:t>
            </a:r>
            <a:r>
              <a:rPr lang="en-US" dirty="0" smtClean="0">
                <a:solidFill>
                  <a:srgbClr val="FFFFFF"/>
                </a:solidFill>
                <a:latin typeface="Palatino"/>
                <a:cs typeface="Palatino"/>
              </a:rPr>
              <a:t>risks</a:t>
            </a:r>
          </a:p>
          <a:p>
            <a:pPr marL="514350" indent="-457200"/>
            <a:r>
              <a:rPr lang="en-US" dirty="0" smtClean="0">
                <a:solidFill>
                  <a:srgbClr val="FFFFFF"/>
                </a:solidFill>
                <a:latin typeface="Palatino"/>
                <a:cs typeface="Palatino"/>
              </a:rPr>
              <a:t>increased </a:t>
            </a:r>
            <a:r>
              <a:rPr lang="en-US" dirty="0">
                <a:solidFill>
                  <a:srgbClr val="FFFFFF"/>
                </a:solidFill>
                <a:latin typeface="Palatino"/>
                <a:cs typeface="Palatino"/>
              </a:rPr>
              <a:t>risks of motor vehicle accidents; and </a:t>
            </a:r>
            <a:endParaRPr lang="en-US" dirty="0" smtClean="0">
              <a:solidFill>
                <a:srgbClr val="FFFFFF"/>
              </a:solidFill>
              <a:latin typeface="Palatino"/>
              <a:cs typeface="Palatino"/>
            </a:endParaRPr>
          </a:p>
          <a:p>
            <a:pPr marL="514350" indent="-457200"/>
            <a:r>
              <a:rPr lang="en-US" dirty="0" smtClean="0">
                <a:solidFill>
                  <a:srgbClr val="FFFFFF"/>
                </a:solidFill>
                <a:latin typeface="Palatino"/>
                <a:cs typeface="Palatino"/>
              </a:rPr>
              <a:t>risks </a:t>
            </a:r>
            <a:r>
              <a:rPr lang="en-US" dirty="0">
                <a:solidFill>
                  <a:srgbClr val="FFFFFF"/>
                </a:solidFill>
                <a:latin typeface="Palatino"/>
                <a:cs typeface="Palatino"/>
              </a:rPr>
              <a:t>of cognitive and </a:t>
            </a:r>
            <a:r>
              <a:rPr lang="en-US" dirty="0" err="1">
                <a:solidFill>
                  <a:srgbClr val="FFFFFF"/>
                </a:solidFill>
                <a:latin typeface="Palatino"/>
                <a:cs typeface="Palatino"/>
              </a:rPr>
              <a:t>neuropsychologic</a:t>
            </a:r>
            <a:r>
              <a:rPr lang="en-US" dirty="0">
                <a:solidFill>
                  <a:srgbClr val="FFFFFF"/>
                </a:solidFill>
                <a:latin typeface="Palatino"/>
                <a:cs typeface="Palatino"/>
              </a:rPr>
              <a:t> impairments such as </a:t>
            </a:r>
            <a:r>
              <a:rPr lang="en-US" dirty="0" smtClean="0">
                <a:solidFill>
                  <a:srgbClr val="FFFFFF"/>
                </a:solidFill>
                <a:latin typeface="Palatino"/>
                <a:cs typeface="Palatino"/>
              </a:rPr>
              <a:t>sedation, delirium </a:t>
            </a:r>
            <a:r>
              <a:rPr lang="en-US" dirty="0">
                <a:solidFill>
                  <a:srgbClr val="FFFFFF"/>
                </a:solidFill>
                <a:latin typeface="Palatino"/>
                <a:cs typeface="Palatino"/>
              </a:rPr>
              <a:t>and </a:t>
            </a:r>
            <a:r>
              <a:rPr lang="en-US" dirty="0" smtClean="0">
                <a:solidFill>
                  <a:srgbClr val="FFFFFF"/>
                </a:solidFill>
                <a:latin typeface="Palatino"/>
                <a:cs typeface="Palatino"/>
              </a:rPr>
              <a:t>dementia</a:t>
            </a:r>
          </a:p>
          <a:p>
            <a:pPr marL="514350" indent="-457200"/>
            <a:r>
              <a:rPr lang="en-US" dirty="0" smtClean="0">
                <a:solidFill>
                  <a:srgbClr val="FFFFFF"/>
                </a:solidFill>
                <a:latin typeface="Palatino"/>
                <a:cs typeface="Palatino"/>
              </a:rPr>
              <a:t>Depression, anxiety</a:t>
            </a:r>
            <a:r>
              <a:rPr lang="en-US" smtClean="0">
                <a:solidFill>
                  <a:srgbClr val="FFFFFF"/>
                </a:solidFill>
                <a:latin typeface="Palatino"/>
                <a:cs typeface="Palatino"/>
              </a:rPr>
              <a:t>, apathy</a:t>
            </a:r>
            <a:endParaRPr lang="en-US" dirty="0">
              <a:solidFill>
                <a:srgbClr val="FFFFFF"/>
              </a:solidFill>
              <a:latin typeface="Palatino"/>
              <a:cs typeface="Palatino"/>
            </a:endParaRPr>
          </a:p>
        </p:txBody>
      </p:sp>
    </p:spTree>
    <p:extLst>
      <p:ext uri="{BB962C8B-B14F-4D97-AF65-F5344CB8AC3E}">
        <p14:creationId xmlns:p14="http://schemas.microsoft.com/office/powerpoint/2010/main" val="2584688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The PROP Petition</a:t>
            </a:r>
            <a:endParaRPr lang="en-US" dirty="0">
              <a:solidFill>
                <a:srgbClr val="FAFFB6"/>
              </a:solidFill>
              <a:latin typeface="Palatino"/>
              <a:cs typeface="Palatino"/>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bg1"/>
                </a:solidFill>
                <a:latin typeface="Palatino"/>
                <a:cs typeface="Palatino"/>
              </a:rPr>
              <a:t>The Physicians for Responsible Opioid Prescribing (PROP), </a:t>
            </a:r>
            <a:r>
              <a:rPr lang="en-US" dirty="0" smtClean="0">
                <a:solidFill>
                  <a:srgbClr val="FFFFFF"/>
                </a:solidFill>
                <a:latin typeface="Palatino"/>
                <a:cs typeface="Palatino"/>
              </a:rPr>
              <a:t>comprising </a:t>
            </a:r>
            <a:r>
              <a:rPr lang="en-US" dirty="0">
                <a:solidFill>
                  <a:srgbClr val="FFFFFF"/>
                </a:solidFill>
                <a:latin typeface="Palatino"/>
                <a:cs typeface="Palatino"/>
              </a:rPr>
              <a:t>clinicians, researchers, and health officials from </a:t>
            </a:r>
            <a:r>
              <a:rPr lang="en-US" dirty="0" smtClean="0">
                <a:solidFill>
                  <a:srgbClr val="FFFFFF"/>
                </a:solidFill>
                <a:latin typeface="Palatino"/>
                <a:cs typeface="Palatino"/>
              </a:rPr>
              <a:t>multiple fields in medicine, summarized a number of concerning findings regarding the long-term prescription of opioids to patients with chronic non-cancer pain (CNCP). These were sent in a Citizen Petition to the FDA on July 26, 2012, along with the following proposals:</a:t>
            </a:r>
          </a:p>
          <a:p>
            <a:pPr marL="0" indent="0">
              <a:buNone/>
            </a:pPr>
            <a:endParaRPr lang="en-US" dirty="0">
              <a:solidFill>
                <a:srgbClr val="FFFFFF"/>
              </a:solidFill>
              <a:latin typeface="Palatino"/>
              <a:cs typeface="Palatino"/>
            </a:endParaRPr>
          </a:p>
        </p:txBody>
      </p:sp>
    </p:spTree>
    <p:extLst>
      <p:ext uri="{BB962C8B-B14F-4D97-AF65-F5344CB8AC3E}">
        <p14:creationId xmlns:p14="http://schemas.microsoft.com/office/powerpoint/2010/main" val="12293818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FB6"/>
                </a:solidFill>
                <a:latin typeface="Palatino"/>
                <a:cs typeface="Palatino"/>
              </a:rPr>
              <a:t>The PROP Petition</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solidFill>
                  <a:schemeClr val="bg1"/>
                </a:solidFill>
                <a:latin typeface="Palatino"/>
                <a:cs typeface="Palatino"/>
              </a:rPr>
              <a:t>SPECIFIC ACTIONS REQUESTED FOR CHANGES TO OPIOID ANALGESIC LABELS:</a:t>
            </a:r>
          </a:p>
          <a:p>
            <a:pPr marL="0" indent="0">
              <a:buNone/>
            </a:pPr>
            <a:endParaRPr lang="en-US" dirty="0">
              <a:solidFill>
                <a:schemeClr val="bg1"/>
              </a:solidFill>
              <a:latin typeface="Palatino"/>
              <a:cs typeface="Palatino"/>
            </a:endParaRPr>
          </a:p>
          <a:p>
            <a:pPr marL="514350" indent="-514350">
              <a:buFont typeface="+mj-lt"/>
              <a:buAutoNum type="arabicPeriod"/>
            </a:pPr>
            <a:r>
              <a:rPr lang="en-US" dirty="0" smtClean="0">
                <a:solidFill>
                  <a:schemeClr val="bg1"/>
                </a:solidFill>
                <a:latin typeface="Palatino"/>
                <a:cs typeface="Palatino"/>
              </a:rPr>
              <a:t> Strike </a:t>
            </a:r>
            <a:r>
              <a:rPr lang="en-US" dirty="0">
                <a:solidFill>
                  <a:schemeClr val="bg1"/>
                </a:solidFill>
                <a:latin typeface="Palatino"/>
                <a:cs typeface="Palatino"/>
              </a:rPr>
              <a:t>the term "moderate" from the indication for non-cancer pain. </a:t>
            </a:r>
          </a:p>
          <a:p>
            <a:pPr marL="0" indent="0">
              <a:buNone/>
            </a:pPr>
            <a:endParaRPr lang="en-US" dirty="0" smtClean="0">
              <a:solidFill>
                <a:schemeClr val="bg1"/>
              </a:solidFill>
              <a:latin typeface="Palatino"/>
              <a:cs typeface="Palatino"/>
            </a:endParaRPr>
          </a:p>
          <a:p>
            <a:pPr marL="514350" indent="-514350">
              <a:buFont typeface="+mj-lt"/>
              <a:buAutoNum type="arabicPeriod"/>
            </a:pPr>
            <a:r>
              <a:rPr lang="en-US" dirty="0" smtClean="0">
                <a:solidFill>
                  <a:schemeClr val="bg1"/>
                </a:solidFill>
                <a:latin typeface="Palatino"/>
                <a:cs typeface="Palatino"/>
              </a:rPr>
              <a:t>Add </a:t>
            </a:r>
            <a:r>
              <a:rPr lang="en-US" dirty="0">
                <a:solidFill>
                  <a:schemeClr val="bg1"/>
                </a:solidFill>
                <a:latin typeface="Palatino"/>
                <a:cs typeface="Palatino"/>
              </a:rPr>
              <a:t>a maximum daily dose, equivalent to 100 milligrams </a:t>
            </a:r>
            <a:r>
              <a:rPr lang="en-US" dirty="0" smtClean="0">
                <a:solidFill>
                  <a:schemeClr val="bg1"/>
                </a:solidFill>
                <a:latin typeface="Palatino"/>
                <a:cs typeface="Palatino"/>
              </a:rPr>
              <a:t>of morphine </a:t>
            </a:r>
            <a:r>
              <a:rPr lang="en-US" dirty="0">
                <a:solidFill>
                  <a:schemeClr val="bg1"/>
                </a:solidFill>
                <a:latin typeface="Palatino"/>
                <a:cs typeface="Palatino"/>
              </a:rPr>
              <a:t>for non-cancer pain</a:t>
            </a:r>
            <a:r>
              <a:rPr lang="en-US" dirty="0" smtClean="0">
                <a:solidFill>
                  <a:schemeClr val="bg1"/>
                </a:solidFill>
                <a:latin typeface="Palatino"/>
                <a:cs typeface="Palatino"/>
              </a:rPr>
              <a:t>.</a:t>
            </a:r>
          </a:p>
          <a:p>
            <a:pPr marL="514350" indent="-514350">
              <a:buFont typeface="+mj-lt"/>
              <a:buAutoNum type="arabicPeriod"/>
            </a:pPr>
            <a:endParaRPr lang="en-US" dirty="0">
              <a:solidFill>
                <a:schemeClr val="bg1"/>
              </a:solidFill>
              <a:latin typeface="Palatino"/>
              <a:cs typeface="Palatino"/>
            </a:endParaRPr>
          </a:p>
          <a:p>
            <a:pPr marL="514350" indent="-514350">
              <a:buFont typeface="+mj-lt"/>
              <a:buAutoNum type="arabicPeriod"/>
            </a:pPr>
            <a:r>
              <a:rPr lang="en-US" dirty="0" smtClean="0">
                <a:solidFill>
                  <a:schemeClr val="bg1"/>
                </a:solidFill>
                <a:latin typeface="Palatino"/>
                <a:cs typeface="Palatino"/>
              </a:rPr>
              <a:t> Add </a:t>
            </a:r>
            <a:r>
              <a:rPr lang="en-US" dirty="0">
                <a:solidFill>
                  <a:schemeClr val="bg1"/>
                </a:solidFill>
                <a:latin typeface="Palatino"/>
                <a:cs typeface="Palatino"/>
              </a:rPr>
              <a:t>a maximum duration of 90-days for continuous (daily) use for non-cancer pain</a:t>
            </a:r>
            <a:r>
              <a:rPr lang="en-US" dirty="0" smtClean="0">
                <a:solidFill>
                  <a:schemeClr val="bg1"/>
                </a:solidFill>
                <a:latin typeface="Palatino"/>
                <a:cs typeface="Palatino"/>
              </a:rPr>
              <a:t>.</a:t>
            </a:r>
            <a:r>
              <a:rPr lang="en-US" dirty="0">
                <a:solidFill>
                  <a:schemeClr val="bg1"/>
                </a:solidFill>
                <a:latin typeface="Palatino"/>
                <a:cs typeface="Palatino"/>
              </a:rPr>
              <a:t> </a:t>
            </a:r>
            <a:endParaRPr lang="en-US" dirty="0" smtClean="0">
              <a:solidFill>
                <a:schemeClr val="bg1"/>
              </a:solidFill>
              <a:latin typeface="Palatino"/>
              <a:cs typeface="Palatino"/>
            </a:endParaRPr>
          </a:p>
          <a:p>
            <a:endParaRPr lang="en-US" dirty="0">
              <a:solidFill>
                <a:schemeClr val="bg1"/>
              </a:solidFill>
              <a:latin typeface="Palatino"/>
              <a:cs typeface="Palatino"/>
            </a:endParaRPr>
          </a:p>
        </p:txBody>
      </p:sp>
    </p:spTree>
    <p:extLst>
      <p:ext uri="{BB962C8B-B14F-4D97-AF65-F5344CB8AC3E}">
        <p14:creationId xmlns:p14="http://schemas.microsoft.com/office/powerpoint/2010/main" val="40204900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Pushback</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solidFill>
                <a:srgbClr val="FFFFFF"/>
              </a:solidFill>
              <a:latin typeface="Palatino"/>
              <a:cs typeface="Palatino"/>
            </a:endParaRPr>
          </a:p>
          <a:p>
            <a:r>
              <a:rPr lang="en-US" sz="3400" dirty="0" smtClean="0">
                <a:solidFill>
                  <a:srgbClr val="FFFFFF"/>
                </a:solidFill>
                <a:latin typeface="Palatino"/>
                <a:cs typeface="Palatino"/>
              </a:rPr>
              <a:t>Given the sums of money at risk and the careers </a:t>
            </a:r>
            <a:r>
              <a:rPr lang="en-US" sz="3400" smtClean="0">
                <a:solidFill>
                  <a:srgbClr val="FFFFFF"/>
                </a:solidFill>
                <a:latin typeface="Palatino"/>
                <a:cs typeface="Palatino"/>
              </a:rPr>
              <a:t>at stake, </a:t>
            </a:r>
            <a:r>
              <a:rPr lang="en-US" sz="3400" dirty="0" smtClean="0">
                <a:solidFill>
                  <a:srgbClr val="FFFFFF"/>
                </a:solidFill>
                <a:latin typeface="Palatino"/>
                <a:cs typeface="Palatino"/>
              </a:rPr>
              <a:t>it is unsurprising that the pharmaceutical industry and several groups funded in part by them have objected to the PROP Petition.</a:t>
            </a:r>
          </a:p>
          <a:p>
            <a:endParaRPr lang="en-US" sz="3400" dirty="0" smtClean="0">
              <a:solidFill>
                <a:srgbClr val="FFFFFF"/>
              </a:solidFill>
              <a:latin typeface="Palatino"/>
              <a:cs typeface="Palatino"/>
            </a:endParaRPr>
          </a:p>
          <a:p>
            <a:r>
              <a:rPr lang="en-US" sz="3400" dirty="0" smtClean="0">
                <a:solidFill>
                  <a:srgbClr val="FFFFFF"/>
                </a:solidFill>
                <a:latin typeface="Palatino"/>
                <a:cs typeface="Palatino"/>
              </a:rPr>
              <a:t>Shortly after the PROP Petition was filed, the American Academy of Pain Medicine (AAPM; one of the non-profit organizations under investigation by the Senate Finance Committee) called the PROP proposals “seriously flawed, potentially harmful to patients with debilitating pain conditions for whom opioid therapy is indicated, and without substantive scientific foundation.”</a:t>
            </a:r>
          </a:p>
          <a:p>
            <a:endParaRPr lang="en-US" dirty="0"/>
          </a:p>
        </p:txBody>
      </p:sp>
    </p:spTree>
    <p:extLst>
      <p:ext uri="{BB962C8B-B14F-4D97-AF65-F5344CB8AC3E}">
        <p14:creationId xmlns:p14="http://schemas.microsoft.com/office/powerpoint/2010/main" val="22203410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PROMPT Response</a:t>
            </a:r>
            <a:endParaRPr lang="en-US" dirty="0">
              <a:solidFill>
                <a:srgbClr val="FAFFB6"/>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FFFFFF"/>
                </a:solidFill>
                <a:latin typeface="Palatino"/>
                <a:cs typeface="Palatino"/>
              </a:rPr>
              <a:t>A</a:t>
            </a:r>
            <a:r>
              <a:rPr lang="en-US" dirty="0" smtClean="0">
                <a:solidFill>
                  <a:srgbClr val="FFFFFF"/>
                </a:solidFill>
                <a:latin typeface="Palatino"/>
                <a:cs typeface="Palatino"/>
              </a:rPr>
              <a:t> </a:t>
            </a:r>
            <a:r>
              <a:rPr lang="en-US" dirty="0">
                <a:solidFill>
                  <a:srgbClr val="FFFFFF"/>
                </a:solidFill>
                <a:latin typeface="Palatino"/>
                <a:cs typeface="Palatino"/>
              </a:rPr>
              <a:t>group of 26 physicians </a:t>
            </a:r>
            <a:r>
              <a:rPr lang="en-US" dirty="0" smtClean="0">
                <a:solidFill>
                  <a:srgbClr val="FFFFFF"/>
                </a:solidFill>
                <a:latin typeface="Palatino"/>
                <a:cs typeface="Palatino"/>
              </a:rPr>
              <a:t>and pharmacists called </a:t>
            </a:r>
            <a:r>
              <a:rPr lang="en-US" dirty="0">
                <a:solidFill>
                  <a:srgbClr val="FFFFFF"/>
                </a:solidFill>
                <a:latin typeface="Palatino"/>
                <a:cs typeface="Palatino"/>
              </a:rPr>
              <a:t>Professionals for Rational Opioid Monitoring and Pharmacotherapy (PROMPT) </a:t>
            </a:r>
            <a:r>
              <a:rPr lang="en-US" dirty="0" smtClean="0">
                <a:solidFill>
                  <a:srgbClr val="FFFFFF"/>
                </a:solidFill>
                <a:latin typeface="Palatino"/>
                <a:cs typeface="Palatino"/>
              </a:rPr>
              <a:t>endorsed the AAPM response and sent </a:t>
            </a:r>
            <a:r>
              <a:rPr lang="en-US" dirty="0">
                <a:solidFill>
                  <a:srgbClr val="FFFFFF"/>
                </a:solidFill>
                <a:latin typeface="Palatino"/>
                <a:cs typeface="Palatino"/>
              </a:rPr>
              <a:t>a letter to the FDA  suggesting an alternative </a:t>
            </a:r>
            <a:r>
              <a:rPr lang="en-US" dirty="0" smtClean="0">
                <a:solidFill>
                  <a:srgbClr val="FFFFFF"/>
                </a:solidFill>
                <a:latin typeface="Palatino"/>
                <a:cs typeface="Palatino"/>
              </a:rPr>
              <a:t>approach-- </a:t>
            </a:r>
            <a:r>
              <a:rPr lang="en-US" dirty="0">
                <a:solidFill>
                  <a:srgbClr val="FFFFFF"/>
                </a:solidFill>
                <a:latin typeface="Palatino"/>
                <a:cs typeface="Palatino"/>
              </a:rPr>
              <a:t>emphasizing “clinical education, proactive risk stratification, and appropriate therapeutic monitoring.</a:t>
            </a:r>
            <a:r>
              <a:rPr lang="en-US" dirty="0" smtClean="0">
                <a:solidFill>
                  <a:srgbClr val="FFFFFF"/>
                </a:solidFill>
                <a:latin typeface="Palatino"/>
                <a:cs typeface="Palatino"/>
              </a:rPr>
              <a:t>”</a:t>
            </a:r>
          </a:p>
          <a:p>
            <a:pPr marL="0" indent="0">
              <a:buNone/>
            </a:pPr>
            <a:endParaRPr lang="en-US" dirty="0" smtClean="0">
              <a:solidFill>
                <a:srgbClr val="FFFFFF"/>
              </a:solidFill>
              <a:latin typeface="Palatino"/>
              <a:cs typeface="Palatino"/>
            </a:endParaRPr>
          </a:p>
          <a:p>
            <a:r>
              <a:rPr lang="en-US" dirty="0" smtClean="0">
                <a:solidFill>
                  <a:srgbClr val="FFFFFF"/>
                </a:solidFill>
                <a:latin typeface="Palatino"/>
                <a:cs typeface="Palatino"/>
              </a:rPr>
              <a:t>They have suggested a variant of the FDA’s recently-released risk management plan for long-acting opioids, with mandated physician training.</a:t>
            </a:r>
            <a:endParaRPr lang="en-US" dirty="0">
              <a:solidFill>
                <a:srgbClr val="FFFFFF"/>
              </a:solidFill>
              <a:latin typeface="Palatino"/>
              <a:cs typeface="Palatino"/>
            </a:endParaRPr>
          </a:p>
          <a:p>
            <a:endParaRPr lang="en-US" dirty="0"/>
          </a:p>
        </p:txBody>
      </p:sp>
    </p:spTree>
    <p:extLst>
      <p:ext uri="{BB962C8B-B14F-4D97-AF65-F5344CB8AC3E}">
        <p14:creationId xmlns:p14="http://schemas.microsoft.com/office/powerpoint/2010/main" val="25760622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FB6"/>
                </a:solidFill>
                <a:latin typeface="Palatino"/>
                <a:cs typeface="Palatino"/>
              </a:rPr>
              <a:t>PROMPT Response</a:t>
            </a:r>
            <a:endParaRPr lang="en-US" dirty="0">
              <a:solidFill>
                <a:srgbClr val="FAFFB6"/>
              </a:solidFill>
            </a:endParaRPr>
          </a:p>
        </p:txBody>
      </p:sp>
      <p:sp>
        <p:nvSpPr>
          <p:cNvPr id="3" name="Content Placeholder 2"/>
          <p:cNvSpPr>
            <a:spLocks noGrp="1"/>
          </p:cNvSpPr>
          <p:nvPr>
            <p:ph idx="1"/>
          </p:nvPr>
        </p:nvSpPr>
        <p:spPr/>
        <p:txBody>
          <a:bodyPr>
            <a:normAutofit fontScale="92500" lnSpcReduction="20000"/>
          </a:bodyPr>
          <a:lstStyle/>
          <a:p>
            <a:r>
              <a:rPr lang="en-US" dirty="0">
                <a:solidFill>
                  <a:srgbClr val="FFFFFF"/>
                </a:solidFill>
                <a:latin typeface="Palatino"/>
                <a:cs typeface="Palatino"/>
              </a:rPr>
              <a:t>PROMPT </a:t>
            </a:r>
            <a:r>
              <a:rPr lang="en-US" dirty="0" smtClean="0">
                <a:solidFill>
                  <a:srgbClr val="FFFFFF"/>
                </a:solidFill>
                <a:latin typeface="Palatino"/>
                <a:cs typeface="Palatino"/>
              </a:rPr>
              <a:t>has opposed the limitations on opioid therapy proposed by PROP, and has instead argued for making education mandatory for all clinicians who prescribe opioids. </a:t>
            </a:r>
          </a:p>
          <a:p>
            <a:pPr marL="0" indent="0">
              <a:buNone/>
            </a:pPr>
            <a:endParaRPr lang="en-US" dirty="0" smtClean="0">
              <a:solidFill>
                <a:srgbClr val="FFFFFF"/>
              </a:solidFill>
              <a:latin typeface="Palatino"/>
              <a:cs typeface="Palatino"/>
            </a:endParaRPr>
          </a:p>
          <a:p>
            <a:r>
              <a:rPr lang="en-US" dirty="0" smtClean="0">
                <a:solidFill>
                  <a:srgbClr val="FFFFFF"/>
                </a:solidFill>
                <a:latin typeface="Palatino"/>
                <a:cs typeface="Palatino"/>
              </a:rPr>
              <a:t>They note that methadone accounts for 2% of all opioid prescriptions, but 33% of overdose deaths, attributing this to improper patient selection and education by insufficiently-trained clinicians. </a:t>
            </a:r>
            <a:endParaRPr lang="en-US" dirty="0"/>
          </a:p>
        </p:txBody>
      </p:sp>
    </p:spTree>
    <p:extLst>
      <p:ext uri="{BB962C8B-B14F-4D97-AF65-F5344CB8AC3E}">
        <p14:creationId xmlns:p14="http://schemas.microsoft.com/office/powerpoint/2010/main" val="3100918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Ancient Greece and Rome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Palatino"/>
                <a:cs typeface="Palatino"/>
              </a:rPr>
              <a:t>The ancient Greeks and Romans ingested opium for both medical treatment and recreational purposes.</a:t>
            </a:r>
          </a:p>
          <a:p>
            <a:pPr marL="0" indent="0">
              <a:buNone/>
            </a:pPr>
            <a:endParaRPr lang="en-US" dirty="0" smtClean="0">
              <a:solidFill>
                <a:schemeClr val="bg1"/>
              </a:solidFill>
              <a:latin typeface="Palatino"/>
              <a:cs typeface="Palatino"/>
            </a:endParaRPr>
          </a:p>
          <a:p>
            <a:r>
              <a:rPr lang="en-US" dirty="0" smtClean="0">
                <a:solidFill>
                  <a:schemeClr val="bg1"/>
                </a:solidFill>
                <a:latin typeface="Palatino"/>
                <a:cs typeface="Palatino"/>
              </a:rPr>
              <a:t>In </a:t>
            </a:r>
            <a:r>
              <a:rPr lang="en-US" dirty="0">
                <a:solidFill>
                  <a:schemeClr val="bg1"/>
                </a:solidFill>
                <a:latin typeface="Palatino"/>
                <a:cs typeface="Palatino"/>
              </a:rPr>
              <a:t>Greece around 460 BC, Hippocrates </a:t>
            </a:r>
            <a:r>
              <a:rPr lang="en-US" dirty="0" smtClean="0">
                <a:solidFill>
                  <a:schemeClr val="bg1"/>
                </a:solidFill>
                <a:latin typeface="Palatino"/>
                <a:cs typeface="Palatino"/>
              </a:rPr>
              <a:t>and Galen were both known to have employed </a:t>
            </a:r>
            <a:r>
              <a:rPr lang="en-US" dirty="0">
                <a:solidFill>
                  <a:schemeClr val="bg1"/>
                </a:solidFill>
                <a:latin typeface="Palatino"/>
                <a:cs typeface="Palatino"/>
              </a:rPr>
              <a:t>opium to treat everything from headaches and coughing through asthma and melancholy.</a:t>
            </a:r>
            <a:endParaRPr lang="en-US" dirty="0">
              <a:solidFill>
                <a:schemeClr val="bg1"/>
              </a:solidFill>
            </a:endParaRPr>
          </a:p>
          <a:p>
            <a:endParaRPr lang="en-US" dirty="0"/>
          </a:p>
        </p:txBody>
      </p:sp>
    </p:spTree>
    <p:extLst>
      <p:ext uri="{BB962C8B-B14F-4D97-AF65-F5344CB8AC3E}">
        <p14:creationId xmlns:p14="http://schemas.microsoft.com/office/powerpoint/2010/main" val="23631295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Dr. </a:t>
            </a:r>
            <a:r>
              <a:rPr lang="en-US" dirty="0" err="1" smtClean="0">
                <a:solidFill>
                  <a:srgbClr val="FAFFB6"/>
                </a:solidFill>
                <a:latin typeface="Palatino"/>
                <a:cs typeface="Palatino"/>
              </a:rPr>
              <a:t>Portenoy</a:t>
            </a:r>
            <a:r>
              <a:rPr lang="en-US" dirty="0" smtClean="0">
                <a:solidFill>
                  <a:srgbClr val="FAFFB6"/>
                </a:solidFill>
                <a:latin typeface="Palatino"/>
                <a:cs typeface="Palatino"/>
              </a:rPr>
              <a:t> recants</a:t>
            </a:r>
            <a:endParaRPr lang="en-US" dirty="0"/>
          </a:p>
        </p:txBody>
      </p:sp>
      <p:sp>
        <p:nvSpPr>
          <p:cNvPr id="3" name="Content Placeholder 2"/>
          <p:cNvSpPr>
            <a:spLocks noGrp="1"/>
          </p:cNvSpPr>
          <p:nvPr>
            <p:ph idx="1"/>
          </p:nvPr>
        </p:nvSpPr>
        <p:spPr>
          <a:xfrm>
            <a:off x="457200" y="1417638"/>
            <a:ext cx="8229600" cy="5052363"/>
          </a:xfrm>
        </p:spPr>
        <p:txBody>
          <a:bodyPr>
            <a:normAutofit fontScale="85000" lnSpcReduction="10000"/>
          </a:bodyPr>
          <a:lstStyle/>
          <a:p>
            <a:r>
              <a:rPr lang="en-US" dirty="0" smtClean="0">
                <a:solidFill>
                  <a:schemeClr val="bg1"/>
                </a:solidFill>
                <a:latin typeface="Palatino"/>
                <a:cs typeface="Palatino"/>
              </a:rPr>
              <a:t>Dr. Russell </a:t>
            </a:r>
            <a:r>
              <a:rPr lang="en-US" dirty="0" err="1" smtClean="0">
                <a:solidFill>
                  <a:schemeClr val="bg1"/>
                </a:solidFill>
                <a:latin typeface="Palatino"/>
                <a:cs typeface="Palatino"/>
              </a:rPr>
              <a:t>Portenoy</a:t>
            </a:r>
            <a:r>
              <a:rPr lang="en-US" dirty="0" smtClean="0">
                <a:solidFill>
                  <a:schemeClr val="bg1"/>
                </a:solidFill>
                <a:latin typeface="Palatino"/>
                <a:cs typeface="Palatino"/>
              </a:rPr>
              <a:t>, </a:t>
            </a:r>
            <a:r>
              <a:rPr lang="en-US" dirty="0">
                <a:solidFill>
                  <a:schemeClr val="bg1"/>
                </a:solidFill>
                <a:latin typeface="Palatino"/>
                <a:cs typeface="Palatino"/>
              </a:rPr>
              <a:t>o</a:t>
            </a:r>
            <a:r>
              <a:rPr lang="en-US" dirty="0" smtClean="0">
                <a:solidFill>
                  <a:schemeClr val="bg1"/>
                </a:solidFill>
                <a:latin typeface="Palatino"/>
                <a:cs typeface="Palatino"/>
              </a:rPr>
              <a:t>ne </a:t>
            </a:r>
            <a:r>
              <a:rPr lang="en-US" dirty="0">
                <a:solidFill>
                  <a:schemeClr val="bg1"/>
                </a:solidFill>
                <a:latin typeface="Palatino"/>
                <a:cs typeface="Palatino"/>
              </a:rPr>
              <a:t>of the leading </a:t>
            </a:r>
            <a:r>
              <a:rPr lang="en-US" dirty="0" smtClean="0">
                <a:solidFill>
                  <a:schemeClr val="bg1"/>
                </a:solidFill>
                <a:latin typeface="Palatino"/>
                <a:cs typeface="Palatino"/>
              </a:rPr>
              <a:t>champions of </a:t>
            </a:r>
            <a:r>
              <a:rPr lang="en-US" dirty="0">
                <a:solidFill>
                  <a:schemeClr val="bg1"/>
                </a:solidFill>
                <a:latin typeface="Palatino"/>
                <a:cs typeface="Palatino"/>
              </a:rPr>
              <a:t>more liberal opioid prescribing for chronic pain, </a:t>
            </a:r>
            <a:r>
              <a:rPr lang="en-US" dirty="0" smtClean="0">
                <a:solidFill>
                  <a:schemeClr val="bg1"/>
                </a:solidFill>
                <a:latin typeface="Palatino"/>
                <a:cs typeface="Palatino"/>
              </a:rPr>
              <a:t>stated in an interview with </a:t>
            </a:r>
            <a:r>
              <a:rPr lang="en-US" dirty="0">
                <a:solidFill>
                  <a:schemeClr val="bg1"/>
                </a:solidFill>
                <a:latin typeface="Palatino"/>
                <a:cs typeface="Palatino"/>
              </a:rPr>
              <a:t>the </a:t>
            </a:r>
            <a:r>
              <a:rPr lang="en-US" i="1" dirty="0">
                <a:solidFill>
                  <a:schemeClr val="bg1"/>
                </a:solidFill>
                <a:latin typeface="Palatino"/>
                <a:cs typeface="Palatino"/>
              </a:rPr>
              <a:t>Wall Street </a:t>
            </a:r>
            <a:r>
              <a:rPr lang="en-US" i="1" dirty="0" smtClean="0">
                <a:solidFill>
                  <a:schemeClr val="bg1"/>
                </a:solidFill>
                <a:latin typeface="Palatino"/>
                <a:cs typeface="Palatino"/>
              </a:rPr>
              <a:t>Journal </a:t>
            </a:r>
            <a:r>
              <a:rPr lang="en-US" dirty="0" smtClean="0">
                <a:solidFill>
                  <a:schemeClr val="bg1"/>
                </a:solidFill>
                <a:latin typeface="Palatino"/>
                <a:cs typeface="Palatino"/>
              </a:rPr>
              <a:t>on December 17, 2012, </a:t>
            </a:r>
            <a:r>
              <a:rPr lang="en-US" i="1" dirty="0" smtClean="0">
                <a:solidFill>
                  <a:schemeClr val="bg1"/>
                </a:solidFill>
                <a:latin typeface="Palatino"/>
                <a:cs typeface="Palatino"/>
              </a:rPr>
              <a:t> </a:t>
            </a:r>
            <a:r>
              <a:rPr lang="en-US" dirty="0" smtClean="0">
                <a:solidFill>
                  <a:schemeClr val="bg1"/>
                </a:solidFill>
                <a:latin typeface="Palatino"/>
                <a:cs typeface="Palatino"/>
              </a:rPr>
              <a:t>that in hindsight “it was the wrong thing to do.” </a:t>
            </a:r>
          </a:p>
          <a:p>
            <a:endParaRPr lang="en-US" dirty="0">
              <a:solidFill>
                <a:schemeClr val="bg1"/>
              </a:solidFill>
              <a:latin typeface="Palatino"/>
              <a:cs typeface="Palatino"/>
            </a:endParaRPr>
          </a:p>
          <a:p>
            <a:r>
              <a:rPr lang="en-US" dirty="0">
                <a:solidFill>
                  <a:schemeClr val="bg1"/>
                </a:solidFill>
                <a:latin typeface="Palatino"/>
                <a:cs typeface="Palatino"/>
              </a:rPr>
              <a:t>Dr. </a:t>
            </a:r>
            <a:r>
              <a:rPr lang="en-US" dirty="0" err="1" smtClean="0">
                <a:solidFill>
                  <a:schemeClr val="bg1"/>
                </a:solidFill>
                <a:latin typeface="Palatino"/>
                <a:cs typeface="Palatino"/>
              </a:rPr>
              <a:t>Portenoy</a:t>
            </a:r>
            <a:r>
              <a:rPr lang="en-US" dirty="0" smtClean="0">
                <a:solidFill>
                  <a:schemeClr val="bg1"/>
                </a:solidFill>
                <a:latin typeface="Palatino"/>
                <a:cs typeface="Palatino"/>
              </a:rPr>
              <a:t> acknowledged greatly underreporting the addiction potential of opioids.</a:t>
            </a:r>
          </a:p>
          <a:p>
            <a:pPr marL="0" indent="0">
              <a:buNone/>
            </a:pPr>
            <a:endParaRPr lang="en-US" dirty="0" smtClean="0">
              <a:solidFill>
                <a:schemeClr val="bg1"/>
              </a:solidFill>
              <a:latin typeface="Palatino"/>
              <a:cs typeface="Palatino"/>
            </a:endParaRPr>
          </a:p>
          <a:p>
            <a:r>
              <a:rPr lang="en-US" dirty="0">
                <a:solidFill>
                  <a:schemeClr val="bg1"/>
                </a:solidFill>
                <a:latin typeface="Palatino"/>
                <a:cs typeface="Palatino"/>
              </a:rPr>
              <a:t>Dr. </a:t>
            </a:r>
            <a:r>
              <a:rPr lang="en-US" dirty="0" err="1">
                <a:solidFill>
                  <a:schemeClr val="bg1"/>
                </a:solidFill>
                <a:latin typeface="Palatino"/>
                <a:cs typeface="Palatino"/>
              </a:rPr>
              <a:t>Portenoy</a:t>
            </a:r>
            <a:r>
              <a:rPr lang="en-US" dirty="0">
                <a:solidFill>
                  <a:schemeClr val="bg1"/>
                </a:solidFill>
                <a:latin typeface="Palatino"/>
                <a:cs typeface="Palatino"/>
              </a:rPr>
              <a:t> admitted that </a:t>
            </a:r>
            <a:r>
              <a:rPr lang="en-US" b="1" dirty="0" smtClean="0">
                <a:solidFill>
                  <a:schemeClr val="bg1"/>
                </a:solidFill>
                <a:latin typeface="Palatino"/>
                <a:cs typeface="Palatino"/>
              </a:rPr>
              <a:t>“data </a:t>
            </a:r>
            <a:r>
              <a:rPr lang="en-US" b="1" dirty="0">
                <a:solidFill>
                  <a:schemeClr val="bg1"/>
                </a:solidFill>
                <a:latin typeface="Palatino"/>
                <a:cs typeface="Palatino"/>
              </a:rPr>
              <a:t>about the effectiveness of opioids </a:t>
            </a:r>
            <a:r>
              <a:rPr lang="en-US" b="1" dirty="0" smtClean="0">
                <a:solidFill>
                  <a:schemeClr val="bg1"/>
                </a:solidFill>
                <a:latin typeface="Palatino"/>
                <a:cs typeface="Palatino"/>
              </a:rPr>
              <a:t>(for the chronic pain population) does </a:t>
            </a:r>
            <a:r>
              <a:rPr lang="en-US" b="1" dirty="0">
                <a:solidFill>
                  <a:schemeClr val="bg1"/>
                </a:solidFill>
                <a:latin typeface="Palatino"/>
                <a:cs typeface="Palatino"/>
              </a:rPr>
              <a:t>not </a:t>
            </a:r>
            <a:r>
              <a:rPr lang="en-US" b="1" dirty="0" smtClean="0">
                <a:solidFill>
                  <a:schemeClr val="bg1"/>
                </a:solidFill>
                <a:latin typeface="Palatino"/>
                <a:cs typeface="Palatino"/>
              </a:rPr>
              <a:t>exist.” </a:t>
            </a:r>
          </a:p>
        </p:txBody>
      </p:sp>
    </p:spTree>
    <p:extLst>
      <p:ext uri="{BB962C8B-B14F-4D97-AF65-F5344CB8AC3E}">
        <p14:creationId xmlns:p14="http://schemas.microsoft.com/office/powerpoint/2010/main" val="373771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37045"/>
          </a:xfrm>
        </p:spPr>
        <p:txBody>
          <a:bodyPr>
            <a:normAutofit/>
          </a:bodyPr>
          <a:lstStyle/>
          <a:p>
            <a:r>
              <a:rPr lang="en-US" dirty="0" smtClean="0">
                <a:solidFill>
                  <a:srgbClr val="FAFFB6"/>
                </a:solidFill>
                <a:latin typeface="Palatino"/>
                <a:cs typeface="Palatino"/>
              </a:rPr>
              <a:t>What is the existing evidence?</a:t>
            </a:r>
            <a:endParaRPr lang="en-US" dirty="0">
              <a:solidFill>
                <a:srgbClr val="FAFFB6"/>
              </a:solidFill>
              <a:latin typeface="Palatino"/>
              <a:cs typeface="Palatino"/>
            </a:endParaRPr>
          </a:p>
        </p:txBody>
      </p:sp>
      <p:sp>
        <p:nvSpPr>
          <p:cNvPr id="3" name="Content Placeholder 2"/>
          <p:cNvSpPr>
            <a:spLocks noGrp="1"/>
          </p:cNvSpPr>
          <p:nvPr>
            <p:ph idx="1"/>
          </p:nvPr>
        </p:nvSpPr>
        <p:spPr>
          <a:xfrm>
            <a:off x="457200" y="1511683"/>
            <a:ext cx="8229600" cy="5200188"/>
          </a:xfrm>
        </p:spPr>
        <p:txBody>
          <a:bodyPr>
            <a:noAutofit/>
          </a:bodyPr>
          <a:lstStyle/>
          <a:p>
            <a:pPr marL="0" indent="0">
              <a:buNone/>
            </a:pPr>
            <a:r>
              <a:rPr lang="en-US" sz="2400" dirty="0" smtClean="0">
                <a:solidFill>
                  <a:schemeClr val="bg1"/>
                </a:solidFill>
                <a:latin typeface="Palatino"/>
                <a:cs typeface="Palatino"/>
              </a:rPr>
              <a:t>As just mentioned, Dr. </a:t>
            </a:r>
            <a:r>
              <a:rPr lang="en-US" sz="2400" dirty="0" err="1" smtClean="0">
                <a:solidFill>
                  <a:schemeClr val="bg1"/>
                </a:solidFill>
                <a:latin typeface="Palatino"/>
                <a:cs typeface="Palatino"/>
              </a:rPr>
              <a:t>Portenoy</a:t>
            </a:r>
            <a:r>
              <a:rPr lang="en-US" sz="2400" dirty="0" smtClean="0">
                <a:solidFill>
                  <a:schemeClr val="bg1"/>
                </a:solidFill>
                <a:latin typeface="Palatino"/>
                <a:cs typeface="Palatino"/>
              </a:rPr>
              <a:t> acknowledged the lack of scientific evidence of the effectiveness of opioids for chronic non-cancer pain. </a:t>
            </a:r>
          </a:p>
          <a:p>
            <a:pPr marL="0" indent="0">
              <a:buNone/>
            </a:pPr>
            <a:r>
              <a:rPr lang="en-US" sz="2400" dirty="0" smtClean="0">
                <a:solidFill>
                  <a:schemeClr val="bg1"/>
                </a:solidFill>
                <a:latin typeface="Palatino"/>
                <a:cs typeface="Palatino"/>
              </a:rPr>
              <a:t>In fact, the physicians drafting the PROP petition noted the following important findings:</a:t>
            </a:r>
          </a:p>
          <a:p>
            <a:pPr marL="0" indent="0">
              <a:buNone/>
            </a:pPr>
            <a:endParaRPr lang="en-US" sz="2400" dirty="0">
              <a:solidFill>
                <a:schemeClr val="bg1"/>
              </a:solidFill>
              <a:latin typeface="Palatino"/>
              <a:cs typeface="Palatino"/>
            </a:endParaRPr>
          </a:p>
          <a:p>
            <a:r>
              <a:rPr lang="en-US" sz="2400" dirty="0" smtClean="0">
                <a:solidFill>
                  <a:schemeClr val="bg1"/>
                </a:solidFill>
                <a:latin typeface="Palatino"/>
                <a:cs typeface="Palatino"/>
              </a:rPr>
              <a:t>Recent </a:t>
            </a:r>
            <a:r>
              <a:rPr lang="en-US" sz="2400" dirty="0">
                <a:solidFill>
                  <a:schemeClr val="bg1"/>
                </a:solidFill>
                <a:latin typeface="Palatino"/>
                <a:cs typeface="Palatino"/>
              </a:rPr>
              <a:t>surveys </a:t>
            </a:r>
            <a:r>
              <a:rPr lang="en-US" sz="2400" dirty="0" smtClean="0">
                <a:solidFill>
                  <a:schemeClr val="bg1"/>
                </a:solidFill>
                <a:latin typeface="Palatino"/>
                <a:cs typeface="Palatino"/>
              </a:rPr>
              <a:t>show </a:t>
            </a:r>
            <a:r>
              <a:rPr lang="en-US" sz="2400" dirty="0">
                <a:solidFill>
                  <a:schemeClr val="bg1"/>
                </a:solidFill>
                <a:latin typeface="Palatino"/>
                <a:cs typeface="Palatino"/>
              </a:rPr>
              <a:t>that many patients with chronic pain receiving long-term opioids continue to experience significant chronic pain and dysfunction</a:t>
            </a:r>
            <a:r>
              <a:rPr lang="en-US" sz="2400" dirty="0" smtClean="0">
                <a:solidFill>
                  <a:schemeClr val="bg1"/>
                </a:solidFill>
                <a:latin typeface="Palatino"/>
                <a:cs typeface="Palatino"/>
              </a:rPr>
              <a:t>.</a:t>
            </a:r>
          </a:p>
          <a:p>
            <a:r>
              <a:rPr lang="en-US" sz="2400" dirty="0">
                <a:solidFill>
                  <a:schemeClr val="bg1"/>
                </a:solidFill>
                <a:latin typeface="Palatino"/>
                <a:cs typeface="Palatino"/>
              </a:rPr>
              <a:t>A large sample of medical and pharmacy claims records found that 2/3 of patients who took opioids on a daily basis for 90 days were still taking opioids five years later.</a:t>
            </a:r>
          </a:p>
          <a:p>
            <a:pPr marL="0" indent="0">
              <a:buNone/>
            </a:pPr>
            <a:endParaRPr lang="en-US" sz="2400" dirty="0">
              <a:solidFill>
                <a:schemeClr val="bg1"/>
              </a:solidFill>
              <a:latin typeface="Palatino"/>
              <a:cs typeface="Palatino"/>
            </a:endParaRPr>
          </a:p>
          <a:p>
            <a:pPr marL="0" indent="0">
              <a:buNone/>
            </a:pPr>
            <a:endParaRPr lang="en-US" sz="2400" dirty="0">
              <a:solidFill>
                <a:schemeClr val="bg1"/>
              </a:solidFill>
              <a:latin typeface="Palatino"/>
              <a:cs typeface="Palatino"/>
            </a:endParaRPr>
          </a:p>
        </p:txBody>
      </p:sp>
    </p:spTree>
    <p:extLst>
      <p:ext uri="{BB962C8B-B14F-4D97-AF65-F5344CB8AC3E}">
        <p14:creationId xmlns:p14="http://schemas.microsoft.com/office/powerpoint/2010/main" val="10141310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17668"/>
          </a:xfrm>
        </p:spPr>
        <p:txBody>
          <a:bodyPr>
            <a:normAutofit fontScale="90000"/>
          </a:bodyPr>
          <a:lstStyle/>
          <a:p>
            <a:r>
              <a:rPr lang="en-US" dirty="0" smtClean="0">
                <a:solidFill>
                  <a:srgbClr val="FAFFB6"/>
                </a:solidFill>
                <a:latin typeface="Palatino"/>
                <a:cs typeface="Palatino"/>
              </a:rPr>
              <a:t>Do Opioids</a:t>
            </a:r>
            <a:r>
              <a:rPr lang="en-US" dirty="0">
                <a:solidFill>
                  <a:srgbClr val="FAFFB6"/>
                </a:solidFill>
                <a:latin typeface="Palatino"/>
                <a:cs typeface="Palatino"/>
              </a:rPr>
              <a:t> </a:t>
            </a:r>
            <a:r>
              <a:rPr lang="en-US" i="1" dirty="0" smtClean="0">
                <a:solidFill>
                  <a:srgbClr val="FAFFB6"/>
                </a:solidFill>
                <a:latin typeface="Palatino"/>
                <a:cs typeface="Palatino"/>
              </a:rPr>
              <a:t>Interfere</a:t>
            </a:r>
            <a:r>
              <a:rPr lang="en-US" dirty="0" smtClean="0">
                <a:solidFill>
                  <a:srgbClr val="FAFFB6"/>
                </a:solidFill>
                <a:latin typeface="Palatino"/>
                <a:cs typeface="Palatino"/>
              </a:rPr>
              <a:t> with Recovery From Chronic Pain? </a:t>
            </a:r>
            <a:endParaRPr lang="en-US" dirty="0"/>
          </a:p>
        </p:txBody>
      </p:sp>
      <p:sp>
        <p:nvSpPr>
          <p:cNvPr id="3" name="Content Placeholder 2"/>
          <p:cNvSpPr>
            <a:spLocks noGrp="1"/>
          </p:cNvSpPr>
          <p:nvPr>
            <p:ph idx="1"/>
          </p:nvPr>
        </p:nvSpPr>
        <p:spPr>
          <a:xfrm>
            <a:off x="457200" y="1753552"/>
            <a:ext cx="8229600" cy="4372611"/>
          </a:xfrm>
        </p:spPr>
        <p:txBody>
          <a:bodyPr>
            <a:normAutofit fontScale="92500" lnSpcReduction="10000"/>
          </a:bodyPr>
          <a:lstStyle/>
          <a:p>
            <a:r>
              <a:rPr lang="en-US" sz="2800" dirty="0">
                <a:solidFill>
                  <a:schemeClr val="bg1"/>
                </a:solidFill>
                <a:latin typeface="Palatino"/>
                <a:cs typeface="Palatino"/>
              </a:rPr>
              <a:t>A 2010 population-based study in Denmark, found that </a:t>
            </a:r>
            <a:r>
              <a:rPr lang="en-US" sz="2800" dirty="0" smtClean="0">
                <a:solidFill>
                  <a:schemeClr val="bg1"/>
                </a:solidFill>
                <a:latin typeface="Palatino"/>
                <a:cs typeface="Palatino"/>
              </a:rPr>
              <a:t>over a six-year period, 52.1% of patients diagnosed with chronic pain were largely pain-free at six-year follow-up. However, patients treated with opioids were </a:t>
            </a:r>
            <a:r>
              <a:rPr lang="en-US" sz="2800" i="1" dirty="0" smtClean="0">
                <a:solidFill>
                  <a:schemeClr val="bg1"/>
                </a:solidFill>
                <a:latin typeface="Palatino"/>
                <a:cs typeface="Palatino"/>
              </a:rPr>
              <a:t>four </a:t>
            </a:r>
            <a:r>
              <a:rPr lang="en-US" sz="2800" dirty="0" smtClean="0">
                <a:solidFill>
                  <a:schemeClr val="bg1"/>
                </a:solidFill>
                <a:latin typeface="Palatino"/>
                <a:cs typeface="Palatino"/>
              </a:rPr>
              <a:t>times more likely </a:t>
            </a:r>
            <a:r>
              <a:rPr lang="en-US" sz="2800" i="1" dirty="0" smtClean="0">
                <a:solidFill>
                  <a:schemeClr val="bg1"/>
                </a:solidFill>
                <a:latin typeface="Palatino"/>
                <a:cs typeface="Palatino"/>
              </a:rPr>
              <a:t>not</a:t>
            </a:r>
            <a:r>
              <a:rPr lang="en-US" sz="2800" dirty="0" smtClean="0">
                <a:solidFill>
                  <a:schemeClr val="bg1"/>
                </a:solidFill>
                <a:latin typeface="Palatino"/>
                <a:cs typeface="Palatino"/>
              </a:rPr>
              <a:t> to recover during that time period.</a:t>
            </a:r>
          </a:p>
          <a:p>
            <a:pPr marL="0" indent="0">
              <a:buNone/>
            </a:pPr>
            <a:endParaRPr lang="en-US" sz="2800" dirty="0" smtClean="0">
              <a:solidFill>
                <a:schemeClr val="bg1"/>
              </a:solidFill>
              <a:latin typeface="Palatino"/>
              <a:cs typeface="Palatino"/>
            </a:endParaRPr>
          </a:p>
          <a:p>
            <a:r>
              <a:rPr lang="en-US" sz="2800" dirty="0" smtClean="0">
                <a:solidFill>
                  <a:schemeClr val="bg1"/>
                </a:solidFill>
                <a:latin typeface="Palatino"/>
                <a:cs typeface="Palatino"/>
              </a:rPr>
              <a:t>Similarly, </a:t>
            </a:r>
            <a:r>
              <a:rPr lang="en-US" sz="2800" dirty="0" err="1" smtClean="0">
                <a:solidFill>
                  <a:schemeClr val="bg1"/>
                </a:solidFill>
                <a:latin typeface="Palatino"/>
                <a:cs typeface="Palatino"/>
              </a:rPr>
              <a:t>Rainville</a:t>
            </a:r>
            <a:r>
              <a:rPr lang="en-US" sz="2800" dirty="0" smtClean="0">
                <a:solidFill>
                  <a:schemeClr val="bg1"/>
                </a:solidFill>
                <a:latin typeface="Palatino"/>
                <a:cs typeface="Palatino"/>
              </a:rPr>
              <a:t> and others have noted that patients on opioids report decreased functional improvements in rehabilitation than otherwise similar patients not using opioids. </a:t>
            </a:r>
          </a:p>
          <a:p>
            <a:endParaRPr lang="en-US" sz="2800" dirty="0">
              <a:solidFill>
                <a:schemeClr val="bg1"/>
              </a:solidFill>
              <a:latin typeface="Palatino"/>
              <a:cs typeface="Palatino"/>
            </a:endParaRPr>
          </a:p>
          <a:p>
            <a:pPr marL="0" indent="0">
              <a:buNone/>
            </a:pPr>
            <a:endParaRPr lang="en-US" sz="2400" dirty="0" smtClean="0">
              <a:solidFill>
                <a:schemeClr val="bg1"/>
              </a:solidFill>
              <a:latin typeface="Palatino"/>
              <a:cs typeface="Palatino"/>
            </a:endParaRPr>
          </a:p>
          <a:p>
            <a:endParaRPr lang="en-US" sz="2400" dirty="0"/>
          </a:p>
        </p:txBody>
      </p:sp>
    </p:spTree>
    <p:extLst>
      <p:ext uri="{BB962C8B-B14F-4D97-AF65-F5344CB8AC3E}">
        <p14:creationId xmlns:p14="http://schemas.microsoft.com/office/powerpoint/2010/main" val="29352379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B6"/>
                </a:solidFill>
                <a:latin typeface="Palatino"/>
                <a:cs typeface="Palatino"/>
              </a:rPr>
              <a:t>Poorer Outcomes for Workers Compensation Patients </a:t>
            </a:r>
            <a:endParaRPr lang="en-US" dirty="0">
              <a:solidFill>
                <a:srgbClr val="FAFFB6"/>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latin typeface="Palatino"/>
                <a:cs typeface="Palatino"/>
              </a:rPr>
              <a:t>A </a:t>
            </a:r>
            <a:r>
              <a:rPr lang="en-US" dirty="0">
                <a:solidFill>
                  <a:schemeClr val="bg1"/>
                </a:solidFill>
                <a:latin typeface="Palatino"/>
                <a:cs typeface="Palatino"/>
              </a:rPr>
              <a:t>2009 study </a:t>
            </a:r>
            <a:r>
              <a:rPr lang="en-US" dirty="0" smtClean="0">
                <a:solidFill>
                  <a:schemeClr val="bg1"/>
                </a:solidFill>
                <a:latin typeface="Palatino"/>
                <a:cs typeface="Palatino"/>
              </a:rPr>
              <a:t>concluded </a:t>
            </a:r>
            <a:r>
              <a:rPr lang="en-US" dirty="0">
                <a:solidFill>
                  <a:schemeClr val="bg1"/>
                </a:solidFill>
                <a:latin typeface="Palatino"/>
                <a:cs typeface="Palatino"/>
              </a:rPr>
              <a:t>that individuals on high-dose opioid therapy after work-related injuries had poorer outcomes– in terms of return-to-work, work retention, medical utilization, and long-term disability status– than those who did not opt for opioids</a:t>
            </a:r>
            <a:r>
              <a:rPr lang="en-US" dirty="0" smtClean="0">
                <a:solidFill>
                  <a:schemeClr val="bg1"/>
                </a:solidFill>
                <a:latin typeface="Palatino"/>
                <a:cs typeface="Palatino"/>
              </a:rPr>
              <a:t>.</a:t>
            </a:r>
          </a:p>
          <a:p>
            <a:endParaRPr lang="en-US" dirty="0" smtClean="0">
              <a:solidFill>
                <a:schemeClr val="bg1"/>
              </a:solidFill>
              <a:latin typeface="Palatino"/>
              <a:cs typeface="Palatino"/>
            </a:endParaRPr>
          </a:p>
          <a:p>
            <a:r>
              <a:rPr lang="en-US" dirty="0">
                <a:solidFill>
                  <a:srgbClr val="FFFFFF"/>
                </a:solidFill>
                <a:latin typeface="Palatino"/>
                <a:cs typeface="Palatino"/>
              </a:rPr>
              <a:t>Workers who receive high doses of opioids to treat injuries such as back sprains stayed out of work </a:t>
            </a:r>
            <a:r>
              <a:rPr lang="en-US" i="1" dirty="0">
                <a:solidFill>
                  <a:srgbClr val="FFFFFF"/>
                </a:solidFill>
                <a:latin typeface="Palatino"/>
                <a:cs typeface="Palatino"/>
              </a:rPr>
              <a:t>three times longer </a:t>
            </a:r>
            <a:r>
              <a:rPr lang="en-US" dirty="0">
                <a:solidFill>
                  <a:srgbClr val="FFFFFF"/>
                </a:solidFill>
                <a:latin typeface="Palatino"/>
                <a:cs typeface="Palatino"/>
              </a:rPr>
              <a:t>than those with similar injuries who took lower doses, according to a 2008 study.</a:t>
            </a:r>
          </a:p>
          <a:p>
            <a:pPr marL="0" indent="0">
              <a:buNone/>
            </a:pPr>
            <a:endParaRPr lang="en-US" dirty="0">
              <a:solidFill>
                <a:srgbClr val="FFFFFF"/>
              </a:solidFill>
              <a:latin typeface="Palatino"/>
              <a:cs typeface="Palatino"/>
            </a:endParaRPr>
          </a:p>
          <a:p>
            <a:endParaRPr lang="en-US" dirty="0">
              <a:solidFill>
                <a:schemeClr val="bg1"/>
              </a:solidFill>
              <a:latin typeface="Palatino"/>
              <a:cs typeface="Palatino"/>
            </a:endParaRPr>
          </a:p>
          <a:p>
            <a:endParaRPr lang="en-US" dirty="0"/>
          </a:p>
        </p:txBody>
      </p:sp>
    </p:spTree>
    <p:extLst>
      <p:ext uri="{BB962C8B-B14F-4D97-AF65-F5344CB8AC3E}">
        <p14:creationId xmlns:p14="http://schemas.microsoft.com/office/powerpoint/2010/main" val="38052678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04800" y="-1"/>
            <a:ext cx="10020300" cy="7054519"/>
          </a:xfrm>
          <a:prstGeom prst="rect">
            <a:avLst/>
          </a:prstGeom>
          <a:noFill/>
        </p:spPr>
      </p:pic>
    </p:spTree>
    <p:extLst>
      <p:ext uri="{BB962C8B-B14F-4D97-AF65-F5344CB8AC3E}">
        <p14:creationId xmlns:p14="http://schemas.microsoft.com/office/powerpoint/2010/main" val="341081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8134"/>
          </a:xfrm>
        </p:spPr>
        <p:txBody>
          <a:bodyPr>
            <a:normAutofit fontScale="90000"/>
          </a:bodyPr>
          <a:lstStyle/>
          <a:p>
            <a:r>
              <a:rPr lang="en-US" dirty="0" smtClean="0">
                <a:solidFill>
                  <a:srgbClr val="FAFFB6"/>
                </a:solidFill>
                <a:latin typeface="Palatino"/>
                <a:cs typeface="Palatino"/>
              </a:rPr>
              <a:t>Evidence Regarding the Safety of Opioids</a:t>
            </a:r>
            <a:endParaRPr lang="en-US" dirty="0"/>
          </a:p>
        </p:txBody>
      </p:sp>
      <p:sp>
        <p:nvSpPr>
          <p:cNvPr id="3" name="Content Placeholder 2"/>
          <p:cNvSpPr>
            <a:spLocks noGrp="1"/>
          </p:cNvSpPr>
          <p:nvPr>
            <p:ph idx="1"/>
          </p:nvPr>
        </p:nvSpPr>
        <p:spPr>
          <a:xfrm>
            <a:off x="457200" y="1652772"/>
            <a:ext cx="8229600" cy="4918008"/>
          </a:xfrm>
        </p:spPr>
        <p:txBody>
          <a:bodyPr>
            <a:normAutofit fontScale="92500" lnSpcReduction="10000"/>
          </a:bodyPr>
          <a:lstStyle/>
          <a:p>
            <a:pPr marL="0" indent="0">
              <a:buNone/>
            </a:pPr>
            <a:r>
              <a:rPr lang="en-US" sz="2400" dirty="0">
                <a:solidFill>
                  <a:srgbClr val="FFFFFF"/>
                </a:solidFill>
                <a:latin typeface="Palatino"/>
                <a:cs typeface="Palatino"/>
              </a:rPr>
              <a:t>T</a:t>
            </a:r>
            <a:r>
              <a:rPr lang="en-US" sz="2400" dirty="0" smtClean="0">
                <a:solidFill>
                  <a:srgbClr val="FFFFFF"/>
                </a:solidFill>
                <a:latin typeface="Palatino"/>
                <a:cs typeface="Palatino"/>
              </a:rPr>
              <a:t>here are many reports regarding the risks of addiction, overdoses, and further injuries sustained by patients on long-term opioid therapy.</a:t>
            </a:r>
          </a:p>
          <a:p>
            <a:pPr marL="0" indent="0">
              <a:buNone/>
            </a:pPr>
            <a:endParaRPr lang="en-US" sz="2400" dirty="0" smtClean="0">
              <a:solidFill>
                <a:schemeClr val="bg1"/>
              </a:solidFill>
              <a:latin typeface="Palatino"/>
              <a:cs typeface="Palatino"/>
            </a:endParaRPr>
          </a:p>
          <a:p>
            <a:r>
              <a:rPr lang="en-US" sz="2400" dirty="0" smtClean="0">
                <a:solidFill>
                  <a:schemeClr val="bg1"/>
                </a:solidFill>
                <a:latin typeface="Palatino"/>
                <a:cs typeface="Palatino"/>
              </a:rPr>
              <a:t>Recent </a:t>
            </a:r>
            <a:r>
              <a:rPr lang="en-US" sz="2400" dirty="0">
                <a:solidFill>
                  <a:schemeClr val="bg1"/>
                </a:solidFill>
                <a:latin typeface="Palatino"/>
                <a:cs typeface="Palatino"/>
              </a:rPr>
              <a:t>surveys using DSM criteria found high rates of addiction in CNCP patients receiving chronic opioid therapy.</a:t>
            </a:r>
          </a:p>
          <a:p>
            <a:pPr marL="0" indent="0">
              <a:buNone/>
            </a:pPr>
            <a:endParaRPr lang="en-US" sz="2400" dirty="0" smtClean="0">
              <a:solidFill>
                <a:srgbClr val="FFFFFF"/>
              </a:solidFill>
              <a:latin typeface="Palatino"/>
              <a:cs typeface="Palatino"/>
            </a:endParaRPr>
          </a:p>
          <a:p>
            <a:r>
              <a:rPr lang="en-US" sz="2400" dirty="0" smtClean="0">
                <a:solidFill>
                  <a:srgbClr val="FFFFFF"/>
                </a:solidFill>
                <a:latin typeface="Palatino"/>
                <a:cs typeface="Palatino"/>
              </a:rPr>
              <a:t>Three </a:t>
            </a:r>
            <a:r>
              <a:rPr lang="en-US" sz="2400" dirty="0">
                <a:solidFill>
                  <a:srgbClr val="FFFFFF"/>
                </a:solidFill>
                <a:latin typeface="Palatino"/>
                <a:cs typeface="Palatino"/>
              </a:rPr>
              <a:t>large observational studies published in 2010 and 2011 found dose-related overdose risk in CNCP patients on chronic opioid </a:t>
            </a:r>
            <a:r>
              <a:rPr lang="en-US" sz="2400" dirty="0" smtClean="0">
                <a:solidFill>
                  <a:srgbClr val="FFFFFF"/>
                </a:solidFill>
                <a:latin typeface="Palatino"/>
                <a:cs typeface="Palatino"/>
              </a:rPr>
              <a:t>therapy. </a:t>
            </a:r>
          </a:p>
          <a:p>
            <a:pPr marL="0" indent="0">
              <a:buNone/>
            </a:pPr>
            <a:endParaRPr lang="en-US" sz="2400" dirty="0">
              <a:solidFill>
                <a:srgbClr val="FFFFFF"/>
              </a:solidFill>
              <a:latin typeface="Palatino"/>
              <a:cs typeface="Palatino"/>
            </a:endParaRPr>
          </a:p>
          <a:p>
            <a:r>
              <a:rPr lang="en-US" sz="2400" dirty="0" smtClean="0">
                <a:solidFill>
                  <a:srgbClr val="FFFFFF"/>
                </a:solidFill>
                <a:latin typeface="Palatino"/>
                <a:cs typeface="Palatino"/>
              </a:rPr>
              <a:t>COT </a:t>
            </a:r>
            <a:r>
              <a:rPr lang="en-US" sz="2400" dirty="0">
                <a:solidFill>
                  <a:srgbClr val="FFFFFF"/>
                </a:solidFill>
                <a:latin typeface="Palatino"/>
                <a:cs typeface="Palatino"/>
              </a:rPr>
              <a:t>at high doses is associated with increased risk of overdose death, emergency room visits and fractures in the elderly.</a:t>
            </a:r>
          </a:p>
          <a:p>
            <a:endParaRPr lang="en-US" sz="2400" dirty="0">
              <a:solidFill>
                <a:srgbClr val="FFFFFF"/>
              </a:solidFill>
              <a:latin typeface="Palatino"/>
              <a:cs typeface="Palatino"/>
            </a:endParaRPr>
          </a:p>
        </p:txBody>
      </p:sp>
    </p:spTree>
    <p:extLst>
      <p:ext uri="{BB962C8B-B14F-4D97-AF65-F5344CB8AC3E}">
        <p14:creationId xmlns:p14="http://schemas.microsoft.com/office/powerpoint/2010/main" val="21600608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Changes in the FDA’s Stance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latin typeface="Palatino"/>
                <a:cs typeface="Palatino"/>
              </a:rPr>
              <a:t>On January 25, 2013, an advisory panel of experts to the FDA voted to toughen restrictions on hydrocodone so as to require written prescriptions by physicians, disallowing those called in by </a:t>
            </a:r>
            <a:r>
              <a:rPr lang="en-US" dirty="0">
                <a:solidFill>
                  <a:schemeClr val="bg1"/>
                </a:solidFill>
                <a:latin typeface="Palatino"/>
                <a:cs typeface="Palatino"/>
              </a:rPr>
              <a:t>p</a:t>
            </a:r>
            <a:r>
              <a:rPr lang="en-US" dirty="0" smtClean="0">
                <a:solidFill>
                  <a:schemeClr val="bg1"/>
                </a:solidFill>
                <a:latin typeface="Palatino"/>
                <a:cs typeface="Palatino"/>
              </a:rPr>
              <a:t>hone or fax,  refills without </a:t>
            </a:r>
            <a:r>
              <a:rPr lang="en-US" dirty="0">
                <a:solidFill>
                  <a:schemeClr val="bg1"/>
                </a:solidFill>
                <a:latin typeface="Palatino"/>
                <a:cs typeface="Palatino"/>
              </a:rPr>
              <a:t>a written </a:t>
            </a:r>
            <a:r>
              <a:rPr lang="en-US" dirty="0" smtClean="0">
                <a:solidFill>
                  <a:schemeClr val="bg1"/>
                </a:solidFill>
                <a:latin typeface="Palatino"/>
                <a:cs typeface="Palatino"/>
              </a:rPr>
              <a:t>prescription, or prescriptions by NP’s or PA’s.</a:t>
            </a:r>
          </a:p>
          <a:p>
            <a:pPr marL="0" indent="0">
              <a:buNone/>
            </a:pPr>
            <a:endParaRPr lang="en-US" dirty="0" smtClean="0">
              <a:solidFill>
                <a:schemeClr val="bg1"/>
              </a:solidFill>
              <a:latin typeface="Palatino"/>
              <a:cs typeface="Palatino"/>
            </a:endParaRPr>
          </a:p>
          <a:p>
            <a:r>
              <a:rPr lang="en-US" dirty="0">
                <a:solidFill>
                  <a:schemeClr val="bg1"/>
                </a:solidFill>
                <a:latin typeface="Palatino"/>
                <a:cs typeface="Palatino"/>
              </a:rPr>
              <a:t>The FDA denied a similar request by the DEA in </a:t>
            </a:r>
            <a:r>
              <a:rPr lang="en-US" dirty="0" smtClean="0">
                <a:solidFill>
                  <a:schemeClr val="bg1"/>
                </a:solidFill>
                <a:latin typeface="Palatino"/>
                <a:cs typeface="Palatino"/>
              </a:rPr>
              <a:t>2008. However, the DEA requested that the FDA reconsider its position in light of new data, leading to the convening of this panel.</a:t>
            </a:r>
            <a:endParaRPr lang="en-US" dirty="0">
              <a:solidFill>
                <a:schemeClr val="bg1"/>
              </a:solidFill>
              <a:latin typeface="Palatino"/>
              <a:cs typeface="Palatino"/>
            </a:endParaRPr>
          </a:p>
          <a:p>
            <a:endParaRPr lang="en-US" dirty="0" smtClean="0">
              <a:solidFill>
                <a:schemeClr val="bg1"/>
              </a:solidFill>
              <a:latin typeface="Palatino"/>
              <a:cs typeface="Palatino"/>
            </a:endParaRPr>
          </a:p>
          <a:p>
            <a:pPr marL="0" indent="0">
              <a:buNone/>
            </a:pPr>
            <a:endParaRPr lang="en-US" dirty="0" smtClean="0">
              <a:solidFill>
                <a:schemeClr val="bg1"/>
              </a:solidFill>
              <a:latin typeface="Palatino"/>
              <a:cs typeface="Palatino"/>
            </a:endParaRPr>
          </a:p>
          <a:p>
            <a:endParaRPr lang="en-US" dirty="0" smtClean="0">
              <a:solidFill>
                <a:schemeClr val="bg1"/>
              </a:solidFill>
              <a:latin typeface="Palatino"/>
              <a:cs typeface="Palatino"/>
            </a:endParaRPr>
          </a:p>
          <a:p>
            <a:pPr marL="0" indent="0">
              <a:buNone/>
            </a:pPr>
            <a:endParaRPr lang="en-US" dirty="0">
              <a:solidFill>
                <a:schemeClr val="bg1"/>
              </a:solidFill>
              <a:latin typeface="Palatino"/>
              <a:cs typeface="Palatino"/>
            </a:endParaRPr>
          </a:p>
          <a:p>
            <a:endParaRPr lang="en-US" dirty="0" smtClean="0">
              <a:solidFill>
                <a:schemeClr val="bg1"/>
              </a:solidFill>
              <a:latin typeface="Palatino"/>
              <a:cs typeface="Palatino"/>
            </a:endParaRPr>
          </a:p>
          <a:p>
            <a:endParaRPr lang="en-US" dirty="0">
              <a:solidFill>
                <a:schemeClr val="bg1"/>
              </a:solidFill>
              <a:latin typeface="Palatino"/>
              <a:cs typeface="Palatino"/>
            </a:endParaRPr>
          </a:p>
          <a:p>
            <a:pPr marL="0" indent="0">
              <a:buNone/>
            </a:pPr>
            <a:endParaRPr lang="en-US" dirty="0"/>
          </a:p>
        </p:txBody>
      </p:sp>
    </p:spTree>
    <p:extLst>
      <p:ext uri="{BB962C8B-B14F-4D97-AF65-F5344CB8AC3E}">
        <p14:creationId xmlns:p14="http://schemas.microsoft.com/office/powerpoint/2010/main" val="13673469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FB6"/>
                </a:solidFill>
                <a:latin typeface="Palatino"/>
                <a:cs typeface="Palatino"/>
              </a:rPr>
              <a:t>Present Status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Palatino"/>
                <a:cs typeface="Palatino"/>
              </a:rPr>
              <a:t>The </a:t>
            </a:r>
            <a:r>
              <a:rPr lang="en-US" dirty="0">
                <a:solidFill>
                  <a:schemeClr val="bg1"/>
                </a:solidFill>
                <a:latin typeface="Palatino"/>
                <a:cs typeface="Palatino"/>
              </a:rPr>
              <a:t>FDA is </a:t>
            </a:r>
            <a:r>
              <a:rPr lang="en-US" dirty="0" smtClean="0">
                <a:solidFill>
                  <a:schemeClr val="bg1"/>
                </a:solidFill>
                <a:latin typeface="Palatino"/>
                <a:cs typeface="Palatino"/>
              </a:rPr>
              <a:t>thought likely </a:t>
            </a:r>
            <a:r>
              <a:rPr lang="en-US" dirty="0">
                <a:solidFill>
                  <a:schemeClr val="bg1"/>
                </a:solidFill>
                <a:latin typeface="Palatino"/>
                <a:cs typeface="Palatino"/>
              </a:rPr>
              <a:t>to follow this recommendation, which would then be sent to officials at the Department of Health and Human Services, who will make the final determination.</a:t>
            </a:r>
          </a:p>
          <a:p>
            <a:pPr marL="0" indent="0">
              <a:buNone/>
            </a:pPr>
            <a:endParaRPr lang="en-US" dirty="0" smtClean="0">
              <a:solidFill>
                <a:schemeClr val="bg1"/>
              </a:solidFill>
              <a:latin typeface="Palatino"/>
              <a:cs typeface="Palatino"/>
            </a:endParaRPr>
          </a:p>
          <a:p>
            <a:r>
              <a:rPr lang="en-US" dirty="0" smtClean="0">
                <a:solidFill>
                  <a:schemeClr val="bg1"/>
                </a:solidFill>
                <a:latin typeface="Palatino"/>
                <a:cs typeface="Palatino"/>
              </a:rPr>
              <a:t>The </a:t>
            </a:r>
            <a:r>
              <a:rPr lang="en-US" dirty="0">
                <a:solidFill>
                  <a:schemeClr val="bg1"/>
                </a:solidFill>
                <a:latin typeface="Palatino"/>
                <a:cs typeface="Palatino"/>
              </a:rPr>
              <a:t>FDA is expected to rule on the </a:t>
            </a:r>
            <a:r>
              <a:rPr lang="en-US" dirty="0" smtClean="0">
                <a:solidFill>
                  <a:schemeClr val="bg1"/>
                </a:solidFill>
                <a:latin typeface="Palatino"/>
                <a:cs typeface="Palatino"/>
              </a:rPr>
              <a:t>proposed changes </a:t>
            </a:r>
            <a:r>
              <a:rPr lang="en-US" smtClean="0">
                <a:solidFill>
                  <a:schemeClr val="bg1"/>
                </a:solidFill>
                <a:latin typeface="Palatino"/>
                <a:cs typeface="Palatino"/>
              </a:rPr>
              <a:t>in the PROP </a:t>
            </a:r>
            <a:r>
              <a:rPr lang="en-US" dirty="0">
                <a:solidFill>
                  <a:schemeClr val="bg1"/>
                </a:solidFill>
                <a:latin typeface="Palatino"/>
                <a:cs typeface="Palatino"/>
              </a:rPr>
              <a:t>proposal in February 2013. </a:t>
            </a:r>
          </a:p>
          <a:p>
            <a:endParaRPr lang="en-US" dirty="0" smtClean="0"/>
          </a:p>
          <a:p>
            <a:pPr marL="0" indent="0">
              <a:buNone/>
            </a:pPr>
            <a:endParaRPr lang="en-US" dirty="0">
              <a:solidFill>
                <a:schemeClr val="bg1"/>
              </a:solidFill>
              <a:latin typeface="Palatino"/>
              <a:cs typeface="Palatino"/>
            </a:endParaRPr>
          </a:p>
          <a:p>
            <a:endParaRPr lang="en-US" dirty="0"/>
          </a:p>
        </p:txBody>
      </p:sp>
    </p:spTree>
    <p:extLst>
      <p:ext uri="{BB962C8B-B14F-4D97-AF65-F5344CB8AC3E}">
        <p14:creationId xmlns:p14="http://schemas.microsoft.com/office/powerpoint/2010/main" val="524585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sz="half" idx="1"/>
          </p:nvPr>
        </p:nvSpPr>
        <p:spPr/>
        <p:txBody>
          <a:bodyPr/>
          <a:lstStyle/>
          <a:p>
            <a:endParaRPr lang="en-US" sz="2800"/>
          </a:p>
          <a:p>
            <a:endParaRPr lang="en-US" sz="2800"/>
          </a:p>
        </p:txBody>
      </p:sp>
      <p:pic>
        <p:nvPicPr>
          <p:cNvPr id="110596" name="Picture 4"/>
          <p:cNvPicPr>
            <a:picLocks noGrp="1" noChangeAspect="1" noChangeArrowheads="1"/>
          </p:cNvPicPr>
          <p:nvPr>
            <p:ph sz="half" idx="2"/>
          </p:nvPr>
        </p:nvPicPr>
        <p:blipFill>
          <a:blip r:embed="rId3"/>
          <a:srcRect/>
          <a:stretch>
            <a:fillRect/>
          </a:stretch>
        </p:blipFill>
        <p:spPr>
          <a:xfrm>
            <a:off x="1086038" y="290690"/>
            <a:ext cx="7134935" cy="6110110"/>
          </a:xfrm>
        </p:spPr>
      </p:pic>
    </p:spTree>
    <p:extLst>
      <p:ext uri="{BB962C8B-B14F-4D97-AF65-F5344CB8AC3E}">
        <p14:creationId xmlns:p14="http://schemas.microsoft.com/office/powerpoint/2010/main" val="33422100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solidFill>
                  <a:srgbClr val="FFFF00"/>
                </a:solidFill>
                <a:latin typeface="Palatino"/>
                <a:cs typeface="Palatino"/>
              </a:rPr>
              <a:t>The “Downside”: Side Effects</a:t>
            </a:r>
            <a:endParaRPr lang="en-US" dirty="0">
              <a:solidFill>
                <a:srgbClr val="FFFF00"/>
              </a:solidFill>
              <a:latin typeface="Palatino"/>
              <a:cs typeface="Palatino"/>
            </a:endParaRPr>
          </a:p>
        </p:txBody>
      </p:sp>
      <p:sp>
        <p:nvSpPr>
          <p:cNvPr id="15363" name="Rectangle 3"/>
          <p:cNvSpPr>
            <a:spLocks noGrp="1" noChangeArrowheads="1"/>
          </p:cNvSpPr>
          <p:nvPr>
            <p:ph type="body" idx="1"/>
          </p:nvPr>
        </p:nvSpPr>
        <p:spPr>
          <a:xfrm>
            <a:off x="685800" y="1417638"/>
            <a:ext cx="7772400" cy="5236564"/>
          </a:xfrm>
        </p:spPr>
        <p:txBody>
          <a:bodyPr>
            <a:normAutofit fontScale="92500"/>
          </a:bodyPr>
          <a:lstStyle/>
          <a:p>
            <a:endParaRPr lang="en-US" dirty="0" smtClean="0">
              <a:solidFill>
                <a:srgbClr val="FFFFFF"/>
              </a:solidFill>
              <a:latin typeface="Palatino"/>
              <a:cs typeface="Palatino"/>
            </a:endParaRPr>
          </a:p>
          <a:p>
            <a:r>
              <a:rPr lang="en-US" dirty="0">
                <a:solidFill>
                  <a:srgbClr val="FFFFFF"/>
                </a:solidFill>
                <a:latin typeface="Palatino"/>
                <a:cs typeface="Palatino"/>
              </a:rPr>
              <a:t>Constipation</a:t>
            </a:r>
          </a:p>
          <a:p>
            <a:r>
              <a:rPr lang="en-US" dirty="0">
                <a:solidFill>
                  <a:srgbClr val="FFFFFF"/>
                </a:solidFill>
                <a:latin typeface="Palatino"/>
                <a:cs typeface="Palatino"/>
              </a:rPr>
              <a:t>Nausea/vomiting</a:t>
            </a:r>
          </a:p>
          <a:p>
            <a:r>
              <a:rPr lang="en-US" dirty="0">
                <a:solidFill>
                  <a:srgbClr val="FFFFFF"/>
                </a:solidFill>
                <a:latin typeface="Palatino"/>
                <a:cs typeface="Palatino"/>
              </a:rPr>
              <a:t>Sexual impairment/androgen deficiency</a:t>
            </a:r>
          </a:p>
          <a:p>
            <a:r>
              <a:rPr lang="en-US" dirty="0">
                <a:solidFill>
                  <a:srgbClr val="FFFFFF"/>
                </a:solidFill>
                <a:latin typeface="Palatino"/>
                <a:cs typeface="Palatino"/>
              </a:rPr>
              <a:t>Cognitive impairment</a:t>
            </a:r>
          </a:p>
          <a:p>
            <a:r>
              <a:rPr lang="en-US" dirty="0">
                <a:solidFill>
                  <a:srgbClr val="FFFFFF"/>
                </a:solidFill>
                <a:latin typeface="Palatino"/>
                <a:cs typeface="Palatino"/>
              </a:rPr>
              <a:t>Potential for </a:t>
            </a:r>
            <a:r>
              <a:rPr lang="en-US" dirty="0" smtClean="0">
                <a:solidFill>
                  <a:srgbClr val="FFFFFF"/>
                </a:solidFill>
                <a:latin typeface="Palatino"/>
                <a:cs typeface="Palatino"/>
              </a:rPr>
              <a:t>addiction, dependence</a:t>
            </a:r>
            <a:r>
              <a:rPr lang="en-US" dirty="0">
                <a:solidFill>
                  <a:srgbClr val="FFFFFF"/>
                </a:solidFill>
                <a:latin typeface="Palatino"/>
                <a:cs typeface="Palatino"/>
              </a:rPr>
              <a:t>, tolerance, and abuse</a:t>
            </a:r>
            <a:endParaRPr lang="en-US" dirty="0" smtClean="0">
              <a:solidFill>
                <a:srgbClr val="FFFFFF"/>
              </a:solidFill>
              <a:latin typeface="Palatino"/>
              <a:cs typeface="Palatino"/>
            </a:endParaRPr>
          </a:p>
          <a:p>
            <a:r>
              <a:rPr lang="en-US" dirty="0" smtClean="0">
                <a:solidFill>
                  <a:srgbClr val="FFFFFF"/>
                </a:solidFill>
                <a:latin typeface="Palatino"/>
                <a:cs typeface="Palatino"/>
              </a:rPr>
              <a:t>Most dangerous: </a:t>
            </a:r>
            <a:r>
              <a:rPr lang="en-US" dirty="0">
                <a:solidFill>
                  <a:srgbClr val="FFFFFF"/>
                </a:solidFill>
                <a:latin typeface="Palatino"/>
                <a:cs typeface="Palatino"/>
              </a:rPr>
              <a:t>Acute respiratory </a:t>
            </a:r>
            <a:r>
              <a:rPr lang="en-US" dirty="0" smtClean="0">
                <a:solidFill>
                  <a:srgbClr val="FFFFFF"/>
                </a:solidFill>
                <a:latin typeface="Palatino"/>
                <a:cs typeface="Palatino"/>
              </a:rPr>
              <a:t>depression potentially resulting in death</a:t>
            </a:r>
            <a:endParaRPr lang="en-US" dirty="0">
              <a:solidFill>
                <a:srgbClr val="FFFFFF"/>
              </a:solidFill>
              <a:latin typeface="Palatino"/>
              <a:cs typeface="Palatino"/>
            </a:endParaRPr>
          </a:p>
          <a:p>
            <a:pPr marL="0" indent="0">
              <a:buNone/>
            </a:pPr>
            <a:endParaRPr lang="en-US" dirty="0">
              <a:solidFill>
                <a:srgbClr val="FFFFFF"/>
              </a:solidFill>
              <a:latin typeface="Palatino"/>
              <a:cs typeface="Palatino"/>
            </a:endParaRPr>
          </a:p>
        </p:txBody>
      </p:sp>
    </p:spTree>
    <p:extLst>
      <p:ext uri="{BB962C8B-B14F-4D97-AF65-F5344CB8AC3E}">
        <p14:creationId xmlns:p14="http://schemas.microsoft.com/office/powerpoint/2010/main" val="22246073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solidFill>
                  <a:srgbClr val="FFFF00"/>
                </a:solidFill>
                <a:latin typeface="Palatino"/>
                <a:cs typeface="Palatino"/>
              </a:rPr>
              <a:t>Withdrawal Symptoms</a:t>
            </a:r>
            <a:endParaRPr lang="en-US" dirty="0">
              <a:solidFill>
                <a:srgbClr val="FFFF00"/>
              </a:solidFill>
              <a:latin typeface="Palatino"/>
              <a:cs typeface="Palatino"/>
            </a:endParaRPr>
          </a:p>
        </p:txBody>
      </p:sp>
      <p:sp>
        <p:nvSpPr>
          <p:cNvPr id="38915" name="Rectangle 3"/>
          <p:cNvSpPr>
            <a:spLocks noGrp="1" noChangeArrowheads="1"/>
          </p:cNvSpPr>
          <p:nvPr>
            <p:ph type="body" idx="1"/>
          </p:nvPr>
        </p:nvSpPr>
        <p:spPr>
          <a:xfrm>
            <a:off x="990600" y="1417638"/>
            <a:ext cx="7772400" cy="4661429"/>
          </a:xfrm>
        </p:spPr>
        <p:txBody>
          <a:bodyPr>
            <a:normAutofit fontScale="92500" lnSpcReduction="20000"/>
          </a:bodyPr>
          <a:lstStyle/>
          <a:p>
            <a:r>
              <a:rPr lang="en-US" dirty="0">
                <a:solidFill>
                  <a:schemeClr val="bg1">
                    <a:lumMod val="95000"/>
                  </a:schemeClr>
                </a:solidFill>
                <a:latin typeface="Palatino"/>
                <a:cs typeface="Palatino"/>
              </a:rPr>
              <a:t>Anxiety			</a:t>
            </a:r>
            <a:r>
              <a:rPr lang="en-US" dirty="0" smtClean="0">
                <a:solidFill>
                  <a:schemeClr val="bg1">
                    <a:lumMod val="95000"/>
                  </a:schemeClr>
                </a:solidFill>
                <a:latin typeface="Palatino"/>
                <a:cs typeface="Palatino"/>
              </a:rPr>
              <a:t> 		 </a:t>
            </a:r>
            <a:r>
              <a:rPr lang="en-US" dirty="0">
                <a:solidFill>
                  <a:schemeClr val="bg1">
                    <a:lumMod val="95000"/>
                  </a:schemeClr>
                </a:solidFill>
                <a:latin typeface="Palatino"/>
                <a:cs typeface="Palatino"/>
              </a:rPr>
              <a:t>			 </a:t>
            </a:r>
            <a:r>
              <a:rPr lang="en-US" dirty="0" smtClean="0">
                <a:solidFill>
                  <a:schemeClr val="bg1">
                    <a:lumMod val="95000"/>
                  </a:schemeClr>
                </a:solidFill>
                <a:latin typeface="Palatino"/>
                <a:cs typeface="Palatino"/>
              </a:rPr>
              <a:t> 		</a:t>
            </a:r>
            <a:endParaRPr lang="en-US" dirty="0">
              <a:solidFill>
                <a:schemeClr val="bg1">
                  <a:lumMod val="95000"/>
                </a:schemeClr>
              </a:solidFill>
              <a:latin typeface="Palatino"/>
              <a:cs typeface="Palatino"/>
            </a:endParaRPr>
          </a:p>
          <a:p>
            <a:r>
              <a:rPr lang="en-US" dirty="0" smtClean="0">
                <a:solidFill>
                  <a:schemeClr val="bg1">
                    <a:lumMod val="95000"/>
                  </a:schemeClr>
                </a:solidFill>
                <a:latin typeface="Palatino"/>
                <a:cs typeface="Palatino"/>
              </a:rPr>
              <a:t>Insomnia</a:t>
            </a:r>
            <a:endParaRPr lang="en-US" dirty="0">
              <a:solidFill>
                <a:schemeClr val="bg1">
                  <a:lumMod val="95000"/>
                </a:schemeClr>
              </a:solidFill>
              <a:latin typeface="Palatino"/>
              <a:cs typeface="Palatino"/>
            </a:endParaRPr>
          </a:p>
          <a:p>
            <a:r>
              <a:rPr lang="en-US" dirty="0">
                <a:solidFill>
                  <a:schemeClr val="bg1">
                    <a:lumMod val="95000"/>
                  </a:schemeClr>
                </a:solidFill>
                <a:latin typeface="Palatino"/>
                <a:cs typeface="Palatino"/>
              </a:rPr>
              <a:t>Vomiting		 </a:t>
            </a:r>
            <a:r>
              <a:rPr lang="en-US" dirty="0" smtClean="0">
                <a:solidFill>
                  <a:schemeClr val="bg1">
                    <a:lumMod val="95000"/>
                  </a:schemeClr>
                </a:solidFill>
                <a:latin typeface="Palatino"/>
                <a:cs typeface="Palatino"/>
              </a:rPr>
              <a:t>      	 </a:t>
            </a:r>
            <a:endParaRPr lang="en-US" dirty="0">
              <a:solidFill>
                <a:schemeClr val="bg1">
                  <a:lumMod val="95000"/>
                </a:schemeClr>
              </a:solidFill>
              <a:latin typeface="Palatino"/>
              <a:cs typeface="Palatino"/>
            </a:endParaRPr>
          </a:p>
          <a:p>
            <a:r>
              <a:rPr lang="en-US" dirty="0">
                <a:solidFill>
                  <a:schemeClr val="bg1">
                    <a:lumMod val="95000"/>
                  </a:schemeClr>
                </a:solidFill>
                <a:latin typeface="Palatino"/>
                <a:cs typeface="Palatino"/>
              </a:rPr>
              <a:t>Irritability		</a:t>
            </a:r>
            <a:r>
              <a:rPr lang="en-US" dirty="0" smtClean="0">
                <a:solidFill>
                  <a:schemeClr val="bg1">
                    <a:lumMod val="95000"/>
                  </a:schemeClr>
                </a:solidFill>
                <a:latin typeface="Palatino"/>
                <a:cs typeface="Palatino"/>
              </a:rPr>
              <a:t> 		 </a:t>
            </a:r>
          </a:p>
          <a:p>
            <a:r>
              <a:rPr lang="en-US" dirty="0" smtClean="0">
                <a:solidFill>
                  <a:schemeClr val="bg1">
                    <a:lumMod val="95000"/>
                  </a:schemeClr>
                </a:solidFill>
                <a:latin typeface="Palatino"/>
                <a:cs typeface="Palatino"/>
              </a:rPr>
              <a:t>Salivation</a:t>
            </a:r>
          </a:p>
          <a:p>
            <a:r>
              <a:rPr lang="en-US" dirty="0" smtClean="0">
                <a:solidFill>
                  <a:schemeClr val="bg1">
                    <a:lumMod val="95000"/>
                  </a:schemeClr>
                </a:solidFill>
                <a:latin typeface="Palatino"/>
                <a:cs typeface="Palatino"/>
              </a:rPr>
              <a:t>Nausea</a:t>
            </a:r>
          </a:p>
          <a:p>
            <a:r>
              <a:rPr lang="en-US" dirty="0" smtClean="0">
                <a:solidFill>
                  <a:schemeClr val="bg1">
                    <a:lumMod val="95000"/>
                  </a:schemeClr>
                </a:solidFill>
                <a:latin typeface="Palatino"/>
                <a:cs typeface="Palatino"/>
              </a:rPr>
              <a:t>Lacrimation</a:t>
            </a:r>
          </a:p>
          <a:p>
            <a:r>
              <a:rPr lang="en-US" dirty="0" smtClean="0">
                <a:solidFill>
                  <a:schemeClr val="bg1">
                    <a:lumMod val="95000"/>
                  </a:schemeClr>
                </a:solidFill>
                <a:latin typeface="Palatino"/>
                <a:cs typeface="Palatino"/>
              </a:rPr>
              <a:t>Rhinorrhea</a:t>
            </a:r>
          </a:p>
          <a:p>
            <a:r>
              <a:rPr lang="en-US" dirty="0" smtClean="0">
                <a:solidFill>
                  <a:schemeClr val="bg1">
                    <a:lumMod val="95000"/>
                  </a:schemeClr>
                </a:solidFill>
                <a:latin typeface="Palatino"/>
                <a:cs typeface="Palatino"/>
              </a:rPr>
              <a:t>Diaphoresis</a:t>
            </a:r>
          </a:p>
          <a:p>
            <a:r>
              <a:rPr lang="en-US" dirty="0" smtClean="0">
                <a:solidFill>
                  <a:schemeClr val="bg1">
                    <a:lumMod val="95000"/>
                  </a:schemeClr>
                </a:solidFill>
                <a:latin typeface="Palatino"/>
                <a:cs typeface="Palatino"/>
              </a:rPr>
              <a:t>Abdominal Cramps</a:t>
            </a:r>
          </a:p>
        </p:txBody>
      </p:sp>
    </p:spTree>
    <p:extLst>
      <p:ext uri="{BB962C8B-B14F-4D97-AF65-F5344CB8AC3E}">
        <p14:creationId xmlns:p14="http://schemas.microsoft.com/office/powerpoint/2010/main" val="1805872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Middle Age(s) Spread</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endParaRPr lang="en-US" dirty="0" smtClean="0">
              <a:solidFill>
                <a:srgbClr val="FAFFB6"/>
              </a:solidFill>
              <a:latin typeface="Palatino"/>
              <a:cs typeface="Palatino"/>
            </a:endParaRPr>
          </a:p>
          <a:p>
            <a:r>
              <a:rPr lang="en-US" sz="3600" dirty="0">
                <a:solidFill>
                  <a:schemeClr val="bg1"/>
                </a:solidFill>
                <a:latin typeface="Palatino"/>
                <a:cs typeface="Palatino"/>
              </a:rPr>
              <a:t>Arab traders brought opium to India and China as early </a:t>
            </a:r>
            <a:r>
              <a:rPr lang="en-US" sz="3600" dirty="0" smtClean="0">
                <a:solidFill>
                  <a:schemeClr val="bg1"/>
                </a:solidFill>
                <a:latin typeface="Palatino"/>
                <a:cs typeface="Palatino"/>
              </a:rPr>
              <a:t>as the 8</a:t>
            </a:r>
            <a:r>
              <a:rPr lang="en-US" sz="3600" baseline="30000" dirty="0" smtClean="0">
                <a:solidFill>
                  <a:schemeClr val="bg1"/>
                </a:solidFill>
                <a:latin typeface="Palatino"/>
                <a:cs typeface="Palatino"/>
              </a:rPr>
              <a:t>th</a:t>
            </a:r>
            <a:r>
              <a:rPr lang="en-US" sz="3600" dirty="0" smtClean="0">
                <a:solidFill>
                  <a:schemeClr val="bg1"/>
                </a:solidFill>
                <a:latin typeface="Palatino"/>
                <a:cs typeface="Palatino"/>
              </a:rPr>
              <a:t> century; and between the 10</a:t>
            </a:r>
            <a:r>
              <a:rPr lang="en-US" sz="3600" baseline="30000" dirty="0" smtClean="0">
                <a:solidFill>
                  <a:schemeClr val="bg1"/>
                </a:solidFill>
                <a:latin typeface="Palatino"/>
                <a:cs typeface="Palatino"/>
              </a:rPr>
              <a:t>th</a:t>
            </a:r>
            <a:r>
              <a:rPr lang="en-US" sz="3600" dirty="0" smtClean="0">
                <a:solidFill>
                  <a:schemeClr val="bg1"/>
                </a:solidFill>
                <a:latin typeface="Palatino"/>
                <a:cs typeface="Palatino"/>
              </a:rPr>
              <a:t> and 13</a:t>
            </a:r>
            <a:r>
              <a:rPr lang="en-US" sz="3600" baseline="30000" dirty="0" smtClean="0">
                <a:solidFill>
                  <a:schemeClr val="bg1"/>
                </a:solidFill>
                <a:latin typeface="Palatino"/>
                <a:cs typeface="Palatino"/>
              </a:rPr>
              <a:t>th</a:t>
            </a:r>
            <a:r>
              <a:rPr lang="en-US" sz="3600" dirty="0" smtClean="0">
                <a:solidFill>
                  <a:schemeClr val="bg1"/>
                </a:solidFill>
                <a:latin typeface="Palatino"/>
                <a:cs typeface="Palatino"/>
              </a:rPr>
              <a:t> centuries opium made its way from Asia Minor to all parts of Europe.</a:t>
            </a:r>
          </a:p>
          <a:p>
            <a:endParaRPr lang="en-US" sz="3600" dirty="0" smtClean="0">
              <a:solidFill>
                <a:schemeClr val="bg1"/>
              </a:solidFill>
              <a:latin typeface="Palatino"/>
              <a:cs typeface="Palatino"/>
            </a:endParaRPr>
          </a:p>
          <a:p>
            <a:r>
              <a:rPr lang="en-US" sz="3600" dirty="0" smtClean="0">
                <a:solidFill>
                  <a:schemeClr val="bg1"/>
                </a:solidFill>
                <a:latin typeface="Palatino"/>
                <a:cs typeface="Palatino"/>
              </a:rPr>
              <a:t>Starting in the 16</a:t>
            </a:r>
            <a:r>
              <a:rPr lang="en-US" sz="3600" baseline="30000" dirty="0" smtClean="0">
                <a:solidFill>
                  <a:schemeClr val="bg1"/>
                </a:solidFill>
                <a:latin typeface="Palatino"/>
                <a:cs typeface="Palatino"/>
              </a:rPr>
              <a:t>th</a:t>
            </a:r>
            <a:r>
              <a:rPr lang="en-US" sz="3600" dirty="0" smtClean="0">
                <a:solidFill>
                  <a:schemeClr val="bg1"/>
                </a:solidFill>
                <a:latin typeface="Palatino"/>
                <a:cs typeface="Palatino"/>
              </a:rPr>
              <a:t> century, manuscripts in Turkey, Egypt, Germany, and England describe problems with drug abuse and tolerance.</a:t>
            </a:r>
          </a:p>
          <a:p>
            <a:endParaRPr lang="en-US" sz="3600" dirty="0" smtClean="0">
              <a:solidFill>
                <a:schemeClr val="bg1"/>
              </a:solidFill>
              <a:latin typeface="Palatino"/>
              <a:cs typeface="Palatino"/>
            </a:endParaRPr>
          </a:p>
          <a:p>
            <a:r>
              <a:rPr lang="en-US" sz="3600" dirty="0" smtClean="0">
                <a:solidFill>
                  <a:schemeClr val="bg1"/>
                </a:solidFill>
                <a:latin typeface="Palatino"/>
                <a:cs typeface="Palatino"/>
              </a:rPr>
              <a:t>The problem of addiction becomes especially severe in China in the mid-17</a:t>
            </a:r>
            <a:r>
              <a:rPr lang="en-US" sz="3600" baseline="30000" dirty="0" smtClean="0">
                <a:solidFill>
                  <a:schemeClr val="bg1"/>
                </a:solidFill>
                <a:latin typeface="Palatino"/>
                <a:cs typeface="Palatino"/>
              </a:rPr>
              <a:t>th</a:t>
            </a:r>
            <a:r>
              <a:rPr lang="en-US" sz="3600" dirty="0" smtClean="0">
                <a:solidFill>
                  <a:schemeClr val="bg1"/>
                </a:solidFill>
                <a:latin typeface="Palatino"/>
                <a:cs typeface="Palatino"/>
              </a:rPr>
              <a:t> century, after tobacco smoking was banned. </a:t>
            </a:r>
            <a:endParaRPr lang="en-US" sz="3600" dirty="0">
              <a:solidFill>
                <a:schemeClr val="bg1"/>
              </a:solidFill>
            </a:endParaRPr>
          </a:p>
        </p:txBody>
      </p:sp>
    </p:spTree>
    <p:extLst>
      <p:ext uri="{BB962C8B-B14F-4D97-AF65-F5344CB8AC3E}">
        <p14:creationId xmlns:p14="http://schemas.microsoft.com/office/powerpoint/2010/main" val="462275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AFFB6"/>
                </a:solidFill>
                <a:latin typeface="Palatino"/>
                <a:cs typeface="Palatino"/>
              </a:rPr>
              <a:t>The Emergence of Morphine</a:t>
            </a:r>
            <a:endParaRPr lang="en-US" dirty="0"/>
          </a:p>
        </p:txBody>
      </p:sp>
      <p:sp>
        <p:nvSpPr>
          <p:cNvPr id="3" name="Content Placeholder 2"/>
          <p:cNvSpPr>
            <a:spLocks noGrp="1"/>
          </p:cNvSpPr>
          <p:nvPr>
            <p:ph idx="1"/>
          </p:nvPr>
        </p:nvSpPr>
        <p:spPr>
          <a:xfrm>
            <a:off x="457200" y="1205330"/>
            <a:ext cx="8229600" cy="5337886"/>
          </a:xfrm>
        </p:spPr>
        <p:txBody>
          <a:bodyPr>
            <a:normAutofit fontScale="92500" lnSpcReduction="20000"/>
          </a:bodyPr>
          <a:lstStyle/>
          <a:p>
            <a:endParaRPr lang="en-US" dirty="0" smtClean="0">
              <a:solidFill>
                <a:srgbClr val="FAFFB6"/>
              </a:solidFill>
              <a:latin typeface="Palatino"/>
              <a:cs typeface="Palatino"/>
            </a:endParaRPr>
          </a:p>
          <a:p>
            <a:pPr marL="0" indent="0">
              <a:buNone/>
            </a:pPr>
            <a:endParaRPr lang="en-US" dirty="0" smtClean="0">
              <a:solidFill>
                <a:srgbClr val="FAFFB6"/>
              </a:solidFill>
              <a:latin typeface="Palatino"/>
              <a:cs typeface="Palatino"/>
            </a:endParaRPr>
          </a:p>
          <a:p>
            <a:r>
              <a:rPr lang="en-US" dirty="0">
                <a:solidFill>
                  <a:schemeClr val="bg1"/>
                </a:solidFill>
                <a:latin typeface="Palatino"/>
                <a:cs typeface="Palatino"/>
              </a:rPr>
              <a:t>In 1804, </a:t>
            </a:r>
            <a:r>
              <a:rPr lang="en-US" dirty="0" err="1">
                <a:solidFill>
                  <a:schemeClr val="bg1"/>
                </a:solidFill>
                <a:latin typeface="Palatino"/>
                <a:cs typeface="Palatino"/>
              </a:rPr>
              <a:t>Sertürner</a:t>
            </a:r>
            <a:r>
              <a:rPr lang="en-US" dirty="0">
                <a:solidFill>
                  <a:schemeClr val="bg1"/>
                </a:solidFill>
                <a:latin typeface="Palatino"/>
                <a:cs typeface="Palatino"/>
              </a:rPr>
              <a:t> isolated the active ingredient in opium and named it morphine, after the Greek god of dreams, Morpheus. It was first marketed in 1817 for analgesia and as a “cure” for opium and alcohol addiction.</a:t>
            </a:r>
          </a:p>
          <a:p>
            <a:pPr marL="0" indent="0">
              <a:buNone/>
            </a:pPr>
            <a:endParaRPr lang="en-US" dirty="0">
              <a:solidFill>
                <a:schemeClr val="bg1"/>
              </a:solidFill>
              <a:latin typeface="Palatino"/>
              <a:cs typeface="Palatino"/>
            </a:endParaRPr>
          </a:p>
          <a:p>
            <a:r>
              <a:rPr lang="en-US" dirty="0">
                <a:solidFill>
                  <a:schemeClr val="bg1"/>
                </a:solidFill>
                <a:latin typeface="Palatino"/>
                <a:cs typeface="Palatino"/>
              </a:rPr>
              <a:t>After the invention of the hypodermic syringe and hollow needle in the 1850’s, morphine began to be used for minor surgical procedures, and for postoperative and chronic pain.</a:t>
            </a:r>
          </a:p>
        </p:txBody>
      </p:sp>
    </p:spTree>
    <p:extLst>
      <p:ext uri="{BB962C8B-B14F-4D97-AF65-F5344CB8AC3E}">
        <p14:creationId xmlns:p14="http://schemas.microsoft.com/office/powerpoint/2010/main" val="8519975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AFFB6"/>
                </a:solidFill>
                <a:latin typeface="Palatino"/>
                <a:cs typeface="Palatino"/>
              </a:rPr>
              <a:t>Opiates in the U.S.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solidFill>
                <a:schemeClr val="bg1"/>
              </a:solidFill>
              <a:latin typeface="Palatino"/>
              <a:cs typeface="Palatino"/>
            </a:endParaRPr>
          </a:p>
          <a:p>
            <a:r>
              <a:rPr lang="en-US" dirty="0">
                <a:solidFill>
                  <a:schemeClr val="bg1"/>
                </a:solidFill>
                <a:latin typeface="Palatino"/>
                <a:cs typeface="Palatino"/>
              </a:rPr>
              <a:t>Morphine was used extensively during the American </a:t>
            </a:r>
            <a:r>
              <a:rPr lang="en-US" dirty="0" smtClean="0">
                <a:solidFill>
                  <a:schemeClr val="bg1"/>
                </a:solidFill>
                <a:latin typeface="Palatino"/>
                <a:cs typeface="Palatino"/>
              </a:rPr>
              <a:t>Civil War, allegedly resulting in 400,000 cases of what was called the “soldier’s disease” -- morphine addiction.</a:t>
            </a:r>
          </a:p>
          <a:p>
            <a:pPr marL="0" indent="0">
              <a:buNone/>
            </a:pPr>
            <a:endParaRPr lang="en-US" dirty="0" smtClean="0">
              <a:solidFill>
                <a:schemeClr val="bg1"/>
              </a:solidFill>
              <a:latin typeface="Palatino"/>
              <a:cs typeface="Palatino"/>
            </a:endParaRPr>
          </a:p>
          <a:p>
            <a:r>
              <a:rPr lang="en-US" dirty="0" smtClean="0">
                <a:solidFill>
                  <a:schemeClr val="bg1"/>
                </a:solidFill>
                <a:latin typeface="Palatino"/>
                <a:cs typeface="Palatino"/>
              </a:rPr>
              <a:t>In 1898, heroin was synthesized and first marketed as a cough suppressant. It was initially claimed to be non-addictive, and in the early 1900’s free samples were distributed to recovering morphine addicts as a “step-down” cure. </a:t>
            </a:r>
            <a:endParaRPr lang="en-US" dirty="0">
              <a:solidFill>
                <a:schemeClr val="bg1"/>
              </a:solidFill>
            </a:endParaRPr>
          </a:p>
        </p:txBody>
      </p:sp>
    </p:spTree>
    <p:extLst>
      <p:ext uri="{BB962C8B-B14F-4D97-AF65-F5344CB8AC3E}">
        <p14:creationId xmlns:p14="http://schemas.microsoft.com/office/powerpoint/2010/main" val="865260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4328</TotalTime>
  <Words>2978</Words>
  <Application>Microsoft Macintosh PowerPoint</Application>
  <PresentationFormat>On-screen Show (4:3)</PresentationFormat>
  <Paragraphs>249</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Historical Perspective on Opioids </vt:lpstr>
      <vt:lpstr>Early History</vt:lpstr>
      <vt:lpstr>Early History</vt:lpstr>
      <vt:lpstr>Ancient Greece and Rome</vt:lpstr>
      <vt:lpstr>The “Downside”: Side Effects</vt:lpstr>
      <vt:lpstr>Withdrawal Symptoms</vt:lpstr>
      <vt:lpstr>Middle Age(s) Spread</vt:lpstr>
      <vt:lpstr>The Emergence of Morphine</vt:lpstr>
      <vt:lpstr>Opiates in the U.S.</vt:lpstr>
      <vt:lpstr>The U.S. Federal Government Intervenes</vt:lpstr>
      <vt:lpstr>Recent History of Opioids in American Medicine</vt:lpstr>
      <vt:lpstr>The Threat of “Undertreatment”</vt:lpstr>
      <vt:lpstr>PowerPoint Presentation</vt:lpstr>
      <vt:lpstr>Non-Malignant Pain</vt:lpstr>
      <vt:lpstr>The Push To Prescribe Opioids</vt:lpstr>
      <vt:lpstr>PowerPoint Presentation</vt:lpstr>
      <vt:lpstr>The United States Senate Finance Committee Investigation</vt:lpstr>
      <vt:lpstr>“A Body of Dubious Information”</vt:lpstr>
      <vt:lpstr>Opioids In The U. S. Today</vt:lpstr>
      <vt:lpstr>“Pillhead” Photo</vt:lpstr>
      <vt:lpstr>Prescription Patterns</vt:lpstr>
      <vt:lpstr>A Public Health Menace</vt:lpstr>
      <vt:lpstr>PowerPoint Presentation</vt:lpstr>
      <vt:lpstr>A Public Safety Menace</vt:lpstr>
      <vt:lpstr>New York City’s Response</vt:lpstr>
      <vt:lpstr>Physician Charged With Manslaughter</vt:lpstr>
      <vt:lpstr>Opioid Overdose Deaths in the U.S.</vt:lpstr>
      <vt:lpstr>PowerPoint Presentation</vt:lpstr>
      <vt:lpstr> Long-acting Opioids Increase the Risk of  Overdoses and Deaths </vt:lpstr>
      <vt:lpstr>Nonfatal Opioid Overdoses </vt:lpstr>
      <vt:lpstr>Opioid Overdoses – More than deaths</vt:lpstr>
      <vt:lpstr>Populations at Greatest Risk for Opioid Abuse or Overdose </vt:lpstr>
      <vt:lpstr>PowerPoint Presentation</vt:lpstr>
      <vt:lpstr>Potential Medical Complications of Long-Term Opioid Use</vt:lpstr>
      <vt:lpstr>The PROP Petition</vt:lpstr>
      <vt:lpstr>The PROP Petition</vt:lpstr>
      <vt:lpstr>Pushback</vt:lpstr>
      <vt:lpstr>PROMPT Response</vt:lpstr>
      <vt:lpstr>PROMPT Response</vt:lpstr>
      <vt:lpstr>Dr. Portenoy recants</vt:lpstr>
      <vt:lpstr>What is the existing evidence?</vt:lpstr>
      <vt:lpstr>Do Opioids Interfere with Recovery From Chronic Pain? </vt:lpstr>
      <vt:lpstr>Poorer Outcomes for Workers Compensation Patients </vt:lpstr>
      <vt:lpstr>PowerPoint Presentation</vt:lpstr>
      <vt:lpstr>Evidence Regarding the Safety of Opioids</vt:lpstr>
      <vt:lpstr>Changes in the FDA’s Stance</vt:lpstr>
      <vt:lpstr>Present Status</vt:lpstr>
      <vt:lpstr>PowerPoint Presentation</vt:lpstr>
    </vt:vector>
  </TitlesOfParts>
  <Company>The Rehab Center,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CONTROVERSIES IN  CHRONIC PAIN</dc:title>
  <dc:creator>Peyton Shealy</dc:creator>
  <cp:lastModifiedBy>Jack Riley</cp:lastModifiedBy>
  <cp:revision>276</cp:revision>
  <cp:lastPrinted>2013-01-17T20:22:11Z</cp:lastPrinted>
  <dcterms:created xsi:type="dcterms:W3CDTF">2012-09-09T23:08:31Z</dcterms:created>
  <dcterms:modified xsi:type="dcterms:W3CDTF">2013-02-08T23:15:42Z</dcterms:modified>
</cp:coreProperties>
</file>