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Default Extension="jpeg" ContentType="image/jpeg"/>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7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5" name="Shape 2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7" name="Shape 2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Shape 3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3" name="Shape 3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9" name="Shape 3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1" name="Shape 3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7" name="Shape 3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3" name="Shape 3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9" name="Shape 3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5" name="Shape 3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1" name="Shape 3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7" name="Shape 3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Shape 3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3" name="Shape 3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Shape 3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9" name="Shape 3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Shape 3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5" name="Shape 3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1" name="Shape 4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7" name="Shape 4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Shape 4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3" name="Shape 4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Shape 4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9" name="Shape 4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Shape 4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5" name="Shape 4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Shape 4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1" name="Shape 4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7" name="Shape 4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Shape 4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3" name="Shape 4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9" name="Shape 4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5" name="Shape 4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Shape 4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1" name="Shape 4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Shape 4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7" name="Shape 4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Shape 4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3" name="Shape 4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Shape 4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9" name="Shape 4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Shape 4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5" name="Shape 4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Shape 4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1" name="Shape 4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Shape 4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7" name="Shape 4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Shape 5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3" name="Shape 5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Shape 5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9" name="Shape 5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Shape 5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5" name="Shape 5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Shape 5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1" name="Shape 5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Shape 52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6" name="Shape 5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Shape 5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2" name="Shape 5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Shape 5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8" name="Shape 5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Shape 5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4" name="Shape 5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Shape 5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1" name="Shape 5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4"/>
        <p:cNvGrpSpPr/>
        <p:nvPr/>
      </p:nvGrpSpPr>
      <p:grpSpPr>
        <a:xfrm>
          <a:off x="0" y="0"/>
          <a:ext cx="0" cy="0"/>
          <a:chOff x="0" y="0"/>
          <a:chExt cx="0" cy="0"/>
        </a:xfrm>
      </p:grpSpPr>
      <p:grpSp>
        <p:nvGrpSpPr>
          <p:cNvPr id="25" name="Shape 25"/>
          <p:cNvGrpSpPr/>
          <p:nvPr/>
        </p:nvGrpSpPr>
        <p:grpSpPr>
          <a:xfrm rot="10800000" flipH="1">
            <a:off x="0" y="-256"/>
            <a:ext cx="9162288" cy="4114897"/>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57" name="Shape 57"/>
          <p:cNvSpPr txBox="1">
            <a:spLocks noGrp="1"/>
          </p:cNvSpPr>
          <p:nvPr>
            <p:ph type="ctrTitle"/>
          </p:nvPr>
        </p:nvSpPr>
        <p:spPr>
          <a:xfrm>
            <a:off x="685800" y="2319514"/>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1pPr>
            <a:lvl2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2pPr>
            <a:lvl3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3pPr>
            <a:lvl4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4pPr>
            <a:lvl5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5pPr>
            <a:lvl6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6pPr>
            <a:lvl7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7pPr>
            <a:lvl8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8pPr>
            <a:lvl9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9pPr>
          </a:lstStyle>
          <a:p>
            <a:endParaRPr/>
          </a:p>
        </p:txBody>
      </p:sp>
      <p:sp>
        <p:nvSpPr>
          <p:cNvPr id="58" name="Shape 58"/>
          <p:cNvSpPr txBox="1">
            <a:spLocks noGrp="1"/>
          </p:cNvSpPr>
          <p:nvPr>
            <p:ph type="subTitle" idx="1"/>
          </p:nvPr>
        </p:nvSpPr>
        <p:spPr>
          <a:xfrm>
            <a:off x="685800" y="4114800"/>
            <a:ext cx="7772400" cy="8819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
        <p:nvSpPr>
          <p:cNvPr id="61" name="Shape 61"/>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rtl="0">
              <a:defRPr sz="4800"/>
            </a:lvl1pPr>
            <a:lvl2pPr rtl="0">
              <a:defRPr sz="4800"/>
            </a:lvl2pPr>
            <a:lvl3pPr rtl="0">
              <a:defRPr sz="4800"/>
            </a:lvl3pPr>
            <a:lvl4pPr rtl="0">
              <a:defRPr sz="4800"/>
            </a:lvl4pPr>
            <a:lvl5pPr rtl="0">
              <a:defRPr sz="4800"/>
            </a:lvl5pPr>
            <a:lvl6pPr rtl="0">
              <a:defRPr sz="4800"/>
            </a:lvl6pPr>
            <a:lvl7pPr rtl="0">
              <a:defRPr sz="4800"/>
            </a:lvl7pPr>
            <a:lvl8pPr rtl="0">
              <a:defRPr sz="4800"/>
            </a:lvl8pPr>
            <a:lvl9pPr rtl="0">
              <a:defRPr sz="4800"/>
            </a:lvl9pPr>
          </a:lstStyle>
          <a:p>
            <a:endParaRPr/>
          </a:p>
        </p:txBody>
      </p:sp>
      <p:sp>
        <p:nvSpPr>
          <p:cNvPr id="64" name="Shape 64"/>
          <p:cNvSpPr txBox="1">
            <a:spLocks noGrp="1"/>
          </p:cNvSpPr>
          <p:nvPr>
            <p:ph type="body" idx="1"/>
          </p:nvPr>
        </p:nvSpPr>
        <p:spPr>
          <a:xfrm>
            <a:off x="457200"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65" name="Shape 65"/>
          <p:cNvSpPr txBox="1">
            <a:spLocks noGrp="1"/>
          </p:cNvSpPr>
          <p:nvPr>
            <p:ph type="body" idx="2"/>
          </p:nvPr>
        </p:nvSpPr>
        <p:spPr>
          <a:xfrm>
            <a:off x="4645148"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8"/>
        <p:cNvGrpSpPr/>
        <p:nvPr/>
      </p:nvGrpSpPr>
      <p:grpSpPr>
        <a:xfrm>
          <a:off x="0" y="0"/>
          <a:ext cx="0" cy="0"/>
          <a:chOff x="0" y="0"/>
          <a:chExt cx="0" cy="0"/>
        </a:xfrm>
      </p:grpSpPr>
      <p:grpSp>
        <p:nvGrpSpPr>
          <p:cNvPr id="69" name="Shape 69"/>
          <p:cNvGrpSpPr/>
          <p:nvPr/>
        </p:nvGrpSpPr>
        <p:grpSpPr>
          <a:xfrm>
            <a:off x="0" y="5442546"/>
            <a:ext cx="9162288" cy="1430803"/>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101" name="Shape 101"/>
          <p:cNvSpPr txBox="1">
            <a:spLocks noGrp="1"/>
          </p:cNvSpPr>
          <p:nvPr>
            <p:ph type="body" idx="1"/>
          </p:nvPr>
        </p:nvSpPr>
        <p:spPr>
          <a:xfrm>
            <a:off x="457200" y="5662087"/>
            <a:ext cx="8229600" cy="905699"/>
          </a:xfrm>
          <a:prstGeom prst="rect">
            <a:avLst/>
          </a:prstGeom>
          <a:noFill/>
          <a:ln>
            <a:noFill/>
          </a:ln>
        </p:spPr>
        <p:txBody>
          <a:bodyPr lIns="91425" tIns="91425" rIns="91425" bIns="91425" anchor="t" anchorCtr="0"/>
          <a:lstStyle>
            <a:lvl1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1pPr>
            <a:lvl2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2pPr>
            <a:lvl3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3pPr>
            <a:lvl4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4pPr>
            <a:lvl5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5pPr>
            <a:lvl6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6pPr>
            <a:lvl7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7pPr>
            <a:lvl8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8pPr>
            <a:lvl9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6864683"/>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endParaRPr/>
            </a:p>
          </p:txBody>
        </p:sp>
      </p:grpSp>
      <p:grpSp>
        <p:nvGrpSpPr>
          <p:cNvPr id="8" name="Shape 8"/>
          <p:cNvGrpSpPr/>
          <p:nvPr/>
        </p:nvGrpSpPr>
        <p:grpSpPr>
          <a:xfrm>
            <a:off x="3175" y="609600"/>
            <a:ext cx="8302625" cy="3787775"/>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endParaRPr/>
            </a:p>
          </p:txBody>
        </p:sp>
      </p:grpSp>
      <p:sp>
        <p:nvSpPr>
          <p:cNvPr id="22" name="Shape 22"/>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1pPr>
            <a:lvl2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2pPr>
            <a:lvl3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3pPr>
            <a:lvl4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4pPr>
            <a:lvl5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5pPr>
            <a:lvl6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6pPr>
            <a:lvl7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7pPr>
            <a:lvl8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8pPr>
            <a:lvl9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Georgia"/>
                <a:ea typeface="Georgia"/>
                <a:cs typeface="Georgia"/>
                <a:sym typeface="Georgia"/>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Georgia"/>
                <a:ea typeface="Georgia"/>
                <a:cs typeface="Georgia"/>
                <a:sym typeface="Georgia"/>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Georgia"/>
                <a:ea typeface="Georgia"/>
                <a:cs typeface="Georgia"/>
                <a:sym typeface="Georgia"/>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www.westegg.com/inflation/infl.cgi"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5.xml"/><Relationship Id="rId1" Type="http://schemas.openxmlformats.org/officeDocument/2006/relationships/slideLayout" Target="../slideLayouts/slideLayout4.xml"/><Relationship Id="rId4" Type="http://schemas.openxmlformats.org/officeDocument/2006/relationships/hyperlink" Target="mailto:david@workcompcentral.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2319514"/>
            <a:ext cx="7772400" cy="1650599"/>
          </a:xfrm>
          <a:prstGeom prst="rect">
            <a:avLst/>
          </a:prstGeom>
        </p:spPr>
        <p:txBody>
          <a:bodyPr lIns="91425" tIns="91425" rIns="91425" bIns="91425" anchor="b" anchorCtr="0">
            <a:noAutofit/>
          </a:bodyPr>
          <a:lstStyle/>
          <a:p>
            <a:pPr>
              <a:buNone/>
            </a:pPr>
            <a:r>
              <a:rPr lang="en"/>
              <a:t>National Trends</a:t>
            </a:r>
          </a:p>
        </p:txBody>
      </p:sp>
      <p:sp>
        <p:nvSpPr>
          <p:cNvPr id="105" name="Shape 105"/>
          <p:cNvSpPr txBox="1">
            <a:spLocks noGrp="1"/>
          </p:cNvSpPr>
          <p:nvPr>
            <p:ph type="subTitle" idx="1"/>
          </p:nvPr>
        </p:nvSpPr>
        <p:spPr>
          <a:xfrm>
            <a:off x="685800" y="4114800"/>
            <a:ext cx="7772400" cy="881999"/>
          </a:xfrm>
          <a:prstGeom prst="rect">
            <a:avLst/>
          </a:prstGeom>
        </p:spPr>
        <p:txBody>
          <a:bodyPr lIns="91425" tIns="91425" rIns="91425" bIns="91425" anchor="t" anchorCtr="0">
            <a:noAutofit/>
          </a:bodyPr>
          <a:lstStyle/>
          <a:p>
            <a:pPr lvl="0" rtl="0">
              <a:buNone/>
            </a:pPr>
            <a:r>
              <a:rPr lang="en" i="0"/>
              <a:t>David J. DePaolo</a:t>
            </a:r>
          </a:p>
          <a:p>
            <a:pPr>
              <a:buNone/>
            </a:pPr>
            <a:r>
              <a:rPr lang="en" i="0"/>
              <a:t>WorkCompCentral</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07505"/>
            <a:ext cx="8229600" cy="1011696"/>
          </a:xfrm>
          <a:prstGeom prst="rect">
            <a:avLst/>
          </a:prstGeom>
        </p:spPr>
        <p:txBody>
          <a:bodyPr lIns="91425" tIns="91425" rIns="91425" bIns="91425" anchor="b" anchorCtr="0">
            <a:noAutofit/>
          </a:bodyPr>
          <a:lstStyle/>
          <a:p>
            <a:pPr>
              <a:buNone/>
            </a:pPr>
            <a:r>
              <a:rPr lang="en" dirty="0"/>
              <a:t>Challenges</a:t>
            </a:r>
          </a:p>
        </p:txBody>
      </p:sp>
      <p:sp>
        <p:nvSpPr>
          <p:cNvPr id="159" name="Shape 159"/>
          <p:cNvSpPr txBox="1">
            <a:spLocks noGrp="1"/>
          </p:cNvSpPr>
          <p:nvPr>
            <p:ph type="body" idx="1"/>
          </p:nvPr>
        </p:nvSpPr>
        <p:spPr>
          <a:xfrm>
            <a:off x="457200" y="1295400"/>
            <a:ext cx="8229600" cy="5272473"/>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Work comp remains very competitive</a:t>
            </a:r>
          </a:p>
          <a:p>
            <a:pPr marL="914400" lvl="1" indent="-381000" rtl="0">
              <a:buClr>
                <a:schemeClr val="dk2"/>
              </a:buClr>
              <a:buSzPct val="80000"/>
              <a:buFont typeface="Georgia"/>
              <a:buChar char="○"/>
            </a:pPr>
            <a:r>
              <a:rPr lang="en" b="1" dirty="0"/>
              <a:t>still large number of market participants</a:t>
            </a:r>
          </a:p>
          <a:p>
            <a:pPr marL="457200" lvl="0" indent="-419100" rtl="0">
              <a:buClr>
                <a:schemeClr val="dk2"/>
              </a:buClr>
              <a:buSzPct val="100000"/>
              <a:buFont typeface="Georgia"/>
              <a:buChar char="●"/>
            </a:pPr>
            <a:r>
              <a:rPr lang="en" b="1" dirty="0"/>
              <a:t>BUT pricing more collective reaction to profitability than capacity reduction</a:t>
            </a:r>
          </a:p>
          <a:p>
            <a:pPr marL="914400" lvl="1" indent="-381000" rtl="0">
              <a:buClr>
                <a:schemeClr val="dk2"/>
              </a:buClr>
              <a:buSzPct val="80000"/>
              <a:buFont typeface="Georgia"/>
              <a:buChar char="○"/>
            </a:pPr>
            <a:r>
              <a:rPr lang="en" b="1" dirty="0"/>
              <a:t>flattening premiums still risk</a:t>
            </a:r>
          </a:p>
          <a:p>
            <a:pPr marL="457200" lvl="0" indent="-419100" rtl="0">
              <a:buClr>
                <a:schemeClr val="dk2"/>
              </a:buClr>
              <a:buSzPct val="100000"/>
              <a:buFont typeface="Georgia"/>
              <a:buChar char="●"/>
            </a:pPr>
            <a:r>
              <a:rPr lang="en" b="1" dirty="0"/>
              <a:t>Medical</a:t>
            </a:r>
          </a:p>
          <a:p>
            <a:pPr marL="914400" lvl="1" indent="-381000" rtl="0">
              <a:buClr>
                <a:schemeClr val="dk2"/>
              </a:buClr>
              <a:buSzPct val="80000"/>
              <a:buFont typeface="Georgia"/>
              <a:buChar char="○"/>
            </a:pPr>
            <a:r>
              <a:rPr lang="en" b="1" dirty="0"/>
              <a:t>severity stable</a:t>
            </a:r>
          </a:p>
          <a:p>
            <a:pPr marL="914400" lvl="1" indent="-381000" rtl="0">
              <a:buClr>
                <a:schemeClr val="dk2"/>
              </a:buClr>
              <a:buSzPct val="80000"/>
              <a:buFont typeface="Georgia"/>
              <a:buChar char="○"/>
            </a:pPr>
            <a:r>
              <a:rPr lang="en" b="1" dirty="0"/>
              <a:t>medical costs inflation threat</a:t>
            </a:r>
          </a:p>
          <a:p>
            <a:pPr marL="914400" lvl="1" indent="-381000" rtl="0">
              <a:buClr>
                <a:schemeClr val="dk2"/>
              </a:buClr>
              <a:buSzPct val="80000"/>
              <a:buFont typeface="Georgia"/>
              <a:buChar char="○"/>
            </a:pPr>
            <a:r>
              <a:rPr lang="en" b="1" dirty="0"/>
              <a:t>but Patient Protection and Affordable Care Act?</a:t>
            </a:r>
          </a:p>
          <a:p>
            <a:pPr marL="457200" lvl="0" indent="-419100">
              <a:buClr>
                <a:schemeClr val="dk2"/>
              </a:buClr>
              <a:buSzPct val="100000"/>
              <a:buFont typeface="Georgia"/>
              <a:buChar char="●"/>
            </a:pPr>
            <a:r>
              <a:rPr lang="en" b="1" dirty="0"/>
              <a:t>2014 expiration of Terrorism Act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07501"/>
            <a:ext cx="8229600" cy="942600"/>
          </a:xfrm>
          <a:prstGeom prst="rect">
            <a:avLst/>
          </a:prstGeom>
        </p:spPr>
        <p:txBody>
          <a:bodyPr lIns="91425" tIns="91425" rIns="91425" bIns="91425" anchor="b" anchorCtr="0">
            <a:noAutofit/>
          </a:bodyPr>
          <a:lstStyle/>
          <a:p>
            <a:pPr>
              <a:buNone/>
            </a:pPr>
            <a:r>
              <a:rPr lang="en"/>
              <a:t>Bucking the Trend</a:t>
            </a:r>
          </a:p>
        </p:txBody>
      </p:sp>
      <p:sp>
        <p:nvSpPr>
          <p:cNvPr id="165" name="Shape 165"/>
          <p:cNvSpPr txBox="1">
            <a:spLocks noGrp="1"/>
          </p:cNvSpPr>
          <p:nvPr>
            <p:ph type="body" idx="1"/>
          </p:nvPr>
        </p:nvSpPr>
        <p:spPr>
          <a:xfrm>
            <a:off x="457200" y="1150101"/>
            <a:ext cx="8229600" cy="5479300"/>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New Hampshire</a:t>
            </a:r>
          </a:p>
          <a:p>
            <a:pPr marL="914400" lvl="1" indent="-381000" rtl="0">
              <a:buClr>
                <a:schemeClr val="dk2"/>
              </a:buClr>
              <a:buSzPct val="80000"/>
              <a:buFont typeface="Georgia"/>
              <a:buChar char="○"/>
            </a:pPr>
            <a:r>
              <a:rPr lang="en" sz="2000" b="1" dirty="0"/>
              <a:t>6.5% decrease in voluntary; 4.2 % in assigned risk</a:t>
            </a:r>
          </a:p>
          <a:p>
            <a:pPr marL="457200" lvl="0" indent="-419100" rtl="0">
              <a:buClr>
                <a:schemeClr val="dk2"/>
              </a:buClr>
              <a:buSzPct val="100000"/>
              <a:buFont typeface="Georgia"/>
              <a:buChar char="●"/>
            </a:pPr>
            <a:r>
              <a:rPr lang="en" sz="2000" b="1" dirty="0"/>
              <a:t>Illinois</a:t>
            </a:r>
          </a:p>
          <a:p>
            <a:pPr marL="914400" lvl="1" indent="-381000" rtl="0">
              <a:buClr>
                <a:schemeClr val="dk2"/>
              </a:buClr>
              <a:buSzPct val="80000"/>
              <a:buFont typeface="Georgia"/>
              <a:buChar char="○"/>
            </a:pPr>
            <a:r>
              <a:rPr lang="en" sz="2000" b="1" dirty="0"/>
              <a:t>4.5% decrease in voluntary rates</a:t>
            </a:r>
          </a:p>
          <a:p>
            <a:pPr marL="457200" lvl="0" indent="-419100" rtl="0">
              <a:buClr>
                <a:schemeClr val="dk2"/>
              </a:buClr>
              <a:buSzPct val="100000"/>
              <a:buFont typeface="Georgia"/>
              <a:buChar char="●"/>
            </a:pPr>
            <a:r>
              <a:rPr lang="en" sz="2000" b="1" dirty="0"/>
              <a:t>West Virginia</a:t>
            </a:r>
          </a:p>
          <a:p>
            <a:pPr marL="914400" lvl="1" indent="-381000" rtl="0">
              <a:buClr>
                <a:schemeClr val="dk2"/>
              </a:buClr>
              <a:buSzPct val="80000"/>
              <a:buFont typeface="Georgia"/>
              <a:buChar char="○"/>
            </a:pPr>
            <a:r>
              <a:rPr lang="en" sz="2000" b="1" dirty="0"/>
              <a:t>8.8% decrease in voluntary; 8.5% in residual</a:t>
            </a:r>
          </a:p>
          <a:p>
            <a:pPr marL="457200" lvl="0" indent="-419100" rtl="0">
              <a:buClr>
                <a:schemeClr val="dk2"/>
              </a:buClr>
              <a:buSzPct val="100000"/>
              <a:buFont typeface="Georgia"/>
              <a:buChar char="●"/>
            </a:pPr>
            <a:r>
              <a:rPr lang="en" sz="2000" b="1" dirty="0"/>
              <a:t>Arkansas</a:t>
            </a:r>
          </a:p>
          <a:p>
            <a:pPr marL="914400" lvl="1" indent="-381000" rtl="0">
              <a:buClr>
                <a:schemeClr val="dk2"/>
              </a:buClr>
              <a:buSzPct val="80000"/>
              <a:buFont typeface="Georgia"/>
              <a:buChar char="○"/>
            </a:pPr>
            <a:r>
              <a:rPr lang="en" sz="2000" b="1" dirty="0"/>
              <a:t>7.4% decrease in loss costs; 6.7% in assigned risk</a:t>
            </a:r>
          </a:p>
          <a:p>
            <a:pPr marL="457200" lvl="0" indent="-419100" rtl="0">
              <a:buClr>
                <a:schemeClr val="dk2"/>
              </a:buClr>
              <a:buSzPct val="100000"/>
              <a:buFont typeface="Georgia"/>
              <a:buChar char="●"/>
            </a:pPr>
            <a:r>
              <a:rPr lang="en" sz="2000" b="1" dirty="0"/>
              <a:t>South Dakota</a:t>
            </a:r>
          </a:p>
          <a:p>
            <a:pPr marL="914400" lvl="1" indent="-381000" rtl="0">
              <a:buClr>
                <a:schemeClr val="dk2"/>
              </a:buClr>
              <a:buSzPct val="80000"/>
              <a:buFont typeface="Georgia"/>
              <a:buChar char="○"/>
            </a:pPr>
            <a:r>
              <a:rPr lang="en" sz="2000" b="1" dirty="0"/>
              <a:t>3.2% voluntary market (assigned risk increase 0.3)</a:t>
            </a:r>
          </a:p>
          <a:p>
            <a:pPr marL="457200" lvl="0" indent="-419100" rtl="0">
              <a:buClr>
                <a:schemeClr val="dk2"/>
              </a:buClr>
              <a:buSzPct val="100000"/>
              <a:buFont typeface="Georgia"/>
              <a:buChar char="●"/>
            </a:pPr>
            <a:r>
              <a:rPr lang="en" sz="2000" b="1" dirty="0"/>
              <a:t>Montana</a:t>
            </a:r>
          </a:p>
          <a:p>
            <a:pPr marL="914400" lvl="1" indent="-381000" rtl="0">
              <a:buClr>
                <a:schemeClr val="dk2"/>
              </a:buClr>
              <a:buSzPct val="80000"/>
              <a:buFont typeface="Georgia"/>
              <a:buChar char="○"/>
            </a:pPr>
            <a:r>
              <a:rPr lang="en" sz="2000" b="1" dirty="0"/>
              <a:t>5.4% decrease in loss costs</a:t>
            </a:r>
          </a:p>
          <a:p>
            <a:pPr marL="457200" lvl="0" indent="-419100" rtl="0">
              <a:buClr>
                <a:schemeClr val="dk2"/>
              </a:buClr>
              <a:buSzPct val="100000"/>
              <a:buFont typeface="Georgia"/>
              <a:buChar char="●"/>
            </a:pPr>
            <a:r>
              <a:rPr lang="en" sz="2000" b="1" dirty="0"/>
              <a:t>Kentucky</a:t>
            </a:r>
          </a:p>
          <a:p>
            <a:pPr marL="914400" lvl="1" indent="-381000">
              <a:buClr>
                <a:schemeClr val="dk2"/>
              </a:buClr>
              <a:buSzPct val="80000"/>
              <a:buFont typeface="Georgia"/>
              <a:buChar char="○"/>
            </a:pPr>
            <a:r>
              <a:rPr lang="en" sz="2000" b="1" dirty="0"/>
              <a:t>7.9% decrease in loss costs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Texas</a:t>
            </a:r>
          </a:p>
        </p:txBody>
      </p:sp>
      <p:sp>
        <p:nvSpPr>
          <p:cNvPr id="171" name="Shape 171"/>
          <p:cNvSpPr txBox="1">
            <a:spLocks noGrp="1"/>
          </p:cNvSpPr>
          <p:nvPr>
            <p:ph type="body" idx="1"/>
          </p:nvPr>
        </p:nvSpPr>
        <p:spPr>
          <a:xfrm>
            <a:off x="457200" y="1518925"/>
            <a:ext cx="8229600" cy="5048999"/>
          </a:xfrm>
          <a:prstGeom prst="rect">
            <a:avLst/>
          </a:prstGeom>
        </p:spPr>
        <p:txBody>
          <a:bodyPr lIns="91425" tIns="91425" rIns="91425" bIns="91425" anchor="t" anchorCtr="0">
            <a:noAutofit/>
          </a:bodyPr>
          <a:lstStyle/>
          <a:p>
            <a:pPr lvl="0" rtl="0">
              <a:buClr>
                <a:srgbClr val="000000"/>
              </a:buClr>
              <a:buSzPct val="36666"/>
              <a:buFont typeface="Arial"/>
              <a:buNone/>
            </a:pPr>
            <a:r>
              <a:rPr lang="en" sz="2000" b="1" dirty="0"/>
              <a:t>Independent Insurance Agents of Texas:</a:t>
            </a:r>
          </a:p>
          <a:p>
            <a:pPr marL="457200" lvl="0" indent="-419100" rtl="0">
              <a:buClr>
                <a:schemeClr val="dk2"/>
              </a:buClr>
              <a:buSzPct val="100000"/>
              <a:buFont typeface="Georgia"/>
              <a:buChar char="●"/>
            </a:pPr>
            <a:r>
              <a:rPr lang="en" sz="2000" b="1" dirty="0"/>
              <a:t>2012 - 13.1 % increase from 2011 </a:t>
            </a:r>
          </a:p>
          <a:p>
            <a:pPr marL="914400" lvl="1" indent="-381000" rtl="0">
              <a:buClr>
                <a:schemeClr val="dk2"/>
              </a:buClr>
              <a:buSzPct val="80000"/>
              <a:buFont typeface="Georgia"/>
              <a:buChar char="○"/>
            </a:pPr>
            <a:r>
              <a:rPr lang="en" sz="2000" b="1" dirty="0"/>
              <a:t>2.7 percent increase from 2010 to 2011</a:t>
            </a:r>
          </a:p>
          <a:p>
            <a:pPr marL="914400" lvl="1" indent="-381000" rtl="0">
              <a:buClr>
                <a:schemeClr val="dk2"/>
              </a:buClr>
              <a:buSzPct val="80000"/>
              <a:buFont typeface="Georgia"/>
              <a:buChar char="○"/>
            </a:pPr>
            <a:r>
              <a:rPr lang="en" sz="2000" b="1" dirty="0"/>
              <a:t>Premiums had declined for five straight years prior to 2010.</a:t>
            </a:r>
          </a:p>
          <a:p>
            <a:pPr marL="457200" lvl="0" indent="-419100" rtl="0">
              <a:buClr>
                <a:schemeClr val="dk2"/>
              </a:buClr>
              <a:buSzPct val="100000"/>
              <a:buFont typeface="Georgia"/>
              <a:buChar char="●"/>
            </a:pPr>
            <a:r>
              <a:rPr lang="en" sz="2000" b="1" dirty="0"/>
              <a:t>2012 loss ratio 47.7 percent</a:t>
            </a:r>
          </a:p>
          <a:p>
            <a:pPr marL="914400" lvl="1" indent="-381000" rtl="0">
              <a:buClr>
                <a:schemeClr val="dk2"/>
              </a:buClr>
              <a:buSzPct val="80000"/>
              <a:buFont typeface="Georgia"/>
              <a:buChar char="○"/>
            </a:pPr>
            <a:r>
              <a:rPr lang="en" sz="2000" b="1" dirty="0"/>
              <a:t>compare 2011 - 43.3 percent </a:t>
            </a:r>
          </a:p>
          <a:p>
            <a:pPr marL="914400" lvl="1" indent="-381000" rtl="0">
              <a:buClr>
                <a:schemeClr val="dk2"/>
              </a:buClr>
              <a:buSzPct val="80000"/>
              <a:buFont typeface="Georgia"/>
              <a:buChar char="○"/>
            </a:pPr>
            <a:r>
              <a:rPr lang="en" sz="2000" b="1" dirty="0"/>
              <a:t>compare national loss ratio - 67.9 percent</a:t>
            </a:r>
          </a:p>
          <a:p>
            <a:pPr marL="457200" lvl="0" indent="-419100" rtl="0">
              <a:buClr>
                <a:schemeClr val="dk2"/>
              </a:buClr>
              <a:buSzPct val="100000"/>
              <a:buFont typeface="Georgia"/>
              <a:buChar char="●"/>
            </a:pPr>
            <a:r>
              <a:rPr lang="en" sz="2000" b="1" dirty="0"/>
              <a:t>Texas Mutual </a:t>
            </a:r>
          </a:p>
          <a:p>
            <a:pPr marL="914400" lvl="1" indent="-381000" rtl="0">
              <a:buClr>
                <a:schemeClr val="dk2"/>
              </a:buClr>
              <a:buSzPct val="80000"/>
              <a:buFont typeface="Georgia"/>
              <a:buChar char="○"/>
            </a:pPr>
            <a:r>
              <a:rPr lang="en" sz="2000" b="1" dirty="0"/>
              <a:t>37.1 percent market share in 2012</a:t>
            </a:r>
          </a:p>
          <a:p>
            <a:pPr marL="1371600" lvl="2" indent="-381000" rtl="0">
              <a:buClr>
                <a:schemeClr val="dk2"/>
              </a:buClr>
              <a:buSzPct val="80000"/>
              <a:buFont typeface="Georgia"/>
              <a:buChar char="■"/>
            </a:pPr>
            <a:r>
              <a:rPr lang="en" sz="2000" b="1" dirty="0"/>
              <a:t>33.8 percent in 2011</a:t>
            </a:r>
          </a:p>
          <a:p>
            <a:pPr marL="914400" lvl="1" indent="-381000" rtl="0">
              <a:buClr>
                <a:schemeClr val="dk2"/>
              </a:buClr>
              <a:buSzPct val="80000"/>
              <a:buFont typeface="Georgia"/>
              <a:buChar char="○"/>
            </a:pPr>
            <a:r>
              <a:rPr lang="en" sz="2000" b="1" dirty="0"/>
              <a:t>premium increase 24.2 % over 2011.</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Economy &amp; Financials</a:t>
            </a:r>
          </a:p>
        </p:txBody>
      </p:sp>
      <p:sp>
        <p:nvSpPr>
          <p:cNvPr id="177" name="Shape 177"/>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sz="2000" b="1" dirty="0"/>
              <a:t>National jobless rate slowly improving</a:t>
            </a:r>
          </a:p>
          <a:p>
            <a:pPr marL="914400" lvl="0" indent="-419100" rtl="0">
              <a:buClr>
                <a:schemeClr val="dk2"/>
              </a:buClr>
              <a:buSzPct val="166666"/>
              <a:buFont typeface="Arial"/>
              <a:buChar char="•"/>
            </a:pPr>
            <a:r>
              <a:rPr lang="en" sz="2000" b="1" dirty="0"/>
              <a:t>Between 7.6-7.4% nationally (August)</a:t>
            </a:r>
          </a:p>
          <a:p>
            <a:pPr marL="914400" lvl="0" indent="-419100" rtl="0">
              <a:buClr>
                <a:schemeClr val="dk2"/>
              </a:buClr>
              <a:buSzPct val="166666"/>
              <a:buFont typeface="Arial"/>
              <a:buChar char="•"/>
            </a:pPr>
            <a:r>
              <a:rPr lang="en" sz="2000" b="1" dirty="0"/>
              <a:t>CA job growth fastest</a:t>
            </a:r>
          </a:p>
          <a:p>
            <a:pPr marL="1371600" lvl="1" indent="-381000" rtl="0">
              <a:buClr>
                <a:schemeClr val="dk2"/>
              </a:buClr>
              <a:buSzPct val="80000"/>
              <a:buFont typeface="Courier New"/>
              <a:buChar char="o"/>
            </a:pPr>
            <a:r>
              <a:rPr lang="en" sz="2000" b="1" dirty="0"/>
              <a:t>high wage, low risk jobs</a:t>
            </a:r>
          </a:p>
          <a:p>
            <a:pPr marL="1371600" lvl="1" indent="-381000" rtl="0">
              <a:buClr>
                <a:schemeClr val="dk2"/>
              </a:buClr>
              <a:buSzPct val="80000"/>
              <a:buFont typeface="Courier New"/>
              <a:buChar char="o"/>
            </a:pPr>
            <a:r>
              <a:rPr lang="en" sz="2000" b="1" dirty="0"/>
              <a:t>still at 8.5% (July, adjusted)</a:t>
            </a:r>
          </a:p>
          <a:p>
            <a:pPr marL="914400" lvl="0" indent="-419100" rtl="0">
              <a:buClr>
                <a:schemeClr val="dk2"/>
              </a:buClr>
              <a:buSzPct val="166666"/>
              <a:buFont typeface="Arial"/>
              <a:buChar char="•"/>
            </a:pPr>
            <a:r>
              <a:rPr lang="en" sz="2000" b="1" dirty="0"/>
              <a:t>TX second biggest gain</a:t>
            </a:r>
          </a:p>
          <a:p>
            <a:pPr marL="1371600" lvl="1" indent="-381000" rtl="0">
              <a:buClr>
                <a:schemeClr val="dk2"/>
              </a:buClr>
              <a:buSzPct val="80000"/>
              <a:buFont typeface="Courier New"/>
              <a:buChar char="o"/>
            </a:pPr>
            <a:r>
              <a:rPr lang="en" sz="2000" b="1" dirty="0"/>
              <a:t>6.5% jobless rate</a:t>
            </a:r>
          </a:p>
          <a:p>
            <a:pPr marL="1371600" lvl="1" indent="-381000" rtl="0">
              <a:buClr>
                <a:schemeClr val="dk2"/>
              </a:buClr>
              <a:buSzPct val="80000"/>
              <a:buFont typeface="Courier New"/>
              <a:buChar char="o"/>
            </a:pPr>
            <a:r>
              <a:rPr lang="en" sz="2000" b="1" dirty="0"/>
              <a:t>10.8M working (July)</a:t>
            </a:r>
          </a:p>
          <a:p>
            <a:pPr marL="914400" lvl="0" indent="-419100" rtl="0">
              <a:buClr>
                <a:schemeClr val="dk2"/>
              </a:buClr>
              <a:buSzPct val="166666"/>
              <a:buFont typeface="Arial"/>
              <a:buChar char="•"/>
            </a:pPr>
            <a:r>
              <a:rPr lang="en" sz="2000" b="1" dirty="0"/>
              <a:t>Job growth in health care, tech</a:t>
            </a:r>
          </a:p>
          <a:p>
            <a:pPr marL="1371600" lvl="1" indent="-381000" rtl="0">
              <a:buClr>
                <a:schemeClr val="dk2"/>
              </a:buClr>
              <a:buSzPct val="80000"/>
              <a:buFont typeface="Courier New"/>
              <a:buChar char="o"/>
            </a:pPr>
            <a:r>
              <a:rPr lang="en" sz="2000" b="1" dirty="0"/>
              <a:t>construction picking up</a:t>
            </a:r>
          </a:p>
          <a:p>
            <a:pPr marL="1371600" lvl="1" indent="-381000" rtl="0">
              <a:buClr>
                <a:schemeClr val="dk2"/>
              </a:buClr>
              <a:buSzPct val="80000"/>
              <a:buFont typeface="Courier New"/>
              <a:buChar char="o"/>
            </a:pPr>
            <a:r>
              <a:rPr lang="en" sz="2000" b="1" dirty="0"/>
              <a:t>manufacturing anemic - outsourced to technology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Unemployment</a:t>
            </a:r>
          </a:p>
        </p:txBody>
      </p:sp>
      <p:sp>
        <p:nvSpPr>
          <p:cNvPr id="183" name="Shape 183"/>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sz="2000" b="1" dirty="0"/>
              <a:t>US DOL:</a:t>
            </a:r>
          </a:p>
          <a:p>
            <a:pPr marL="457200" lvl="0" indent="-419100" rtl="0">
              <a:buClr>
                <a:schemeClr val="dk2"/>
              </a:buClr>
              <a:buSzPct val="100000"/>
              <a:buFont typeface="Georgia"/>
              <a:buChar char="●"/>
            </a:pPr>
            <a:r>
              <a:rPr lang="en" sz="2000" b="1" dirty="0"/>
              <a:t>162,000 new jobs in Jul, fewest since Mar</a:t>
            </a:r>
          </a:p>
          <a:p>
            <a:pPr marL="457200" lvl="0" indent="-419100" rtl="0">
              <a:buClr>
                <a:schemeClr val="dk2"/>
              </a:buClr>
              <a:buSzPct val="100000"/>
              <a:buFont typeface="Georgia"/>
              <a:buChar char="●"/>
            </a:pPr>
            <a:r>
              <a:rPr lang="en" sz="2000" b="1" dirty="0"/>
              <a:t>50%+ in the restaurant and retail sectors </a:t>
            </a:r>
          </a:p>
          <a:p>
            <a:pPr marL="914400" lvl="1" indent="-381000" rtl="0">
              <a:buClr>
                <a:schemeClr val="dk2"/>
              </a:buClr>
              <a:buSzPct val="80000"/>
              <a:buFont typeface="Georgia"/>
              <a:buChar char="○"/>
            </a:pPr>
            <a:r>
              <a:rPr lang="en" sz="2000" b="1" dirty="0"/>
              <a:t>both pay well under $20 an hour on average</a:t>
            </a:r>
          </a:p>
          <a:p>
            <a:pPr marL="457200" lvl="0" indent="-419100" rtl="0">
              <a:buClr>
                <a:schemeClr val="dk2"/>
              </a:buClr>
              <a:buSzPct val="100000"/>
              <a:buFont typeface="Georgia"/>
              <a:buChar char="●"/>
            </a:pPr>
            <a:r>
              <a:rPr lang="en" sz="2000" b="1" dirty="0"/>
              <a:t>unemployment rate 7.4% </a:t>
            </a:r>
          </a:p>
          <a:p>
            <a:pPr marL="914400" lvl="1" indent="-381000" rtl="0">
              <a:buClr>
                <a:schemeClr val="dk2"/>
              </a:buClr>
              <a:buSzPct val="80000"/>
              <a:buFont typeface="Georgia"/>
              <a:buChar char="○"/>
            </a:pPr>
            <a:r>
              <a:rPr lang="en" sz="2000" b="1" dirty="0"/>
              <a:t>lowest level since December 2008 </a:t>
            </a:r>
          </a:p>
          <a:p>
            <a:pPr marL="914400" lvl="1" indent="-381000" rtl="0">
              <a:buClr>
                <a:schemeClr val="dk2"/>
              </a:buClr>
              <a:buSzPct val="80000"/>
              <a:buFont typeface="Georgia"/>
              <a:buChar char="○"/>
            </a:pPr>
            <a:r>
              <a:rPr lang="en" sz="2000" b="1" dirty="0"/>
              <a:t>BUT job market still too weak to draw back workers who have dropped out of the labor force </a:t>
            </a:r>
          </a:p>
          <a:p>
            <a:pPr marL="1371600" lvl="2" indent="-381000" rtl="0">
              <a:buClr>
                <a:schemeClr val="dk2"/>
              </a:buClr>
              <a:buSzPct val="80000"/>
              <a:buFont typeface="Georgia"/>
              <a:buChar char="■"/>
            </a:pPr>
            <a:r>
              <a:rPr lang="en" sz="2000" b="1" dirty="0"/>
              <a:t>6.6 million workers say they want a job but don't count as unemployed because they aren't actively looking</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Low Wage Sector</a:t>
            </a:r>
          </a:p>
        </p:txBody>
      </p:sp>
      <p:sp>
        <p:nvSpPr>
          <p:cNvPr id="189" name="Shape 189"/>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Proliferation of low-wage jobs</a:t>
            </a:r>
          </a:p>
          <a:p>
            <a:pPr marL="914400" lvl="1" indent="-381000" rtl="0">
              <a:spcBef>
                <a:spcPts val="480"/>
              </a:spcBef>
              <a:buClr>
                <a:schemeClr val="dk2"/>
              </a:buClr>
              <a:buSzPct val="100000"/>
              <a:buFont typeface="Georgia"/>
              <a:buChar char="○"/>
            </a:pPr>
            <a:r>
              <a:rPr lang="en" sz="2400" b="1" dirty="0"/>
              <a:t>Amazon.com Inc. facility in Chattanooga, Tenn.</a:t>
            </a:r>
          </a:p>
          <a:p>
            <a:pPr marL="914400" lvl="1" indent="-381000" rtl="0">
              <a:spcBef>
                <a:spcPts val="480"/>
              </a:spcBef>
              <a:buClr>
                <a:schemeClr val="dk2"/>
              </a:buClr>
              <a:buSzPct val="100000"/>
              <a:buFont typeface="Georgia"/>
              <a:buChar char="○"/>
            </a:pPr>
            <a:r>
              <a:rPr lang="en" sz="2400" b="1" dirty="0"/>
              <a:t>adding more than 5,000 full-time jobs in its distribution centers across the country </a:t>
            </a:r>
          </a:p>
          <a:p>
            <a:pPr marL="1371600" lvl="2" indent="-381000" rtl="0">
              <a:spcBef>
                <a:spcPts val="480"/>
              </a:spcBef>
              <a:buClr>
                <a:schemeClr val="dk2"/>
              </a:buClr>
              <a:buSzPct val="100000"/>
              <a:buFont typeface="Georgia"/>
              <a:buChar char="■"/>
            </a:pPr>
            <a:r>
              <a:rPr lang="en" sz="2400" b="1" dirty="0"/>
              <a:t>Many of the jobs pay $11 an hour or less but have benefits</a:t>
            </a:r>
          </a:p>
          <a:p>
            <a:endParaRPr dirty="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p:nvPr/>
        </p:nvSpPr>
        <p:spPr>
          <a:xfrm>
            <a:off x="530325" y="712199"/>
            <a:ext cx="7974975" cy="5677074"/>
          </a:xfrm>
          <a:prstGeom prst="rect">
            <a:avLst/>
          </a:prstGeom>
          <a:blipFill>
            <a:blip r:embed="rId3"/>
            <a:stretch>
              <a:fillRect/>
            </a:stretch>
          </a:blipFill>
          <a:ln>
            <a:noFill/>
          </a:ln>
        </p:spPr>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Economy &amp; Financials</a:t>
            </a:r>
          </a:p>
        </p:txBody>
      </p:sp>
      <p:sp>
        <p:nvSpPr>
          <p:cNvPr id="200" name="Shape 20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sz="2000" b="1" dirty="0"/>
              <a:t>Payroll &amp; premiums NCCI:</a:t>
            </a:r>
          </a:p>
          <a:p>
            <a:pPr marL="457200" lvl="0" indent="-419100" rtl="0">
              <a:buClr>
                <a:schemeClr val="dk2"/>
              </a:buClr>
              <a:buSzPct val="166666"/>
              <a:buFont typeface="Arial"/>
              <a:buChar char="•"/>
            </a:pPr>
            <a:r>
              <a:rPr lang="en" sz="2000" b="1" dirty="0"/>
              <a:t>7.4% increase to $36.3B</a:t>
            </a:r>
          </a:p>
          <a:p>
            <a:pPr marL="914400" lvl="1" indent="-381000" rtl="0">
              <a:buClr>
                <a:schemeClr val="dk2"/>
              </a:buClr>
              <a:buSzPct val="80000"/>
              <a:buFont typeface="Courier New"/>
              <a:buChar char="o"/>
            </a:pPr>
            <a:r>
              <a:rPr lang="en" sz="2000" b="1" dirty="0"/>
              <a:t>first since 2005</a:t>
            </a:r>
          </a:p>
          <a:p>
            <a:pPr marL="914400" lvl="1" indent="-381000" rtl="0">
              <a:buClr>
                <a:schemeClr val="dk2"/>
              </a:buClr>
              <a:buSzPct val="80000"/>
              <a:buFont typeface="Courier New"/>
              <a:buChar char="o"/>
            </a:pPr>
            <a:r>
              <a:rPr lang="en" sz="2000" b="1" dirty="0"/>
              <a:t>follows 29% decline 2005-2010</a:t>
            </a:r>
          </a:p>
          <a:p>
            <a:pPr marL="914400" lvl="1" indent="-381000" rtl="0">
              <a:buClr>
                <a:schemeClr val="dk2"/>
              </a:buClr>
              <a:buSzPct val="80000"/>
              <a:buFont typeface="Courier New"/>
              <a:buChar char="o"/>
            </a:pPr>
            <a:r>
              <a:rPr lang="en" sz="2000" b="1" dirty="0"/>
              <a:t>2 reasons:</a:t>
            </a:r>
          </a:p>
          <a:p>
            <a:pPr marL="1371600" lvl="2" indent="-381000" rtl="0">
              <a:buClr>
                <a:schemeClr val="dk2"/>
              </a:buClr>
              <a:buSzPct val="80000"/>
              <a:buFont typeface="Wingdings"/>
              <a:buChar char="§"/>
            </a:pPr>
            <a:r>
              <a:rPr lang="en" sz="2000" b="1" dirty="0"/>
              <a:t>increase in carrier payroll estimates</a:t>
            </a:r>
          </a:p>
          <a:p>
            <a:pPr marL="1371600" lvl="2" indent="-381000" rtl="0">
              <a:buClr>
                <a:schemeClr val="dk2"/>
              </a:buClr>
              <a:buSzPct val="80000"/>
              <a:buFont typeface="Wingdings"/>
              <a:buChar char="§"/>
            </a:pPr>
            <a:r>
              <a:rPr lang="en" sz="2000" b="1" dirty="0"/>
              <a:t>additional premium from audits</a:t>
            </a:r>
          </a:p>
          <a:p>
            <a:pPr lvl="0" rtl="0">
              <a:buNone/>
            </a:pPr>
            <a:r>
              <a:rPr lang="en" sz="2000" b="1" dirty="0"/>
              <a:t>CA WCIRB:</a:t>
            </a:r>
          </a:p>
          <a:p>
            <a:pPr marL="457200" lvl="0" indent="-419100" rtl="0">
              <a:buClr>
                <a:schemeClr val="dk2"/>
              </a:buClr>
              <a:buSzPct val="166666"/>
              <a:buFont typeface="Arial"/>
              <a:buChar char="•"/>
            </a:pPr>
            <a:r>
              <a:rPr lang="en" sz="2000" b="1" dirty="0"/>
              <a:t>construction still burden on premium</a:t>
            </a:r>
          </a:p>
          <a:p>
            <a:pPr marL="914400" lvl="1" indent="-381000" rtl="0">
              <a:buClr>
                <a:schemeClr val="dk2"/>
              </a:buClr>
              <a:buSzPct val="80000"/>
              <a:buFont typeface="Courier New"/>
              <a:buChar char="o"/>
            </a:pPr>
            <a:r>
              <a:rPr lang="en" sz="2000" b="1" dirty="0"/>
              <a:t>pressure on rates</a:t>
            </a:r>
          </a:p>
          <a:p>
            <a:pPr marL="914400" lvl="1" indent="-381000" rtl="0">
              <a:buClr>
                <a:schemeClr val="dk2"/>
              </a:buClr>
              <a:buSzPct val="80000"/>
              <a:buFont typeface="Courier New"/>
              <a:buChar char="o"/>
            </a:pPr>
            <a:r>
              <a:rPr lang="en" sz="2000" b="1" dirty="0"/>
              <a:t>carriers holding down premium</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Financial Markets</a:t>
            </a:r>
          </a:p>
        </p:txBody>
      </p:sp>
      <p:sp>
        <p:nvSpPr>
          <p:cNvPr id="206" name="Shape 20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sz="2000" b="1" dirty="0"/>
              <a:t>July:</a:t>
            </a:r>
          </a:p>
          <a:p>
            <a:pPr marL="457200" lvl="0" indent="-419100" rtl="0">
              <a:buClr>
                <a:schemeClr val="dk2"/>
              </a:buClr>
              <a:buSzPct val="100000"/>
              <a:buFont typeface="Georgia"/>
              <a:buChar char="●"/>
            </a:pPr>
            <a:r>
              <a:rPr lang="en" sz="2000" b="1" dirty="0"/>
              <a:t>The DJIA up 30.34 points to 15658.36</a:t>
            </a:r>
          </a:p>
          <a:p>
            <a:pPr marL="914400" lvl="1" indent="-381000" rtl="0">
              <a:buClr>
                <a:schemeClr val="dk2"/>
              </a:buClr>
              <a:buSzPct val="80000"/>
              <a:buFont typeface="Georgia"/>
              <a:buChar char="○"/>
            </a:pPr>
            <a:r>
              <a:rPr lang="en" sz="2000" b="1" dirty="0"/>
              <a:t>30th new high this year alone.</a:t>
            </a:r>
          </a:p>
          <a:p>
            <a:pPr marL="457200" lvl="0" indent="-419100" rtl="0">
              <a:buClr>
                <a:schemeClr val="dk2"/>
              </a:buClr>
              <a:buSzPct val="100000"/>
              <a:buFont typeface="Georgia"/>
              <a:buChar char="●"/>
            </a:pPr>
            <a:r>
              <a:rPr lang="en" sz="2000" b="1" dirty="0"/>
              <a:t>Bond prices up </a:t>
            </a:r>
          </a:p>
          <a:p>
            <a:pPr marL="914400" lvl="1" indent="-381000" rtl="0">
              <a:buClr>
                <a:schemeClr val="dk2"/>
              </a:buClr>
              <a:buSzPct val="80000"/>
              <a:buFont typeface="Georgia"/>
              <a:buChar char="○"/>
            </a:pPr>
            <a:r>
              <a:rPr lang="en" sz="2000" b="1" dirty="0"/>
              <a:t>yield on 10-year Treasury note falling to 2.601%.</a:t>
            </a:r>
          </a:p>
          <a:p>
            <a:pPr marL="457200" lvl="0" indent="-419100" rtl="0">
              <a:buClr>
                <a:schemeClr val="dk2"/>
              </a:buClr>
              <a:buSzPct val="100000"/>
              <a:buFont typeface="Georgia"/>
              <a:buChar char="●"/>
            </a:pPr>
            <a:r>
              <a:rPr lang="en" sz="2000" b="1" dirty="0"/>
              <a:t>"In an economy that grows less than 2% we don't have a lot of hiring needs because our productivity exceeds that" </a:t>
            </a:r>
          </a:p>
          <a:p>
            <a:pPr marL="914400" lvl="1" indent="-381000" rtl="0">
              <a:buClr>
                <a:schemeClr val="dk2"/>
              </a:buClr>
              <a:buSzPct val="80000"/>
              <a:buFont typeface="Georgia"/>
              <a:buChar char="○"/>
            </a:pPr>
            <a:r>
              <a:rPr lang="en" sz="2000" b="1" dirty="0"/>
              <a:t>Alexander Cutler, chief executive of Eaton Corp.</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Bonds</a:t>
            </a:r>
          </a:p>
        </p:txBody>
      </p:sp>
      <p:sp>
        <p:nvSpPr>
          <p:cNvPr id="212" name="Shape 21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Martin Feldstein - prof economics Harvard</a:t>
            </a:r>
          </a:p>
          <a:p>
            <a:pPr marL="457200" lvl="0" indent="-419100" rtl="0">
              <a:buClr>
                <a:schemeClr val="dk2"/>
              </a:buClr>
              <a:buSzPct val="100000"/>
              <a:buFont typeface="Georgia"/>
              <a:buChar char="●"/>
            </a:pPr>
            <a:r>
              <a:rPr lang="en" b="1" dirty="0"/>
              <a:t>long term interest rates rise = 10 year Treasuries lose more from decline in value of bond than gain in difference between rate &amp; short term funds</a:t>
            </a:r>
          </a:p>
          <a:p>
            <a:pPr marL="457200" lvl="0" indent="-419100">
              <a:buClr>
                <a:schemeClr val="dk2"/>
              </a:buClr>
              <a:buSzPct val="100000"/>
              <a:buFont typeface="Georgia"/>
              <a:buChar char="●"/>
            </a:pPr>
            <a:r>
              <a:rPr lang="en" b="1" dirty="0"/>
              <a:t>inflation of only 2% outpacing real rate on 10 year bonds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Agenda</a:t>
            </a:r>
          </a:p>
        </p:txBody>
      </p:sp>
      <p:sp>
        <p:nvSpPr>
          <p:cNvPr id="111" name="Shape 111"/>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AutoNum type="arabicPeriod"/>
            </a:pPr>
            <a:r>
              <a:rPr lang="en" b="1" dirty="0"/>
              <a:t>Risk Allocation</a:t>
            </a:r>
          </a:p>
          <a:p>
            <a:pPr marL="914400" lvl="1" indent="-381000" rtl="0">
              <a:buClr>
                <a:schemeClr val="dk2"/>
              </a:buClr>
              <a:buSzPct val="80000"/>
              <a:buFont typeface="Georgia"/>
              <a:buAutoNum type="alphaLcPeriod"/>
            </a:pPr>
            <a:r>
              <a:rPr lang="en" b="1" dirty="0"/>
              <a:t>State of underwriting</a:t>
            </a:r>
          </a:p>
          <a:p>
            <a:pPr marL="914400" lvl="1" indent="-381000" rtl="0">
              <a:buClr>
                <a:schemeClr val="dk2"/>
              </a:buClr>
              <a:buSzPct val="80000"/>
              <a:buFont typeface="Georgia"/>
              <a:buAutoNum type="alphaLcPeriod"/>
            </a:pPr>
            <a:r>
              <a:rPr lang="en" b="1" dirty="0"/>
              <a:t>Economic factors</a:t>
            </a:r>
          </a:p>
          <a:p>
            <a:pPr marL="457200" lvl="0" indent="-419100" rtl="0">
              <a:buClr>
                <a:schemeClr val="dk2"/>
              </a:buClr>
              <a:buSzPct val="100000"/>
              <a:buFont typeface="Georgia"/>
              <a:buAutoNum type="arabicPeriod"/>
            </a:pPr>
            <a:r>
              <a:rPr lang="en" b="1" dirty="0"/>
              <a:t>Claims Administration</a:t>
            </a:r>
          </a:p>
          <a:p>
            <a:pPr marL="914400" lvl="1" indent="-381000" rtl="0">
              <a:buClr>
                <a:schemeClr val="dk2"/>
              </a:buClr>
              <a:buSzPct val="80000"/>
              <a:buFont typeface="Georgia"/>
              <a:buAutoNum type="alphaLcPeriod"/>
            </a:pPr>
            <a:r>
              <a:rPr lang="en" b="1" dirty="0"/>
              <a:t>Frequency &amp; severity</a:t>
            </a:r>
          </a:p>
          <a:p>
            <a:pPr marL="914400" lvl="1" indent="-381000" rtl="0">
              <a:buClr>
                <a:schemeClr val="dk2"/>
              </a:buClr>
              <a:buSzPct val="80000"/>
              <a:buFont typeface="Georgia"/>
              <a:buAutoNum type="alphaLcPeriod"/>
            </a:pPr>
            <a:r>
              <a:rPr lang="en" b="1" dirty="0"/>
              <a:t>New (and old) risks</a:t>
            </a:r>
          </a:p>
          <a:p>
            <a:pPr marL="457200" lvl="0" indent="-419100" rtl="0">
              <a:buClr>
                <a:schemeClr val="dk2"/>
              </a:buClr>
              <a:buSzPct val="100000"/>
              <a:buFont typeface="Georgia"/>
              <a:buAutoNum type="arabicPeriod"/>
            </a:pPr>
            <a:r>
              <a:rPr lang="en" b="1" dirty="0"/>
              <a:t>Reform across the country</a:t>
            </a:r>
          </a:p>
          <a:p>
            <a:pPr marL="914400" lvl="1" indent="-381000" rtl="0">
              <a:buClr>
                <a:schemeClr val="dk2"/>
              </a:buClr>
              <a:buSzPct val="80000"/>
              <a:buFont typeface="Georgia"/>
              <a:buAutoNum type="alphaLcPeriod"/>
            </a:pPr>
            <a:r>
              <a:rPr lang="en" b="1" dirty="0"/>
              <a:t>California review</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Combined Ratios</a:t>
            </a:r>
          </a:p>
        </p:txBody>
      </p:sp>
      <p:sp>
        <p:nvSpPr>
          <p:cNvPr id="218" name="Shape 21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b="1" dirty="0"/>
              <a:t>
NCCI:</a:t>
            </a:r>
          </a:p>
          <a:p>
            <a:pPr marL="914400" lvl="1" indent="-381000" rtl="0">
              <a:buClr>
                <a:schemeClr val="dk2"/>
              </a:buClr>
              <a:buSzPct val="80000"/>
              <a:buFont typeface="Courier New"/>
              <a:buChar char="o"/>
            </a:pPr>
            <a:r>
              <a:rPr lang="en" b="1" dirty="0"/>
              <a:t>2011 projected - 115</a:t>
            </a:r>
          </a:p>
          <a:p>
            <a:pPr marL="1371600" lvl="2" indent="-381000" rtl="0">
              <a:buClr>
                <a:schemeClr val="dk2"/>
              </a:buClr>
              <a:buSzPct val="80000"/>
              <a:buFont typeface="Wingdings"/>
              <a:buChar char="§"/>
            </a:pPr>
            <a:r>
              <a:rPr lang="en" b="1" dirty="0"/>
              <a:t>2010 = 115; 2009 = 110; 2007 &amp; 08 = 101</a:t>
            </a:r>
          </a:p>
          <a:p>
            <a:pPr marL="457200" lvl="0" indent="-419100" rtl="0">
              <a:buClr>
                <a:schemeClr val="dk2"/>
              </a:buClr>
              <a:buSzPct val="166666"/>
              <a:buFont typeface="Arial"/>
              <a:buChar char="•"/>
            </a:pPr>
            <a:r>
              <a:rPr lang="en" b="1" dirty="0"/>
              <a:t>WCIRB:</a:t>
            </a:r>
          </a:p>
          <a:p>
            <a:pPr marL="914400" lvl="1" indent="-381000" rtl="0">
              <a:buClr>
                <a:schemeClr val="dk2"/>
              </a:buClr>
              <a:buSzPct val="80000"/>
              <a:buFont typeface="Courier New"/>
              <a:buChar char="o"/>
            </a:pPr>
            <a:r>
              <a:rPr lang="en" b="1" dirty="0"/>
              <a:t>2011 - 122</a:t>
            </a:r>
          </a:p>
          <a:p>
            <a:pPr marL="1371600" lvl="2" indent="-381000" rtl="0">
              <a:buClr>
                <a:schemeClr val="dk2"/>
              </a:buClr>
              <a:buSzPct val="80000"/>
              <a:buFont typeface="Wingdings"/>
              <a:buChar char="§"/>
            </a:pPr>
            <a:r>
              <a:rPr lang="en" b="1" dirty="0"/>
              <a:t>2010 = 117; 2009 = 117</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Clr>
                <a:srgbClr val="000000"/>
              </a:buClr>
              <a:buSzPct val="25000"/>
              <a:buFont typeface="Arial"/>
              <a:buNone/>
            </a:pPr>
            <a:r>
              <a:rPr lang="en"/>
              <a:t>Loss Costs</a:t>
            </a:r>
          </a:p>
        </p:txBody>
      </p:sp>
      <p:sp>
        <p:nvSpPr>
          <p:cNvPr id="224" name="Shape 224"/>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b="1" dirty="0"/>
              <a:t>NCCI:</a:t>
            </a:r>
          </a:p>
          <a:p>
            <a:pPr marL="914400" lvl="1" indent="-381000" rtl="0">
              <a:buClr>
                <a:schemeClr val="dk2"/>
              </a:buClr>
              <a:buSzPct val="80000"/>
              <a:buFont typeface="Courier New"/>
              <a:buChar char="o"/>
            </a:pPr>
            <a:r>
              <a:rPr lang="en" b="1" dirty="0"/>
              <a:t>2011 loss ratio 71%</a:t>
            </a:r>
          </a:p>
          <a:p>
            <a:pPr marL="1371600" lvl="2" indent="-381000" rtl="0">
              <a:buClr>
                <a:schemeClr val="dk2"/>
              </a:buClr>
              <a:buSzPct val="80000"/>
              <a:buFont typeface="Wingdings"/>
              <a:buChar char="§"/>
            </a:pPr>
            <a:r>
              <a:rPr lang="en" b="1" dirty="0"/>
              <a:t>no change from 2010</a:t>
            </a:r>
          </a:p>
          <a:p>
            <a:pPr marL="914400" lvl="1" indent="-381000" rtl="0">
              <a:buClr>
                <a:schemeClr val="dk2"/>
              </a:buClr>
              <a:buSzPct val="80000"/>
              <a:buFont typeface="Courier New"/>
              <a:buChar char="o"/>
            </a:pPr>
            <a:r>
              <a:rPr lang="en" b="1" dirty="0"/>
              <a:t>loss adjustment unchanged - 16%</a:t>
            </a:r>
          </a:p>
          <a:p>
            <a:pPr marL="457200" lvl="0" indent="-419100" rtl="0">
              <a:buClr>
                <a:schemeClr val="dk2"/>
              </a:buClr>
              <a:buSzPct val="166666"/>
              <a:buFont typeface="Arial"/>
              <a:buChar char="•"/>
            </a:pPr>
            <a:r>
              <a:rPr lang="en" b="1" dirty="0"/>
              <a:t>WCIRB:</a:t>
            </a:r>
          </a:p>
          <a:p>
            <a:pPr marL="914400" lvl="1" indent="-381000" rtl="0">
              <a:buClr>
                <a:schemeClr val="dk2"/>
              </a:buClr>
              <a:buSzPct val="80000"/>
              <a:buFont typeface="Courier New"/>
              <a:buChar char="o"/>
            </a:pPr>
            <a:r>
              <a:rPr lang="en" b="1" dirty="0"/>
              <a:t>2011 medical losses = $4.4B; 60% of total payments</a:t>
            </a:r>
          </a:p>
          <a:p>
            <a:pPr marL="1371600" lvl="2" indent="-381000" rtl="0">
              <a:buClr>
                <a:schemeClr val="dk2"/>
              </a:buClr>
              <a:buSzPct val="80000"/>
              <a:buFont typeface="Wingdings"/>
              <a:buChar char="§"/>
            </a:pPr>
            <a:r>
              <a:rPr lang="en" b="1" dirty="0"/>
              <a:t>2010 $4.3B; 2009 $4.2B</a:t>
            </a:r>
          </a:p>
          <a:p>
            <a:pPr marL="914400" lvl="1" indent="-381000" rtl="0">
              <a:buClr>
                <a:schemeClr val="dk2"/>
              </a:buClr>
              <a:buSzPct val="80000"/>
              <a:buFont typeface="Courier New"/>
              <a:buChar char="o"/>
            </a:pPr>
            <a:r>
              <a:rPr lang="en" b="1" dirty="0"/>
              <a:t>cost containment = $384M</a:t>
            </a:r>
          </a:p>
          <a:p>
            <a:pPr marL="1371600" lvl="2" indent="-381000" rtl="0">
              <a:buClr>
                <a:schemeClr val="dk2"/>
              </a:buClr>
              <a:buSzPct val="80000"/>
              <a:buFont typeface="Wingdings"/>
              <a:buChar char="§"/>
            </a:pPr>
            <a:r>
              <a:rPr lang="en" b="1" dirty="0"/>
              <a:t>2010 = $356M; $197M 2005 (94% increase!)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Residual Markets</a:t>
            </a:r>
          </a:p>
        </p:txBody>
      </p:sp>
      <p:sp>
        <p:nvSpPr>
          <p:cNvPr id="230" name="Shape 23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NCCI:</a:t>
            </a:r>
          </a:p>
          <a:p>
            <a:pPr marL="457200" lvl="0" indent="-419100" rtl="0">
              <a:buClr>
                <a:schemeClr val="dk2"/>
              </a:buClr>
              <a:buSzPct val="166666"/>
              <a:buFont typeface="Arial"/>
              <a:buChar char="•"/>
            </a:pPr>
            <a:r>
              <a:rPr lang="en" b="1" dirty="0"/>
              <a:t>6 years of decline</a:t>
            </a:r>
          </a:p>
          <a:p>
            <a:pPr marL="457200" lvl="0" indent="-419100" rtl="0">
              <a:buClr>
                <a:schemeClr val="dk2"/>
              </a:buClr>
              <a:buSzPct val="166666"/>
              <a:buFont typeface="Arial"/>
              <a:buChar char="•"/>
            </a:pPr>
            <a:r>
              <a:rPr lang="en" b="1" dirty="0"/>
              <a:t>up 12% first 3 Qs of 2011 compared to 2010</a:t>
            </a:r>
          </a:p>
          <a:p>
            <a:pPr marL="457200" lvl="0" indent="-419100" rtl="0">
              <a:buClr>
                <a:schemeClr val="dk2"/>
              </a:buClr>
              <a:buSzPct val="166666"/>
              <a:buFont typeface="Arial"/>
              <a:buChar char="•"/>
            </a:pPr>
            <a:r>
              <a:rPr lang="en" b="1" dirty="0"/>
              <a:t>new assigned premium bound up 27%</a:t>
            </a:r>
          </a:p>
          <a:p>
            <a:pPr marL="914400" lvl="1" indent="-381000" rtl="0">
              <a:buClr>
                <a:schemeClr val="dk2"/>
              </a:buClr>
              <a:buSzPct val="80000"/>
              <a:buFont typeface="Courier New"/>
              <a:buChar char="o"/>
            </a:pPr>
            <a:r>
              <a:rPr lang="en" b="1" dirty="0"/>
              <a:t>more small employers?</a:t>
            </a:r>
          </a:p>
          <a:p>
            <a:pPr marL="914400" lvl="1" indent="-381000" rtl="0">
              <a:buClr>
                <a:schemeClr val="dk2"/>
              </a:buClr>
              <a:buSzPct val="80000"/>
              <a:buFont typeface="Courier New"/>
              <a:buChar char="o"/>
            </a:pPr>
            <a:r>
              <a:rPr lang="en" b="1" dirty="0"/>
              <a:t>more high risk business?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Residual vs. State Fund</a:t>
            </a:r>
          </a:p>
        </p:txBody>
      </p:sp>
      <p:sp>
        <p:nvSpPr>
          <p:cNvPr id="236" name="Shape 23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b="1" dirty="0"/>
              <a:t>NCCI</a:t>
            </a:r>
          </a:p>
          <a:p>
            <a:pPr marL="914400" lvl="1" indent="-381000" rtl="0">
              <a:buClr>
                <a:schemeClr val="dk2"/>
              </a:buClr>
              <a:buSzPct val="80000"/>
              <a:buFont typeface="Courier New"/>
              <a:buChar char="o"/>
            </a:pPr>
            <a:r>
              <a:rPr lang="en" b="1" dirty="0"/>
              <a:t>first increase in premium since 2004</a:t>
            </a:r>
          </a:p>
          <a:p>
            <a:pPr marL="914400" lvl="1" indent="-381000" rtl="0">
              <a:buClr>
                <a:schemeClr val="dk2"/>
              </a:buClr>
              <a:buSzPct val="80000"/>
              <a:buFont typeface="Courier New"/>
              <a:buChar char="o"/>
            </a:pPr>
            <a:r>
              <a:rPr lang="en" b="1" dirty="0"/>
              <a:t>increase of 13%</a:t>
            </a:r>
          </a:p>
          <a:p>
            <a:pPr marL="914400" lvl="1" indent="-381000" rtl="0">
              <a:buClr>
                <a:schemeClr val="dk2"/>
              </a:buClr>
              <a:buSzPct val="80000"/>
              <a:buFont typeface="Courier New"/>
              <a:buChar char="o"/>
            </a:pPr>
            <a:r>
              <a:rPr lang="en" b="1" dirty="0"/>
              <a:t>by 2Q 2012 up 50%</a:t>
            </a:r>
          </a:p>
          <a:p>
            <a:pPr marL="914400" lvl="1" indent="-381000" rtl="0">
              <a:buClr>
                <a:schemeClr val="dk2"/>
              </a:buClr>
              <a:buSzPct val="80000"/>
              <a:buFont typeface="Courier New"/>
              <a:buChar char="o"/>
            </a:pPr>
            <a:r>
              <a:rPr lang="en" b="1" dirty="0"/>
              <a:t>factors: new employers &amp; increase in construction</a:t>
            </a:r>
          </a:p>
          <a:p>
            <a:pPr marL="1371600" lvl="2" indent="-381000" rtl="0">
              <a:buClr>
                <a:schemeClr val="dk2"/>
              </a:buClr>
              <a:buSzPct val="80000"/>
              <a:buFont typeface="Wingdings"/>
              <a:buChar char="§"/>
            </a:pPr>
            <a:r>
              <a:rPr lang="en" b="1" dirty="0"/>
              <a:t>industrial, manufacturing</a:t>
            </a:r>
          </a:p>
          <a:p>
            <a:pPr marL="457200" lvl="0" indent="-419100" rtl="0">
              <a:buClr>
                <a:schemeClr val="dk2"/>
              </a:buClr>
              <a:buSzPct val="166666"/>
              <a:buFont typeface="Arial"/>
              <a:buChar char="•"/>
            </a:pPr>
            <a:r>
              <a:rPr lang="en" b="1" dirty="0"/>
              <a:t>CA SCIF</a:t>
            </a:r>
          </a:p>
          <a:p>
            <a:pPr marL="914400" lvl="1" indent="-381000" rtl="0">
              <a:buClr>
                <a:schemeClr val="dk2"/>
              </a:buClr>
              <a:buSzPct val="80000"/>
              <a:buFont typeface="Courier New"/>
              <a:buChar char="o"/>
            </a:pPr>
            <a:r>
              <a:rPr lang="en" b="1" dirty="0"/>
              <a:t>$1B premium; 12.9% market</a:t>
            </a:r>
          </a:p>
          <a:p>
            <a:pPr marL="914400" lvl="1" indent="-381000" rtl="0">
              <a:buClr>
                <a:schemeClr val="dk2"/>
              </a:buClr>
              <a:buSzPct val="80000"/>
              <a:buFont typeface="Courier New"/>
              <a:buChar char="o"/>
            </a:pPr>
            <a:r>
              <a:rPr lang="en" b="1" dirty="0"/>
              <a:t>no change in rates</a:t>
            </a:r>
          </a:p>
          <a:p>
            <a:pPr marL="1371600" lvl="2" indent="-381000" rtl="0">
              <a:buClr>
                <a:schemeClr val="dk2"/>
              </a:buClr>
              <a:buSzPct val="80000"/>
              <a:buFont typeface="Wingdings"/>
              <a:buChar char="§"/>
            </a:pPr>
            <a:r>
              <a:rPr lang="en" b="1" dirty="0"/>
              <a:t>moribund CA construction?</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NASI - 8/2013</a:t>
            </a:r>
          </a:p>
        </p:txBody>
      </p:sp>
      <p:sp>
        <p:nvSpPr>
          <p:cNvPr id="242" name="Shape 24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sz="2000" b="1" dirty="0"/>
              <a:t>National Academy of Social Insurance:</a:t>
            </a:r>
          </a:p>
          <a:p>
            <a:pPr marL="457200" lvl="0" indent="-419100" rtl="0">
              <a:buClr>
                <a:schemeClr val="dk2"/>
              </a:buClr>
              <a:buSzPct val="100000"/>
              <a:buFont typeface="Georgia"/>
              <a:buChar char="●"/>
            </a:pPr>
            <a:r>
              <a:rPr lang="en" sz="2000" b="1" dirty="0"/>
              <a:t>Cost to employers 2011 $77.1B</a:t>
            </a:r>
          </a:p>
          <a:p>
            <a:pPr marL="914400" lvl="1" indent="-381000" rtl="0">
              <a:buClr>
                <a:schemeClr val="dk2"/>
              </a:buClr>
              <a:buSzPct val="80000"/>
              <a:buFont typeface="Georgia"/>
              <a:buChar char="○"/>
            </a:pPr>
            <a:r>
              <a:rPr lang="en" sz="2000" b="1" dirty="0"/>
              <a:t>up 7.1% from 2010</a:t>
            </a:r>
          </a:p>
          <a:p>
            <a:pPr marL="914400" lvl="1" indent="-381000" rtl="0">
              <a:buClr>
                <a:schemeClr val="dk2"/>
              </a:buClr>
              <a:buSzPct val="80000"/>
              <a:buFont typeface="Georgia"/>
              <a:buChar char="○"/>
            </a:pPr>
            <a:r>
              <a:rPr lang="en" sz="2000" b="1" dirty="0"/>
              <a:t>“first increase in costs since 2005”</a:t>
            </a:r>
          </a:p>
          <a:p>
            <a:pPr marL="914400" lvl="1" indent="-381000" rtl="0">
              <a:buClr>
                <a:schemeClr val="dk2"/>
              </a:buClr>
              <a:buSzPct val="80000"/>
              <a:buFont typeface="Georgia"/>
              <a:buChar char="○"/>
            </a:pPr>
            <a:r>
              <a:rPr lang="en" sz="2000" b="1" dirty="0"/>
              <a:t>relative to $100/wages, $1.27</a:t>
            </a:r>
          </a:p>
          <a:p>
            <a:pPr marL="1371600" lvl="2" indent="-381000" rtl="0">
              <a:buClr>
                <a:schemeClr val="dk2"/>
              </a:buClr>
              <a:buSzPct val="80000"/>
              <a:buFont typeface="Georgia"/>
              <a:buChar char="■"/>
            </a:pPr>
            <a:r>
              <a:rPr lang="en" sz="2000" b="1" dirty="0"/>
              <a:t>$1.24 in 2010</a:t>
            </a:r>
          </a:p>
          <a:p>
            <a:pPr marL="457200" lvl="0" indent="-419100" rtl="0">
              <a:buClr>
                <a:schemeClr val="dk2"/>
              </a:buClr>
              <a:buSzPct val="100000"/>
              <a:buFont typeface="Georgia"/>
              <a:buChar char="●"/>
            </a:pPr>
            <a:r>
              <a:rPr lang="en" sz="2000" b="1" dirty="0"/>
              <a:t>Covered workers 1.1% higher than 2010</a:t>
            </a:r>
          </a:p>
          <a:p>
            <a:pPr marL="914400" lvl="1" indent="-381000" rtl="0">
              <a:buClr>
                <a:schemeClr val="dk2"/>
              </a:buClr>
              <a:buSzPct val="80000"/>
              <a:buFont typeface="Georgia"/>
              <a:buChar char="○"/>
            </a:pPr>
            <a:r>
              <a:rPr lang="en" sz="2000" b="1" dirty="0"/>
              <a:t>125.8 million workers</a:t>
            </a:r>
          </a:p>
          <a:p>
            <a:pPr marL="457200" lvl="0" indent="-419100" rtl="0">
              <a:buClr>
                <a:schemeClr val="dk2"/>
              </a:buClr>
              <a:buSzPct val="100000"/>
              <a:buFont typeface="Georgia"/>
              <a:buChar char="●"/>
            </a:pPr>
            <a:r>
              <a:rPr lang="en" sz="2000" b="1" dirty="0"/>
              <a:t>Covered wages up 3.95%</a:t>
            </a:r>
          </a:p>
          <a:p>
            <a:pPr marL="914400" lvl="1" indent="-381000" rtl="0">
              <a:buClr>
                <a:schemeClr val="dk2"/>
              </a:buClr>
              <a:buSzPct val="80000"/>
              <a:buFont typeface="Georgia"/>
              <a:buChar char="○"/>
            </a:pPr>
            <a:r>
              <a:rPr lang="en" sz="2000" b="1" dirty="0"/>
              <a:t>$6.0 trillion in wages in 2011</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Immigration Reform</a:t>
            </a:r>
          </a:p>
        </p:txBody>
      </p:sp>
      <p:sp>
        <p:nvSpPr>
          <p:cNvPr id="248" name="Shape 24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a:t>Underwriting</a:t>
            </a:r>
          </a:p>
          <a:p>
            <a:pPr marL="914400" lvl="1" indent="-381000" rtl="0">
              <a:buClr>
                <a:schemeClr val="dk2"/>
              </a:buClr>
              <a:buSzPct val="80000"/>
              <a:buFont typeface="Georgia"/>
              <a:buChar char="○"/>
            </a:pPr>
            <a:r>
              <a:rPr lang="en"/>
              <a:t>increased payroll?</a:t>
            </a:r>
          </a:p>
          <a:p>
            <a:pPr marL="457200" lvl="0" indent="-419100" rtl="0">
              <a:buClr>
                <a:schemeClr val="dk2"/>
              </a:buClr>
              <a:buSzPct val="100000"/>
              <a:buFont typeface="Georgia"/>
              <a:buChar char="●"/>
            </a:pPr>
            <a:r>
              <a:rPr lang="en"/>
              <a:t>Claims Administration</a:t>
            </a:r>
          </a:p>
          <a:p>
            <a:pPr marL="914400" lvl="1" indent="-381000" rtl="0">
              <a:buClr>
                <a:schemeClr val="dk2"/>
              </a:buClr>
              <a:buSzPct val="80000"/>
              <a:buFont typeface="Georgia"/>
              <a:buChar char="○"/>
            </a:pPr>
            <a:r>
              <a:rPr lang="en"/>
              <a:t>increased risk?</a:t>
            </a:r>
          </a:p>
          <a:p>
            <a:pPr marL="1371600" lvl="2" indent="-381000" rtl="0">
              <a:buClr>
                <a:schemeClr val="dk2"/>
              </a:buClr>
              <a:buSzPct val="80000"/>
              <a:buFont typeface="Georgia"/>
              <a:buChar char="■"/>
            </a:pPr>
            <a:r>
              <a:rPr lang="en"/>
              <a:t>agricultural, construction, food service</a:t>
            </a:r>
          </a:p>
          <a:p>
            <a:pPr marL="1371600" lvl="2" indent="-381000">
              <a:buClr>
                <a:schemeClr val="dk2"/>
              </a:buClr>
              <a:buSzPct val="80000"/>
              <a:buFont typeface="Georgia"/>
              <a:buChar char="■"/>
            </a:pPr>
            <a:r>
              <a:rPr lang="en"/>
              <a:t>language, cultural boundaries to safety</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Claims Administration</a:t>
            </a:r>
          </a:p>
        </p:txBody>
      </p:sp>
      <p:sp>
        <p:nvSpPr>
          <p:cNvPr id="254" name="Shape 254"/>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Frequency &amp; severity</a:t>
            </a:r>
          </a:p>
          <a:p>
            <a:pPr marL="457200" lvl="0" indent="-419100" rtl="0">
              <a:buClr>
                <a:schemeClr val="dk2"/>
              </a:buClr>
              <a:buSzPct val="100000"/>
              <a:buFont typeface="Georgia"/>
              <a:buChar char="●"/>
            </a:pPr>
            <a:r>
              <a:rPr lang="en" b="1" dirty="0"/>
              <a:t>Drugs &amp; Dr. dispensing</a:t>
            </a:r>
          </a:p>
          <a:p>
            <a:pPr marL="457200" lvl="0" indent="-419100" rtl="0">
              <a:buClr>
                <a:schemeClr val="dk2"/>
              </a:buClr>
              <a:buSzPct val="100000"/>
              <a:buFont typeface="Georgia"/>
              <a:buChar char="●"/>
            </a:pPr>
            <a:r>
              <a:rPr lang="en" b="1" dirty="0"/>
              <a:t>ACA</a:t>
            </a:r>
          </a:p>
          <a:p>
            <a:pPr marL="457200" lvl="0" indent="-419100" rtl="0">
              <a:buClr>
                <a:schemeClr val="dk2"/>
              </a:buClr>
              <a:buSzPct val="100000"/>
              <a:buFont typeface="Georgia"/>
              <a:buChar char="●"/>
            </a:pPr>
            <a:r>
              <a:rPr lang="en" b="1" dirty="0"/>
              <a:t>Miscellaneous</a:t>
            </a:r>
          </a:p>
          <a:p>
            <a:pPr marL="914400" lvl="1" indent="-381000" rtl="0">
              <a:buClr>
                <a:schemeClr val="dk2"/>
              </a:buClr>
              <a:buSzPct val="80000"/>
              <a:buFont typeface="Georgia"/>
              <a:buChar char="○"/>
            </a:pPr>
            <a:r>
              <a:rPr lang="en" b="1" dirty="0"/>
              <a:t>same sex marriage</a:t>
            </a:r>
          </a:p>
          <a:p>
            <a:pPr marL="914400" lvl="1" indent="-381000" rtl="0">
              <a:buClr>
                <a:schemeClr val="dk2"/>
              </a:buClr>
              <a:buSzPct val="80000"/>
              <a:buFont typeface="Georgia"/>
              <a:buChar char="○"/>
            </a:pPr>
            <a:r>
              <a:rPr lang="en" b="1" dirty="0"/>
              <a:t>nanomaterials</a:t>
            </a:r>
          </a:p>
          <a:p>
            <a:pPr marL="914400" lvl="1" indent="-381000">
              <a:buClr>
                <a:schemeClr val="dk2"/>
              </a:buClr>
              <a:buSzPct val="80000"/>
              <a:buFont typeface="Georgia"/>
              <a:buChar char="○"/>
            </a:pPr>
            <a:r>
              <a:rPr lang="en" b="1" dirty="0"/>
              <a:t>silica</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Frequency &amp; Severity</a:t>
            </a:r>
          </a:p>
        </p:txBody>
      </p:sp>
      <p:sp>
        <p:nvSpPr>
          <p:cNvPr id="260" name="Shape 26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b="1" dirty="0"/>
              <a:t>NCCI: </a:t>
            </a:r>
          </a:p>
          <a:p>
            <a:pPr marL="914400" lvl="1" indent="-381000" rtl="0">
              <a:buClr>
                <a:schemeClr val="dk2"/>
              </a:buClr>
              <a:buSzPct val="80000"/>
              <a:buFont typeface="Courier New"/>
              <a:buChar char="o"/>
            </a:pPr>
            <a:r>
              <a:rPr lang="en" b="1" dirty="0"/>
              <a:t>3% jump 2010</a:t>
            </a:r>
          </a:p>
          <a:p>
            <a:pPr marL="1371600" lvl="2" indent="-381000" rtl="0">
              <a:buClr>
                <a:schemeClr val="dk2"/>
              </a:buClr>
              <a:buSzPct val="80000"/>
              <a:buFont typeface="Wingdings"/>
              <a:buChar char="§"/>
            </a:pPr>
            <a:r>
              <a:rPr lang="en" b="1" dirty="0"/>
              <a:t>same rate as wages</a:t>
            </a:r>
          </a:p>
          <a:p>
            <a:pPr marL="914400" lvl="1" indent="-381000" rtl="0">
              <a:buClr>
                <a:schemeClr val="dk2"/>
              </a:buClr>
              <a:buSzPct val="80000"/>
              <a:buFont typeface="Courier New"/>
              <a:buChar char="o"/>
            </a:pPr>
            <a:r>
              <a:rPr lang="en" b="1" dirty="0"/>
              <a:t>lost time frequency flat; </a:t>
            </a:r>
          </a:p>
          <a:p>
            <a:pPr marL="914400" lvl="1" indent="-381000" rtl="0">
              <a:buClr>
                <a:schemeClr val="dk2"/>
              </a:buClr>
              <a:buSzPct val="80000"/>
              <a:buFont typeface="Courier New"/>
              <a:buChar char="o"/>
            </a:pPr>
            <a:r>
              <a:rPr lang="en" b="1" dirty="0"/>
              <a:t>average cost up 3.2%;</a:t>
            </a:r>
          </a:p>
          <a:p>
            <a:pPr marL="914400" lvl="1" indent="-381000" rtl="0">
              <a:buClr>
                <a:schemeClr val="dk2"/>
              </a:buClr>
              <a:buSzPct val="80000"/>
              <a:buFont typeface="Courier New"/>
              <a:buChar char="o"/>
            </a:pPr>
            <a:r>
              <a:rPr lang="en" b="1" dirty="0"/>
              <a:t>construction recession =</a:t>
            </a:r>
          </a:p>
          <a:p>
            <a:pPr marL="1371600" lvl="2" indent="-381000" rtl="0">
              <a:buClr>
                <a:schemeClr val="dk2"/>
              </a:buClr>
              <a:buSzPct val="80000"/>
              <a:buFont typeface="Wingdings"/>
              <a:buChar char="§"/>
            </a:pPr>
            <a:r>
              <a:rPr lang="en" b="1" dirty="0"/>
              <a:t>downward pressure frequency per payroll</a:t>
            </a:r>
          </a:p>
          <a:p>
            <a:pPr marL="1371600" lvl="2" indent="-381000" rtl="0">
              <a:buClr>
                <a:schemeClr val="dk2"/>
              </a:buClr>
              <a:buSzPct val="80000"/>
              <a:buFont typeface="Wingdings"/>
              <a:buChar char="§"/>
            </a:pPr>
            <a:r>
              <a:rPr lang="en" b="1" dirty="0"/>
              <a:t>upward pressure frequency per premium</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Frequency &amp; Severity</a:t>
            </a:r>
          </a:p>
        </p:txBody>
      </p:sp>
      <p:sp>
        <p:nvSpPr>
          <p:cNvPr id="266" name="Shape 26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dirty="0"/>
              <a:t>
</a:t>
            </a:r>
            <a:r>
              <a:rPr lang="en" b="1" dirty="0"/>
              <a:t>CA WCIRB</a:t>
            </a:r>
          </a:p>
          <a:p>
            <a:pPr marL="914400" lvl="1" indent="-381000" rtl="0">
              <a:buClr>
                <a:schemeClr val="dk2"/>
              </a:buClr>
              <a:buSzPct val="80000"/>
              <a:buFont typeface="Courier New"/>
              <a:buChar char="o"/>
            </a:pPr>
            <a:r>
              <a:rPr lang="en" b="1" dirty="0"/>
              <a:t>9.1% jump 2010; steady since (i.e. not deflating)</a:t>
            </a:r>
          </a:p>
          <a:p>
            <a:pPr marL="914400" lvl="1" indent="-381000" rtl="0">
              <a:buClr>
                <a:schemeClr val="dk2"/>
              </a:buClr>
              <a:buSzPct val="80000"/>
              <a:buFont typeface="Courier New"/>
              <a:buChar char="o"/>
            </a:pPr>
            <a:r>
              <a:rPr lang="en" b="1" dirty="0"/>
              <a:t>2.1% increase indemnity</a:t>
            </a:r>
          </a:p>
          <a:p>
            <a:pPr marL="914400" lvl="1" indent="-381000" rtl="0">
              <a:buClr>
                <a:schemeClr val="dk2"/>
              </a:buClr>
              <a:buSzPct val="80000"/>
              <a:buFont typeface="Courier New"/>
              <a:buChar char="o"/>
            </a:pPr>
            <a:r>
              <a:rPr lang="en" b="1" dirty="0"/>
              <a:t>6% increase medical</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Incidence Rates</a:t>
            </a:r>
          </a:p>
        </p:txBody>
      </p:sp>
      <p:sp>
        <p:nvSpPr>
          <p:cNvPr id="272" name="Shape 27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BLS 2010 stats:</a:t>
            </a:r>
          </a:p>
          <a:p>
            <a:pPr marL="457200" lvl="0" indent="-419100" rtl="0">
              <a:buClr>
                <a:schemeClr val="dk2"/>
              </a:buClr>
              <a:buSzPct val="166666"/>
              <a:buFont typeface="Arial"/>
              <a:buChar char="•"/>
            </a:pPr>
            <a:r>
              <a:rPr lang="en" b="1" dirty="0"/>
              <a:t>Incidence rate 3.5/100 FTE</a:t>
            </a:r>
          </a:p>
          <a:p>
            <a:pPr marL="914400" lvl="1" indent="-381000" rtl="0">
              <a:buClr>
                <a:schemeClr val="dk2"/>
              </a:buClr>
              <a:buSzPct val="80000"/>
              <a:buFont typeface="Courier New"/>
              <a:buChar char="o"/>
            </a:pPr>
            <a:r>
              <a:rPr lang="en" b="1" dirty="0"/>
              <a:t>3.1 M nonfatal workplace injuries/illnesses</a:t>
            </a:r>
          </a:p>
          <a:p>
            <a:pPr marL="1371600" lvl="2" indent="-381000" rtl="0">
              <a:buClr>
                <a:schemeClr val="dk2"/>
              </a:buClr>
              <a:buSzPct val="80000"/>
              <a:buFont typeface="Wingdings"/>
              <a:buChar char="§"/>
            </a:pPr>
            <a:r>
              <a:rPr lang="en" b="1" dirty="0"/>
              <a:t>1/2 involved days away from work (1.8)</a:t>
            </a:r>
          </a:p>
          <a:p>
            <a:pPr marL="914400" lvl="1" indent="-381000" rtl="0">
              <a:buClr>
                <a:schemeClr val="dk2"/>
              </a:buClr>
              <a:buSzPct val="80000"/>
              <a:buFont typeface="Courier New"/>
              <a:buChar char="o"/>
            </a:pPr>
            <a:r>
              <a:rPr lang="en" b="1" dirty="0"/>
              <a:t>manufacturing only sector with increase: 4.4</a:t>
            </a:r>
          </a:p>
          <a:p>
            <a:pPr marL="1371600" lvl="2" indent="-381000" rtl="0">
              <a:buClr>
                <a:schemeClr val="dk2"/>
              </a:buClr>
              <a:buSzPct val="80000"/>
              <a:buFont typeface="Wingdings"/>
              <a:buChar char="§"/>
            </a:pPr>
            <a:r>
              <a:rPr lang="en" b="1" dirty="0"/>
              <a:t>automation/technology/training risks?</a:t>
            </a:r>
          </a:p>
          <a:p>
            <a:pPr marL="914400" lvl="1" indent="-381000" rtl="0">
              <a:buClr>
                <a:schemeClr val="dk2"/>
              </a:buClr>
              <a:buSzPct val="80000"/>
              <a:buFont typeface="Courier New"/>
              <a:buChar char="o"/>
            </a:pPr>
            <a:r>
              <a:rPr lang="en" b="1" dirty="0"/>
              <a:t>health care only sector with decrease in rate AND increase in affected payroll</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Risk Allocation</a:t>
            </a:r>
          </a:p>
        </p:txBody>
      </p:sp>
      <p:sp>
        <p:nvSpPr>
          <p:cNvPr id="117" name="Shape 117"/>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381000" rtl="0">
              <a:spcBef>
                <a:spcPts val="500"/>
              </a:spcBef>
              <a:buClr>
                <a:schemeClr val="dk2"/>
              </a:buClr>
              <a:buSzPct val="100000"/>
              <a:buFont typeface="Georgia"/>
              <a:buAutoNum type="arabicPeriod"/>
            </a:pPr>
            <a:r>
              <a:rPr lang="en" sz="2400" b="1" dirty="0">
                <a:solidFill>
                  <a:srgbClr val="51535D"/>
                </a:solidFill>
              </a:rPr>
              <a:t>State of underwriting</a:t>
            </a:r>
          </a:p>
          <a:p>
            <a:pPr marL="914400" lvl="1" indent="-381000" rtl="0">
              <a:spcBef>
                <a:spcPts val="500"/>
              </a:spcBef>
              <a:buClr>
                <a:srgbClr val="51535D"/>
              </a:buClr>
              <a:buSzPct val="80000"/>
              <a:buFont typeface="Georgia"/>
              <a:buAutoNum type="alphaLcPeriod"/>
            </a:pPr>
            <a:r>
              <a:rPr lang="en" b="1" dirty="0">
                <a:solidFill>
                  <a:srgbClr val="51535D"/>
                </a:solidFill>
              </a:rPr>
              <a:t>market</a:t>
            </a:r>
          </a:p>
          <a:p>
            <a:pPr marL="914400" lvl="1" indent="-381000" rtl="0">
              <a:spcBef>
                <a:spcPts val="500"/>
              </a:spcBef>
              <a:buClr>
                <a:srgbClr val="51535D"/>
              </a:buClr>
              <a:buSzPct val="80000"/>
              <a:buFont typeface="Georgia"/>
              <a:buAutoNum type="alphaLcPeriod"/>
            </a:pPr>
            <a:r>
              <a:rPr lang="en" b="1" dirty="0">
                <a:solidFill>
                  <a:srgbClr val="51535D"/>
                </a:solidFill>
              </a:rPr>
              <a:t>profitability</a:t>
            </a:r>
          </a:p>
          <a:p>
            <a:pPr marL="457200" lvl="0" indent="-381000" rtl="0">
              <a:spcBef>
                <a:spcPts val="0"/>
              </a:spcBef>
              <a:buClr>
                <a:schemeClr val="dk2"/>
              </a:buClr>
              <a:buSzPct val="100000"/>
              <a:buFont typeface="Georgia"/>
              <a:buAutoNum type="arabicPeriod"/>
            </a:pPr>
            <a:r>
              <a:rPr lang="en" sz="2400" b="1" dirty="0">
                <a:solidFill>
                  <a:srgbClr val="51535D"/>
                </a:solidFill>
              </a:rPr>
              <a:t>Economic factors</a:t>
            </a:r>
          </a:p>
          <a:p>
            <a:pPr marL="914400" lvl="1" indent="-381000" rtl="0">
              <a:spcBef>
                <a:spcPts val="0"/>
              </a:spcBef>
              <a:buClr>
                <a:srgbClr val="51535D"/>
              </a:buClr>
              <a:buSzPct val="80000"/>
              <a:buFont typeface="Georgia"/>
              <a:buAutoNum type="alphaLcPeriod"/>
            </a:pPr>
            <a:r>
              <a:rPr lang="en" b="1" dirty="0">
                <a:solidFill>
                  <a:srgbClr val="51535D"/>
                </a:solidFill>
              </a:rPr>
              <a:t>jobs</a:t>
            </a:r>
          </a:p>
          <a:p>
            <a:pPr marL="914400" lvl="1" indent="-381000" rtl="0">
              <a:spcBef>
                <a:spcPts val="0"/>
              </a:spcBef>
              <a:buClr>
                <a:srgbClr val="51535D"/>
              </a:buClr>
              <a:buSzPct val="80000"/>
              <a:buFont typeface="Georgia"/>
              <a:buAutoNum type="alphaLcPeriod"/>
            </a:pPr>
            <a:r>
              <a:rPr lang="en" b="1" dirty="0">
                <a:solidFill>
                  <a:srgbClr val="51535D"/>
                </a:solidFill>
              </a:rPr>
              <a:t>rates</a:t>
            </a:r>
          </a:p>
          <a:p>
            <a:pPr marL="914400" lvl="1" indent="-381000" rtl="0">
              <a:spcBef>
                <a:spcPts val="0"/>
              </a:spcBef>
              <a:buClr>
                <a:srgbClr val="51535D"/>
              </a:buClr>
              <a:buSzPct val="80000"/>
              <a:buFont typeface="Georgia"/>
              <a:buAutoNum type="alphaLcPeriod"/>
            </a:pPr>
            <a:r>
              <a:rPr lang="en" b="1" dirty="0">
                <a:solidFill>
                  <a:srgbClr val="51535D"/>
                </a:solidFill>
              </a:rPr>
              <a:t>costs &amp; ratios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NASI - benefits</a:t>
            </a:r>
          </a:p>
        </p:txBody>
      </p:sp>
      <p:sp>
        <p:nvSpPr>
          <p:cNvPr id="278" name="Shape 27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Total benefits paid - $60.2 billion</a:t>
            </a:r>
          </a:p>
          <a:p>
            <a:pPr marL="914400" lvl="1" indent="-381000" rtl="0">
              <a:buClr>
                <a:schemeClr val="dk2"/>
              </a:buClr>
              <a:buSzPct val="80000"/>
              <a:buFont typeface="Georgia"/>
              <a:buChar char="○"/>
            </a:pPr>
            <a:r>
              <a:rPr lang="en" b="1" dirty="0"/>
              <a:t>3.5% increase over 2010</a:t>
            </a:r>
          </a:p>
          <a:p>
            <a:pPr marL="457200" lvl="0" indent="-419100" rtl="0">
              <a:buClr>
                <a:schemeClr val="dk2"/>
              </a:buClr>
              <a:buSzPct val="100000"/>
              <a:buFont typeface="Georgia"/>
              <a:buChar char="●"/>
            </a:pPr>
            <a:r>
              <a:rPr lang="en" b="1" dirty="0"/>
              <a:t>Medical payments - $29.9 billion</a:t>
            </a:r>
          </a:p>
          <a:p>
            <a:pPr marL="914400" lvl="1" indent="-381000" rtl="0">
              <a:buClr>
                <a:schemeClr val="dk2"/>
              </a:buClr>
              <a:buSzPct val="80000"/>
              <a:buFont typeface="Georgia"/>
              <a:buChar char="○"/>
            </a:pPr>
            <a:r>
              <a:rPr lang="en" b="1" dirty="0"/>
              <a:t>4.5% increase over 2010</a:t>
            </a:r>
          </a:p>
          <a:p>
            <a:pPr marL="457200" lvl="0" indent="-419100" rtl="0">
              <a:buClr>
                <a:schemeClr val="dk2"/>
              </a:buClr>
              <a:buSzPct val="100000"/>
              <a:buFont typeface="Georgia"/>
              <a:buChar char="●"/>
            </a:pPr>
            <a:r>
              <a:rPr lang="en" b="1" dirty="0"/>
              <a:t>Cash benefits - $30.3 billion</a:t>
            </a:r>
          </a:p>
          <a:p>
            <a:pPr marL="914400" lvl="1" indent="-381000">
              <a:buClr>
                <a:schemeClr val="dk2"/>
              </a:buClr>
              <a:buSzPct val="80000"/>
              <a:buFont typeface="Georgia"/>
              <a:buChar char="○"/>
            </a:pPr>
            <a:r>
              <a:rPr lang="en" b="1" dirty="0"/>
              <a:t>2.6% increase over 2010</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NASI - indemnity vs medical</a:t>
            </a:r>
          </a:p>
        </p:txBody>
      </p:sp>
      <p:sp>
        <p:nvSpPr>
          <p:cNvPr id="284" name="Shape 284"/>
          <p:cNvSpPr/>
          <p:nvPr/>
        </p:nvSpPr>
        <p:spPr>
          <a:xfrm>
            <a:off x="1189075" y="1781787"/>
            <a:ext cx="6553200" cy="4638675"/>
          </a:xfrm>
          <a:prstGeom prst="rect">
            <a:avLst/>
          </a:prstGeom>
          <a:blipFill>
            <a:blip r:embed="rId3"/>
            <a:stretch>
              <a:fillRect/>
            </a:stretch>
          </a:blipFill>
          <a:ln>
            <a:noFill/>
          </a:ln>
        </p:spPr>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Drugs</a:t>
            </a:r>
          </a:p>
        </p:txBody>
      </p:sp>
      <p:sp>
        <p:nvSpPr>
          <p:cNvPr id="290" name="Shape 29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How bad is it?</a:t>
            </a:r>
          </a:p>
          <a:p>
            <a:pPr marL="457200" lvl="0" indent="-419100" rtl="0">
              <a:buClr>
                <a:schemeClr val="dk2"/>
              </a:buClr>
              <a:buSzPct val="100000"/>
              <a:buFont typeface="Georgia"/>
              <a:buChar char="●"/>
            </a:pPr>
            <a:r>
              <a:rPr lang="en" b="1" dirty="0"/>
              <a:t>UT judge sentenced 8/2013 for acting as “mule” to dealer for Oxycodone</a:t>
            </a:r>
          </a:p>
          <a:p>
            <a:pPr marL="914400" lvl="1" indent="-381000" rtl="0">
              <a:buClr>
                <a:schemeClr val="dk2"/>
              </a:buClr>
              <a:buSzPct val="80000"/>
              <a:buFont typeface="Georgia"/>
              <a:buChar char="○"/>
            </a:pPr>
            <a:r>
              <a:rPr lang="en" b="1" dirty="0"/>
              <a:t>presided over misdemeanor drug cases</a:t>
            </a:r>
          </a:p>
          <a:p>
            <a:pPr marL="914400" lvl="1" indent="-381000" rtl="0">
              <a:buClr>
                <a:schemeClr val="dk2"/>
              </a:buClr>
              <a:buSzPct val="80000"/>
              <a:buFont typeface="Georgia"/>
              <a:buChar char="○"/>
            </a:pPr>
            <a:r>
              <a:rPr lang="en" b="1" dirty="0"/>
              <a:t>used Oxycodone for neck pain</a:t>
            </a:r>
          </a:p>
          <a:p>
            <a:pPr marL="914400" lvl="1" indent="-381000" rtl="0">
              <a:buClr>
                <a:schemeClr val="dk2"/>
              </a:buClr>
              <a:buSzPct val="80000"/>
              <a:buFont typeface="Georgia"/>
              <a:buChar char="○"/>
            </a:pPr>
            <a:r>
              <a:rPr lang="en" b="1" dirty="0"/>
              <a:t>admitted knowing dealer would illegally distribute</a:t>
            </a:r>
          </a:p>
          <a:p>
            <a:pPr marL="914400" lvl="1" indent="-381000" rtl="0">
              <a:buClr>
                <a:schemeClr val="dk2"/>
              </a:buClr>
              <a:buSzPct val="80000"/>
              <a:buFont typeface="Georgia"/>
              <a:buChar char="○"/>
            </a:pPr>
            <a:r>
              <a:rPr lang="en" b="1" dirty="0"/>
              <a:t>payment was keeping some of the pills</a:t>
            </a:r>
          </a:p>
          <a:p>
            <a:pPr marL="1371600" lvl="2" indent="-381000">
              <a:buClr>
                <a:schemeClr val="dk2"/>
              </a:buClr>
              <a:buSzPct val="80000"/>
              <a:buFont typeface="Georgia"/>
              <a:buChar char="■"/>
            </a:pPr>
            <a:r>
              <a:rPr lang="en" b="1" dirty="0"/>
              <a:t>AP &amp; Salt Lake City Tribune</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Drugs &amp; Opioids - Federal</a:t>
            </a:r>
          </a:p>
        </p:txBody>
      </p:sp>
      <p:sp>
        <p:nvSpPr>
          <p:cNvPr id="296" name="Shape 29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sz="2000" b="1" dirty="0"/>
              <a:t>US FDA mandate manufacturers to offer training beginning 3/01/2013</a:t>
            </a:r>
          </a:p>
          <a:p>
            <a:pPr marL="914400" lvl="1" indent="-381000" rtl="0">
              <a:buClr>
                <a:schemeClr val="dk2"/>
              </a:buClr>
              <a:buSzPct val="80000"/>
              <a:buFont typeface="Courier New"/>
              <a:buChar char="o"/>
            </a:pPr>
            <a:r>
              <a:rPr lang="en" sz="2000" b="1" dirty="0"/>
              <a:t>3 hr. CME</a:t>
            </a:r>
          </a:p>
          <a:p>
            <a:pPr marL="914400" lvl="1" indent="-381000" rtl="0">
              <a:buClr>
                <a:schemeClr val="dk2"/>
              </a:buClr>
              <a:buSzPct val="80000"/>
              <a:buFont typeface="Courier New"/>
              <a:buChar char="o"/>
            </a:pPr>
            <a:r>
              <a:rPr lang="en" sz="2000" b="1" dirty="0"/>
              <a:t>manufacturers create programs, FDA approval</a:t>
            </a:r>
          </a:p>
          <a:p>
            <a:pPr marL="457200" lvl="0" indent="-419100" rtl="0">
              <a:buClr>
                <a:schemeClr val="dk2"/>
              </a:buClr>
              <a:buSzPct val="166666"/>
              <a:buFont typeface="Arial"/>
              <a:buChar char="•"/>
            </a:pPr>
            <a:r>
              <a:rPr lang="en" sz="2000" b="1" dirty="0"/>
              <a:t>Goal: 25% of 320,000 who prescribe in first year, 50% by second year and 60% by third</a:t>
            </a:r>
          </a:p>
          <a:p>
            <a:pPr marL="457200" lvl="0" indent="-419100" rtl="0">
              <a:buClr>
                <a:schemeClr val="dk2"/>
              </a:buClr>
              <a:buSzPct val="166666"/>
              <a:buFont typeface="Arial"/>
              <a:buChar char="•"/>
            </a:pPr>
            <a:r>
              <a:rPr lang="en" sz="2000" b="1" dirty="0"/>
              <a:t>Rx companies to publish guides</a:t>
            </a:r>
          </a:p>
          <a:p>
            <a:pPr marL="457200" lvl="0" indent="-419100" rtl="0">
              <a:buClr>
                <a:schemeClr val="dk2"/>
              </a:buClr>
              <a:buSzPct val="166666"/>
              <a:buFont typeface="Arial"/>
              <a:buChar char="•"/>
            </a:pPr>
            <a:r>
              <a:rPr lang="en" sz="2000" b="1" dirty="0"/>
              <a:t>Recommends patient agreements</a:t>
            </a:r>
          </a:p>
          <a:p>
            <a:pPr marL="457200" lvl="0" indent="-419100" rtl="0">
              <a:buClr>
                <a:schemeClr val="dk2"/>
              </a:buClr>
              <a:buSzPct val="166666"/>
              <a:buFont typeface="Arial"/>
              <a:buChar char="•"/>
            </a:pPr>
            <a:r>
              <a:rPr lang="en" sz="2000" b="1" dirty="0"/>
              <a:t>Recommends full history inc. family drug abuse issues</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Clr>
                <a:srgbClr val="000000"/>
              </a:buClr>
              <a:buSzPct val="25000"/>
              <a:buFont typeface="Arial"/>
              <a:buNone/>
            </a:pPr>
            <a:r>
              <a:rPr lang="en"/>
              <a:t>Drugs &amp; Opioids - States</a:t>
            </a:r>
          </a:p>
        </p:txBody>
      </p:sp>
      <p:sp>
        <p:nvSpPr>
          <p:cNvPr id="302" name="Shape 30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CA: decline in Rx of opioids:</a:t>
            </a:r>
          </a:p>
          <a:p>
            <a:pPr marL="914400" lvl="1" indent="-381000" rtl="0">
              <a:buClr>
                <a:schemeClr val="dk2"/>
              </a:buClr>
              <a:buSzPct val="100000"/>
              <a:buFont typeface="Georgia"/>
              <a:buChar char="○"/>
            </a:pPr>
            <a:r>
              <a:rPr lang="en" sz="2400" b="1" dirty="0"/>
              <a:t>Sch. II: from 6.7% of all Rx 2Q, 2011 to 5% 3Q and 4.9% 4Q; from 20.8% all Rx payments in 2Q to 17.7% in 4Q</a:t>
            </a:r>
          </a:p>
          <a:p>
            <a:pPr marL="914400" lvl="1" indent="-381000" rtl="0">
              <a:buClr>
                <a:schemeClr val="dk2"/>
              </a:buClr>
              <a:buSzPct val="100000"/>
              <a:buFont typeface="Georgia"/>
              <a:buChar char="○"/>
            </a:pPr>
            <a:r>
              <a:rPr lang="en" sz="2400" b="1" dirty="0"/>
              <a:t>Sch. III: from 19.9% of all Rx 2Q, 2011 to 18.7% 4Q; from 10.4% all Rx payments 2Q to 9.7% (</a:t>
            </a:r>
            <a:r>
              <a:rPr lang="en" sz="2400" b="1" i="1" dirty="0"/>
              <a:t>CWCI</a:t>
            </a:r>
            <a:r>
              <a:rPr lang="en" sz="2400" b="1" dirty="0"/>
              <a:t>)</a:t>
            </a:r>
          </a:p>
          <a:p>
            <a:pPr marL="457200" lvl="0" indent="-419100" rtl="0">
              <a:buClr>
                <a:schemeClr val="dk2"/>
              </a:buClr>
              <a:buSzPct val="100000"/>
              <a:buFont typeface="Georgia"/>
              <a:buChar char="●"/>
            </a:pPr>
            <a:r>
              <a:rPr lang="en" b="1" dirty="0"/>
              <a:t>IAIABC model law</a:t>
            </a:r>
          </a:p>
          <a:p>
            <a:pPr marL="457200" lvl="0" indent="-419100" rtl="0">
              <a:buClr>
                <a:schemeClr val="dk2"/>
              </a:buClr>
              <a:buSzPct val="100000"/>
              <a:buFont typeface="Georgia"/>
              <a:buChar char="●"/>
            </a:pPr>
            <a:r>
              <a:rPr lang="en" b="1" dirty="0"/>
              <a:t>NY: </a:t>
            </a:r>
            <a:r>
              <a:rPr lang="en" sz="2400" b="1" dirty="0"/>
              <a:t>Internet System for Tracking Over-prescribing</a:t>
            </a:r>
          </a:p>
          <a:p>
            <a:pPr marL="457200" marR="0" lvl="0" indent="-419100" algn="l" rtl="0">
              <a:lnSpc>
                <a:spcPct val="115000"/>
              </a:lnSpc>
              <a:spcBef>
                <a:spcPts val="0"/>
              </a:spcBef>
              <a:spcAft>
                <a:spcPts val="0"/>
              </a:spcAft>
              <a:buClr>
                <a:schemeClr val="dk2"/>
              </a:buClr>
              <a:buSzPct val="100000"/>
              <a:buFont typeface="Georgia"/>
              <a:buChar char="●"/>
            </a:pPr>
            <a:r>
              <a:rPr lang="en" b="1" dirty="0"/>
              <a:t>OK:</a:t>
            </a:r>
            <a:r>
              <a:rPr lang="en" sz="2400" b="1" dirty="0"/>
              <a:t> mandates opioid reporting</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Drugs &amp; Opioids - States</a:t>
            </a:r>
          </a:p>
        </p:txBody>
      </p:sp>
      <p:sp>
        <p:nvSpPr>
          <p:cNvPr id="308" name="Shape 308"/>
          <p:cNvSpPr txBox="1">
            <a:spLocks noGrp="1"/>
          </p:cNvSpPr>
          <p:nvPr>
            <p:ph type="body" idx="1"/>
          </p:nvPr>
        </p:nvSpPr>
        <p:spPr>
          <a:xfrm>
            <a:off x="457200" y="1600104"/>
            <a:ext cx="8229600" cy="5086800"/>
          </a:xfrm>
          <a:prstGeom prst="rect">
            <a:avLst/>
          </a:prstGeom>
        </p:spPr>
        <p:txBody>
          <a:bodyPr lIns="91425" tIns="91425" rIns="91425" bIns="91425" anchor="t" anchorCtr="0">
            <a:noAutofit/>
          </a:bodyPr>
          <a:lstStyle/>
          <a:p>
            <a:pPr lvl="0" rtl="0">
              <a:buNone/>
            </a:pPr>
            <a:r>
              <a:rPr lang="en" sz="2000" b="1" dirty="0"/>
              <a:t>WA: 2007 Guidelines</a:t>
            </a:r>
          </a:p>
          <a:p>
            <a:pPr marL="457200" lvl="0" indent="-419100" rtl="0">
              <a:buClr>
                <a:schemeClr val="dk2"/>
              </a:buClr>
              <a:buSzPct val="208333"/>
              <a:buFont typeface="Arial"/>
              <a:buChar char="•"/>
            </a:pPr>
            <a:r>
              <a:rPr lang="en" sz="2000" b="1" dirty="0"/>
              <a:t>191% increase in Sch. II 1996-2006 (66,544)</a:t>
            </a:r>
          </a:p>
          <a:p>
            <a:pPr marL="914400" lvl="1" indent="-381000" rtl="0">
              <a:buClr>
                <a:schemeClr val="dk2"/>
              </a:buClr>
              <a:buSzPct val="80000"/>
              <a:buFont typeface="Courier New"/>
              <a:buChar char="o"/>
            </a:pPr>
            <a:r>
              <a:rPr lang="en" sz="2000" b="1" dirty="0"/>
              <a:t>decreased to 44,209 in 2010</a:t>
            </a:r>
          </a:p>
          <a:p>
            <a:pPr marL="457200" lvl="0" indent="-419100" rtl="0">
              <a:buClr>
                <a:schemeClr val="dk2"/>
              </a:buClr>
              <a:buSzPct val="208333"/>
              <a:buFont typeface="Arial"/>
              <a:buChar char="•"/>
            </a:pPr>
            <a:r>
              <a:rPr lang="en" sz="2000" b="1" dirty="0"/>
              <a:t>Sch. III = 93,550 in 1999</a:t>
            </a:r>
          </a:p>
          <a:p>
            <a:pPr marL="914400" lvl="1" indent="-381000" rtl="0">
              <a:buClr>
                <a:schemeClr val="dk2"/>
              </a:buClr>
              <a:buSzPct val="80000"/>
              <a:buFont typeface="Courier New"/>
              <a:buChar char="o"/>
            </a:pPr>
            <a:r>
              <a:rPr lang="en" sz="2000" b="1" dirty="0"/>
              <a:t>decreased to 52,499 in 2010</a:t>
            </a:r>
          </a:p>
          <a:p>
            <a:pPr lvl="0" rtl="0">
              <a:buNone/>
            </a:pPr>
            <a:r>
              <a:rPr lang="en" sz="2000" b="1" dirty="0"/>
              <a:t>FL: HB 7095 - physician ban on dispensing Sch. II &amp; III drugs</a:t>
            </a:r>
          </a:p>
          <a:p>
            <a:pPr lvl="0" rtl="0">
              <a:buNone/>
            </a:pPr>
            <a:r>
              <a:rPr lang="en" sz="2000" b="1" dirty="0"/>
              <a:t>CO: 2012 Guidelines</a:t>
            </a:r>
          </a:p>
          <a:p>
            <a:pPr marL="457200" lvl="0" indent="-419100" rtl="0">
              <a:buClr>
                <a:schemeClr val="dk2"/>
              </a:buClr>
              <a:buSzPct val="208333"/>
              <a:buFont typeface="Arial"/>
              <a:buChar char="•"/>
            </a:pPr>
            <a:r>
              <a:rPr lang="en" sz="2000" b="1" dirty="0"/>
              <a:t>screen for HX of substance abuse</a:t>
            </a:r>
          </a:p>
          <a:p>
            <a:pPr marL="457200" lvl="0" indent="-419100" rtl="0">
              <a:buClr>
                <a:schemeClr val="dk2"/>
              </a:buClr>
              <a:buSzPct val="208333"/>
              <a:buFont typeface="Arial"/>
              <a:buChar char="•"/>
            </a:pPr>
            <a:r>
              <a:rPr lang="en" sz="2000" b="1" dirty="0"/>
              <a:t>pain specialist consultation</a:t>
            </a:r>
          </a:p>
          <a:p>
            <a:pPr marL="457200" lvl="0" indent="-419100" rtl="0">
              <a:buClr>
                <a:schemeClr val="dk2"/>
              </a:buClr>
              <a:buSzPct val="208333"/>
              <a:buFont typeface="Arial"/>
              <a:buChar char="•"/>
            </a:pPr>
            <a:r>
              <a:rPr lang="en" sz="2000" b="1" dirty="0"/>
              <a:t>treatment contract</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Opioids - SCIF strategy</a:t>
            </a:r>
          </a:p>
        </p:txBody>
      </p:sp>
      <p:sp>
        <p:nvSpPr>
          <p:cNvPr id="314" name="Shape 314"/>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4,800 MPN docs 2011</a:t>
            </a:r>
          </a:p>
          <a:p>
            <a:pPr marL="457200" lvl="0" indent="-419100" rtl="0">
              <a:buClr>
                <a:schemeClr val="dk2"/>
              </a:buClr>
              <a:buSzPct val="100000"/>
              <a:buFont typeface="Georgia"/>
              <a:buChar char="●"/>
            </a:pPr>
            <a:r>
              <a:rPr lang="en" b="1" dirty="0"/>
              <a:t>Enrollment plan</a:t>
            </a:r>
          </a:p>
          <a:p>
            <a:pPr marL="914400" lvl="1" indent="-381000" rtl="0">
              <a:buClr>
                <a:schemeClr val="dk2"/>
              </a:buClr>
              <a:buSzPct val="80000"/>
              <a:buFont typeface="Georgia"/>
              <a:buChar char="○"/>
            </a:pPr>
            <a:r>
              <a:rPr lang="en" b="1" dirty="0"/>
              <a:t>Dr agrees no compound drugs</a:t>
            </a:r>
          </a:p>
          <a:p>
            <a:pPr marL="914400" lvl="1" indent="-381000" rtl="0">
              <a:buClr>
                <a:schemeClr val="dk2"/>
              </a:buClr>
              <a:buSzPct val="80000"/>
              <a:buFont typeface="Georgia"/>
              <a:buChar char="○"/>
            </a:pPr>
            <a:r>
              <a:rPr lang="en" b="1" dirty="0"/>
              <a:t>No opioids longer than 60 days w/o prior approval</a:t>
            </a:r>
          </a:p>
          <a:p>
            <a:pPr marL="457200" lvl="0" indent="-419100" rtl="0">
              <a:buClr>
                <a:schemeClr val="dk2"/>
              </a:buClr>
              <a:buSzPct val="100000"/>
              <a:buFont typeface="Georgia"/>
              <a:buChar char="●"/>
            </a:pPr>
            <a:r>
              <a:rPr lang="en" b="1" dirty="0"/>
              <a:t>response to CWCI study</a:t>
            </a:r>
          </a:p>
          <a:p>
            <a:pPr marL="914400" lvl="1" indent="-381000" rtl="0">
              <a:buClr>
                <a:schemeClr val="dk2"/>
              </a:buClr>
              <a:buSzPct val="80000"/>
              <a:buFont typeface="Georgia"/>
              <a:buChar char="○"/>
            </a:pPr>
            <a:r>
              <a:rPr lang="en" b="1" dirty="0"/>
              <a:t>3% of physicians responsible for ½ Sch II</a:t>
            </a:r>
          </a:p>
          <a:p>
            <a:pPr marL="914400" lvl="1" indent="-381000" rtl="0">
              <a:buClr>
                <a:schemeClr val="dk2"/>
              </a:buClr>
              <a:buSzPct val="80000"/>
              <a:buFont typeface="Georgia"/>
              <a:buChar char="○"/>
            </a:pPr>
            <a:r>
              <a:rPr lang="en" b="1" dirty="0"/>
              <a:t>accounted for 55% of Sch II Rx</a:t>
            </a:r>
          </a:p>
          <a:p>
            <a:pPr marL="914400" lvl="1" indent="-381000">
              <a:buClr>
                <a:schemeClr val="dk2"/>
              </a:buClr>
              <a:buSzPct val="80000"/>
              <a:buFont typeface="Georgia"/>
              <a:buChar char="○"/>
            </a:pPr>
            <a:r>
              <a:rPr lang="en" b="1" dirty="0"/>
              <a:t>and 65% of associated costs</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OxyContin Exposed</a:t>
            </a:r>
          </a:p>
        </p:txBody>
      </p:sp>
      <p:sp>
        <p:nvSpPr>
          <p:cNvPr id="320" name="Shape 32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LA Times investigation</a:t>
            </a:r>
          </a:p>
          <a:p>
            <a:pPr marL="457200" lvl="0" indent="-419100" rtl="0">
              <a:buClr>
                <a:schemeClr val="dk2"/>
              </a:buClr>
              <a:buSzPct val="100000"/>
              <a:buFont typeface="Georgia"/>
              <a:buChar char="●"/>
            </a:pPr>
            <a:r>
              <a:rPr lang="en" b="1" dirty="0"/>
              <a:t>Purdue Pharma = $27 billion since 1996</a:t>
            </a:r>
          </a:p>
          <a:p>
            <a:pPr marL="457200" lvl="0" indent="-419100" rtl="0">
              <a:buClr>
                <a:schemeClr val="dk2"/>
              </a:buClr>
              <a:buSzPct val="100000"/>
              <a:buFont typeface="Georgia"/>
              <a:buChar char="●"/>
            </a:pPr>
            <a:r>
              <a:rPr lang="en" b="1" dirty="0"/>
              <a:t>compiled a database 1800 doctors suspected of recklessly prescribing its pills to addicts and drug dealers </a:t>
            </a:r>
          </a:p>
          <a:p>
            <a:pPr marL="914400" lvl="1" indent="-381000" rtl="0">
              <a:buClr>
                <a:schemeClr val="dk2"/>
              </a:buClr>
              <a:buSzPct val="80000"/>
              <a:buFont typeface="Georgia"/>
              <a:buChar char="○"/>
            </a:pPr>
            <a:r>
              <a:rPr lang="en" b="1" dirty="0"/>
              <a:t>“the company created the database to steer its sales representatives away from risky doctors”</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Clr>
                <a:srgbClr val="000000"/>
              </a:buClr>
              <a:buSzPct val="25000"/>
              <a:buFont typeface="Arial"/>
              <a:buNone/>
            </a:pPr>
            <a:r>
              <a:rPr lang="en"/>
              <a:t>Repackaged Drugs</a:t>
            </a:r>
          </a:p>
        </p:txBody>
      </p:sp>
      <p:sp>
        <p:nvSpPr>
          <p:cNvPr id="326" name="Shape 326"/>
          <p:cNvSpPr txBox="1">
            <a:spLocks noGrp="1"/>
          </p:cNvSpPr>
          <p:nvPr>
            <p:ph type="body" idx="1"/>
          </p:nvPr>
        </p:nvSpPr>
        <p:spPr>
          <a:xfrm>
            <a:off x="228600" y="1524000"/>
            <a:ext cx="8610600" cy="5045400"/>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AIA: only MA, NY &amp; TX explicitly prohibit DR dispensing. </a:t>
            </a:r>
          </a:p>
          <a:p>
            <a:pPr marL="457200" lvl="0" indent="-419100" rtl="0">
              <a:buClr>
                <a:schemeClr val="dk2"/>
              </a:buClr>
              <a:buSzPct val="100000"/>
              <a:buFont typeface="Georgia"/>
              <a:buChar char="●"/>
            </a:pPr>
            <a:r>
              <a:rPr lang="en" b="1" dirty="0"/>
              <a:t>States that limit reimbursement of repackaged Rx to what a pharmacy paid: AZ, CA, CT, GA, MS, TN, SC</a:t>
            </a:r>
          </a:p>
          <a:p>
            <a:pPr marL="457200" lvl="0" indent="-419100" rtl="0">
              <a:buClr>
                <a:schemeClr val="dk2"/>
              </a:buClr>
              <a:buSzPct val="100000"/>
              <a:buFont typeface="Georgia"/>
              <a:buChar char="●"/>
            </a:pPr>
            <a:r>
              <a:rPr lang="en" b="1" dirty="0"/>
              <a:t>FL: failure in 2010, 2011, 2012</a:t>
            </a:r>
          </a:p>
          <a:p>
            <a:pPr marL="914400" lvl="1" indent="-381000" rtl="0">
              <a:buClr>
                <a:schemeClr val="dk2"/>
              </a:buClr>
              <a:buSzPct val="80000"/>
              <a:buFont typeface="Georgia"/>
              <a:buChar char="○"/>
            </a:pPr>
            <a:r>
              <a:rPr lang="en" b="1" dirty="0"/>
              <a:t>2013: 112.5% AWP + $8 dispensing fee</a:t>
            </a:r>
          </a:p>
          <a:p>
            <a:pPr marL="914400" lvl="1" indent="-381000" rtl="0">
              <a:buClr>
                <a:schemeClr val="dk2"/>
              </a:buClr>
              <a:buSzPct val="80000"/>
              <a:buFont typeface="Georgia"/>
              <a:buChar char="○"/>
            </a:pPr>
            <a:r>
              <a:rPr lang="en" b="1" dirty="0"/>
              <a:t>BUT eliminated law allowing payment at lowest price for which contracted in IW geographic region...</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Clr>
                <a:srgbClr val="000000"/>
              </a:buClr>
              <a:buSzPct val="25000"/>
              <a:buFont typeface="Arial"/>
              <a:buNone/>
            </a:pPr>
            <a:r>
              <a:rPr lang="en"/>
              <a:t>Physician dispensing</a:t>
            </a:r>
          </a:p>
        </p:txBody>
      </p:sp>
      <p:sp>
        <p:nvSpPr>
          <p:cNvPr id="332" name="Shape 33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WCRI:</a:t>
            </a:r>
          </a:p>
          <a:p>
            <a:pPr marL="457200" lvl="0" indent="-419100" rtl="0">
              <a:buClr>
                <a:schemeClr val="dk2"/>
              </a:buClr>
              <a:buSzPct val="208333"/>
              <a:buFont typeface="Arial"/>
              <a:buChar char="•"/>
            </a:pPr>
            <a:r>
              <a:rPr lang="en" sz="2400" b="1" dirty="0"/>
              <a:t>CA - limit no effect on dispensing habits, but costs decrease</a:t>
            </a:r>
          </a:p>
          <a:p>
            <a:pPr marL="457200" lvl="0" indent="-419100" rtl="0">
              <a:buClr>
                <a:schemeClr val="dk2"/>
              </a:buClr>
              <a:buSzPct val="208333"/>
              <a:buFont typeface="Arial"/>
              <a:buChar char="•"/>
            </a:pPr>
            <a:r>
              <a:rPr lang="en" sz="2400" b="1" dirty="0"/>
              <a:t>FL - Dr dispensed drugs 60-300% more than pharmacy</a:t>
            </a:r>
          </a:p>
          <a:p>
            <a:pPr marL="457200" lvl="0" indent="-419100" rtl="0">
              <a:buClr>
                <a:schemeClr val="dk2"/>
              </a:buClr>
              <a:buSzPct val="208333"/>
              <a:buFont typeface="Arial"/>
              <a:buChar char="•"/>
            </a:pPr>
            <a:r>
              <a:rPr lang="en" sz="2400" b="1" dirty="0"/>
              <a:t>GA - cap on repackaged Rx by regulation 4/11</a:t>
            </a:r>
          </a:p>
          <a:p>
            <a:pPr marL="457200" lvl="0" indent="-419100" rtl="0">
              <a:buClr>
                <a:schemeClr val="dk2"/>
              </a:buClr>
              <a:buSzPct val="208333"/>
              <a:buFont typeface="Arial"/>
              <a:buChar char="•"/>
            </a:pPr>
            <a:r>
              <a:rPr lang="en" sz="2400" b="1" dirty="0"/>
              <a:t>IL - 43% of ALL drugs dispensed from DRs, collecting 63% of all $$ spent on prescriptions (2010-11)</a:t>
            </a:r>
          </a:p>
          <a:p>
            <a:pPr marL="457200" lvl="0" indent="-419100" rtl="0">
              <a:buClr>
                <a:schemeClr val="dk2"/>
              </a:buClr>
              <a:buSzPct val="208333"/>
              <a:buFont typeface="Arial"/>
              <a:buChar char="•"/>
            </a:pPr>
            <a:r>
              <a:rPr lang="en" sz="2400" b="1" dirty="0"/>
              <a:t>Feds - reimbursed based on the AWP of the medications as identified by the original manufacturer’s NDC</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Market Share Shift</a:t>
            </a:r>
          </a:p>
        </p:txBody>
      </p:sp>
      <p:sp>
        <p:nvSpPr>
          <p:cNvPr id="123" name="Shape 123"/>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b="1" dirty="0"/>
              <a:t>August Fitch Ratings report:</a:t>
            </a:r>
          </a:p>
          <a:p>
            <a:endParaRPr b="1" dirty="0"/>
          </a:p>
          <a:p>
            <a:pPr marL="914400" lvl="1" indent="-381000" rtl="0">
              <a:buClr>
                <a:schemeClr val="dk2"/>
              </a:buClr>
              <a:buSzPct val="80000"/>
              <a:buFont typeface="Courier New"/>
              <a:buChar char="o"/>
            </a:pPr>
            <a:r>
              <a:rPr lang="en" b="1" dirty="0"/>
              <a:t>Top ten continue shifting share of market</a:t>
            </a:r>
          </a:p>
          <a:p>
            <a:pPr marL="1371600" lvl="2" indent="-381000" rtl="0">
              <a:buClr>
                <a:schemeClr val="dk2"/>
              </a:buClr>
              <a:buSzPct val="80000"/>
              <a:buFont typeface="Wingdings"/>
              <a:buChar char="§"/>
            </a:pPr>
            <a:r>
              <a:rPr lang="en" b="1" dirty="0"/>
              <a:t>Liberty Mutual reducing - still largest overall</a:t>
            </a:r>
          </a:p>
          <a:p>
            <a:pPr marL="1371600" lvl="2" indent="-381000" rtl="0">
              <a:buClr>
                <a:schemeClr val="dk2"/>
              </a:buClr>
              <a:buSzPct val="80000"/>
              <a:buFont typeface="Wingdings"/>
              <a:buChar char="§"/>
            </a:pPr>
            <a:r>
              <a:rPr lang="en" b="1" dirty="0"/>
              <a:t>AIG/Chartis premium base declined </a:t>
            </a:r>
          </a:p>
          <a:p>
            <a:pPr marL="1828800" lvl="3" indent="-342900" rtl="0">
              <a:buClr>
                <a:schemeClr val="dk2"/>
              </a:buClr>
              <a:buSzPct val="99999"/>
              <a:buFont typeface="Arial"/>
              <a:buChar char="•"/>
            </a:pPr>
            <a:r>
              <a:rPr lang="en" b="1" dirty="0"/>
              <a:t>was leader 5 years ago</a:t>
            </a:r>
          </a:p>
          <a:p>
            <a:pPr marL="1371600" lvl="2" indent="-381000" rtl="0">
              <a:buClr>
                <a:schemeClr val="dk2"/>
              </a:buClr>
              <a:buSzPct val="80000"/>
              <a:buFont typeface="Wingdings"/>
              <a:buChar char="§"/>
            </a:pPr>
            <a:r>
              <a:rPr lang="en" b="1" dirty="0"/>
              <a:t>Nat’l Indemnity volume doubling in 2012</a:t>
            </a:r>
          </a:p>
          <a:p>
            <a:pPr marL="1828800" lvl="3" indent="-342900" rtl="0">
              <a:buClr>
                <a:schemeClr val="dk2"/>
              </a:buClr>
              <a:buSzPct val="99999"/>
              <a:buFont typeface="Arial"/>
              <a:buChar char="•"/>
            </a:pPr>
            <a:r>
              <a:rPr lang="en" b="1" dirty="0"/>
              <a:t>expansion of regional operations</a:t>
            </a:r>
          </a:p>
          <a:p>
            <a:pPr marL="1828800" lvl="3" indent="-342900">
              <a:buClr>
                <a:schemeClr val="dk2"/>
              </a:buClr>
              <a:buSzPct val="99999"/>
              <a:buFont typeface="Arial"/>
              <a:buChar char="•"/>
            </a:pPr>
            <a:r>
              <a:rPr lang="en" b="1" dirty="0"/>
              <a:t>appetite for trucking, construction, manufacturing</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Dr. Rx Profits</a:t>
            </a:r>
          </a:p>
        </p:txBody>
      </p:sp>
      <p:sp>
        <p:nvSpPr>
          <p:cNvPr id="338" name="Shape 33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After GA cap &amp; ban on self AWP</a:t>
            </a:r>
          </a:p>
          <a:p>
            <a:pPr marL="914400" lvl="1" indent="-381000" rtl="0">
              <a:buClr>
                <a:schemeClr val="dk2"/>
              </a:buClr>
              <a:buSzPct val="80000"/>
              <a:buFont typeface="Georgia"/>
              <a:buChar char="○"/>
            </a:pPr>
            <a:r>
              <a:rPr lang="en" b="1" dirty="0"/>
              <a:t>NCCI &amp; WCRI: pill price drop 22%-36%</a:t>
            </a:r>
          </a:p>
          <a:p>
            <a:pPr marL="914400" lvl="1" indent="-381000" rtl="0">
              <a:buClr>
                <a:schemeClr val="dk2"/>
              </a:buClr>
              <a:buSzPct val="80000"/>
              <a:buFont typeface="Georgia"/>
              <a:buChar char="○"/>
            </a:pPr>
            <a:r>
              <a:rPr lang="en" b="1" dirty="0"/>
              <a:t>STILL 20%-40% higher than pharmacies</a:t>
            </a:r>
          </a:p>
          <a:p>
            <a:pPr marL="457200" lvl="0" indent="-419100" rtl="0">
              <a:buClr>
                <a:schemeClr val="dk2"/>
              </a:buClr>
              <a:buSzPct val="100000"/>
              <a:buFont typeface="Georgia"/>
              <a:buChar char="●"/>
            </a:pPr>
            <a:r>
              <a:rPr lang="en" b="1" dirty="0"/>
              <a:t>WCRI:</a:t>
            </a:r>
          </a:p>
          <a:p>
            <a:pPr marL="914400" lvl="1" indent="-381000" rtl="0">
              <a:buClr>
                <a:schemeClr val="dk2"/>
              </a:buClr>
              <a:buSzPct val="80000"/>
              <a:buFont typeface="Georgia"/>
              <a:buChar char="○"/>
            </a:pPr>
            <a:r>
              <a:rPr lang="en" b="1" dirty="0"/>
              <a:t>Drs less likely to Rx over-the-counter drugs</a:t>
            </a:r>
          </a:p>
          <a:p>
            <a:pPr marL="914400" lvl="1" indent="-381000" rtl="0">
              <a:buClr>
                <a:schemeClr val="dk2"/>
              </a:buClr>
              <a:buSzPct val="80000"/>
              <a:buFont typeface="Georgia"/>
              <a:buChar char="○"/>
            </a:pPr>
            <a:r>
              <a:rPr lang="en" b="1" dirty="0"/>
              <a:t>Rx’d drugs with higher price more often</a:t>
            </a:r>
          </a:p>
          <a:p>
            <a:pPr marL="914400" lvl="1" indent="-381000" rtl="0">
              <a:buClr>
                <a:schemeClr val="dk2"/>
              </a:buClr>
              <a:buSzPct val="80000"/>
              <a:buFont typeface="Georgia"/>
              <a:buChar char="○"/>
            </a:pPr>
            <a:r>
              <a:rPr lang="en" b="1" dirty="0"/>
              <a:t>GA: Dr. Rx share dropped from 35% to 28%</a:t>
            </a:r>
          </a:p>
          <a:p>
            <a:pPr marL="914400" lvl="1" indent="-381000">
              <a:buClr>
                <a:schemeClr val="dk2"/>
              </a:buClr>
              <a:buSzPct val="80000"/>
              <a:buFont typeface="Georgia"/>
              <a:buChar char="○"/>
            </a:pPr>
            <a:r>
              <a:rPr lang="en" b="1" dirty="0"/>
              <a:t>“didn’t stop … just eliminated some of their margin”</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Hardware Pass Through</a:t>
            </a:r>
          </a:p>
        </p:txBody>
      </p:sp>
      <p:sp>
        <p:nvSpPr>
          <p:cNvPr id="344" name="Shape 344"/>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CA whistleblower complaint alleges:</a:t>
            </a:r>
          </a:p>
          <a:p>
            <a:pPr marL="457200" lvl="0" indent="-419100" rtl="0">
              <a:buClr>
                <a:schemeClr val="dk2"/>
              </a:buClr>
              <a:buSzPct val="100000"/>
              <a:buFont typeface="Georgia"/>
              <a:buChar char="●"/>
            </a:pPr>
            <a:r>
              <a:rPr lang="en" b="1" dirty="0"/>
              <a:t>counterfeit hardware</a:t>
            </a:r>
          </a:p>
          <a:p>
            <a:pPr marL="457200" lvl="0" indent="-419100" rtl="0">
              <a:buClr>
                <a:schemeClr val="dk2"/>
              </a:buClr>
              <a:buSzPct val="100000"/>
              <a:buFont typeface="Georgia"/>
              <a:buChar char="●"/>
            </a:pPr>
            <a:r>
              <a:rPr lang="en" b="1" dirty="0"/>
              <a:t>payola &amp; kickbacks to docs</a:t>
            </a:r>
          </a:p>
          <a:p>
            <a:pPr marL="457200" lvl="0" indent="-419100" rtl="0">
              <a:buClr>
                <a:schemeClr val="dk2"/>
              </a:buClr>
              <a:buSzPct val="100000"/>
              <a:buFont typeface="Georgia"/>
              <a:buChar char="●"/>
            </a:pPr>
            <a:r>
              <a:rPr lang="en" b="1" dirty="0"/>
              <a:t>cappers &amp; runners</a:t>
            </a:r>
          </a:p>
          <a:p>
            <a:pPr marL="457200" lvl="0" indent="-419100" rtl="0">
              <a:buClr>
                <a:schemeClr val="dk2"/>
              </a:buClr>
              <a:buSzPct val="100000"/>
              <a:buFont typeface="Georgia"/>
              <a:buChar char="●"/>
            </a:pPr>
            <a:r>
              <a:rPr lang="en" b="1" dirty="0"/>
              <a:t>mark-ups of 500% +</a:t>
            </a:r>
          </a:p>
          <a:p>
            <a:pPr marL="457200" lvl="0" indent="-419100" rtl="0">
              <a:buClr>
                <a:schemeClr val="dk2"/>
              </a:buClr>
              <a:buSzPct val="100000"/>
              <a:buFont typeface="Georgia"/>
              <a:buChar char="●"/>
            </a:pPr>
            <a:r>
              <a:rPr lang="en" b="1" dirty="0"/>
              <a:t>fraudulent documentation</a:t>
            </a:r>
          </a:p>
          <a:p>
            <a:pPr marL="457200" lvl="0" indent="-419100" rtl="0">
              <a:buClr>
                <a:schemeClr val="dk2"/>
              </a:buClr>
              <a:buSzPct val="100000"/>
              <a:buFont typeface="Georgia"/>
              <a:buChar char="●"/>
            </a:pPr>
            <a:r>
              <a:rPr lang="en" b="1" dirty="0"/>
              <a:t>shell companies</a:t>
            </a:r>
          </a:p>
          <a:p>
            <a:pPr lvl="0">
              <a:buNone/>
            </a:pPr>
            <a:r>
              <a:rPr lang="en" b="1" dirty="0"/>
              <a:t>Perps moved to other states...</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Healthcare Reform</a:t>
            </a:r>
          </a:p>
        </p:txBody>
      </p:sp>
      <p:sp>
        <p:nvSpPr>
          <p:cNvPr id="350" name="Shape 35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Medicare</a:t>
            </a:r>
          </a:p>
          <a:p>
            <a:pPr marL="457200" lvl="0" indent="-381000" rtl="0">
              <a:buClr>
                <a:schemeClr val="dk2"/>
              </a:buClr>
              <a:buSzPct val="166666"/>
              <a:buFont typeface="Arial"/>
              <a:buChar char="•"/>
            </a:pPr>
            <a:r>
              <a:rPr lang="en" sz="2400" b="1" dirty="0"/>
              <a:t>fee schedules - unknown effect on states tied to MC</a:t>
            </a:r>
          </a:p>
          <a:p>
            <a:pPr marL="457200" lvl="0" indent="-381000" rtl="0">
              <a:buClr>
                <a:schemeClr val="dk2"/>
              </a:buClr>
              <a:buSzPct val="166666"/>
              <a:buFont typeface="Arial"/>
              <a:buChar char="•"/>
            </a:pPr>
            <a:r>
              <a:rPr lang="en" sz="2400" b="1" dirty="0"/>
              <a:t>CA reform - RVRBS = shift away from specialists to general practitioners</a:t>
            </a:r>
          </a:p>
          <a:p>
            <a:pPr marL="914400" lvl="1" indent="-381000" rtl="0">
              <a:buClr>
                <a:schemeClr val="dk2"/>
              </a:buClr>
              <a:buSzPct val="80000"/>
              <a:buFont typeface="Courier New"/>
              <a:buChar char="o"/>
            </a:pPr>
            <a:r>
              <a:rPr lang="en" b="1" dirty="0"/>
              <a:t>will it cause contraction in available DRs?</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Healthcare Reform</a:t>
            </a:r>
          </a:p>
        </p:txBody>
      </p:sp>
      <p:sp>
        <p:nvSpPr>
          <p:cNvPr id="356" name="Shape 35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Non-discrimination:</a:t>
            </a:r>
          </a:p>
          <a:p>
            <a:pPr marL="457200" lvl="0" indent="-419100" rtl="0">
              <a:buClr>
                <a:schemeClr val="dk2"/>
              </a:buClr>
              <a:buSzPct val="166666"/>
              <a:buFont typeface="Arial"/>
              <a:buChar char="•"/>
            </a:pPr>
            <a:r>
              <a:rPr lang="en" b="1" dirty="0"/>
              <a:t>Unknown effect</a:t>
            </a:r>
          </a:p>
          <a:p>
            <a:pPr marL="914400" lvl="1" indent="-381000" rtl="0">
              <a:buClr>
                <a:schemeClr val="dk2"/>
              </a:buClr>
              <a:buSzPct val="80000"/>
              <a:buFont typeface="Courier New"/>
              <a:buChar char="o"/>
            </a:pPr>
            <a:r>
              <a:rPr lang="en" b="1" dirty="0"/>
              <a:t>cost shift AWAY from WC?</a:t>
            </a:r>
          </a:p>
          <a:p>
            <a:pPr marL="914400" lvl="1" indent="-381000" rtl="0">
              <a:buClr>
                <a:schemeClr val="dk2"/>
              </a:buClr>
              <a:buSzPct val="80000"/>
              <a:buFont typeface="Courier New"/>
              <a:buChar char="o"/>
            </a:pPr>
            <a:r>
              <a:rPr lang="en" b="1" dirty="0"/>
              <a:t>absorption of long tail medical?</a:t>
            </a:r>
          </a:p>
          <a:p>
            <a:pPr marL="914400" lvl="1" indent="-381000" rtl="0">
              <a:buClr>
                <a:schemeClr val="dk2"/>
              </a:buClr>
              <a:buSzPct val="80000"/>
              <a:buFont typeface="Courier New"/>
              <a:buChar char="o"/>
            </a:pPr>
            <a:r>
              <a:rPr lang="en" b="1" dirty="0"/>
              <a:t>treatment outside of WC?</a:t>
            </a:r>
          </a:p>
          <a:p>
            <a:pPr marL="914400" lvl="1" indent="-381000" rtl="0">
              <a:buClr>
                <a:schemeClr val="dk2"/>
              </a:buClr>
              <a:buSzPct val="80000"/>
              <a:buFont typeface="Courier New"/>
              <a:buChar char="o"/>
            </a:pPr>
            <a:r>
              <a:rPr lang="en" b="1" dirty="0"/>
              <a:t>subrogation litigation increase?</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Healthcare Reform</a:t>
            </a:r>
          </a:p>
        </p:txBody>
      </p:sp>
      <p:sp>
        <p:nvSpPr>
          <p:cNvPr id="362" name="Shape 36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Deloitte - 10% dropping coverage</a:t>
            </a:r>
          </a:p>
          <a:p>
            <a:pPr marL="457200" lvl="0" indent="-419100" rtl="0">
              <a:buClr>
                <a:schemeClr val="dk2"/>
              </a:buClr>
              <a:buSzPct val="166666"/>
              <a:buFont typeface="Arial"/>
              <a:buChar char="•"/>
            </a:pPr>
            <a:r>
              <a:rPr lang="en" b="1" dirty="0"/>
              <a:t>1 in 3 may if: </a:t>
            </a:r>
          </a:p>
          <a:p>
            <a:pPr marL="914400" lvl="1" indent="-381000" rtl="0">
              <a:buClr>
                <a:schemeClr val="dk2"/>
              </a:buClr>
              <a:buSzPct val="80000"/>
              <a:buFont typeface="Courier New"/>
              <a:buChar char="o"/>
            </a:pPr>
            <a:r>
              <a:rPr lang="en" b="1" dirty="0"/>
              <a:t>law requires more than current;</a:t>
            </a:r>
          </a:p>
          <a:p>
            <a:pPr marL="914400" lvl="1" indent="-381000" rtl="0">
              <a:buClr>
                <a:schemeClr val="dk2"/>
              </a:buClr>
              <a:buSzPct val="80000"/>
              <a:buFont typeface="Courier New"/>
              <a:buChar char="o"/>
            </a:pPr>
            <a:r>
              <a:rPr lang="en" b="1" dirty="0"/>
              <a:t>high-cost plan tax takes effect 2018; or</a:t>
            </a:r>
          </a:p>
          <a:p>
            <a:pPr marL="914400" lvl="1" indent="-381000" rtl="0">
              <a:buClr>
                <a:schemeClr val="dk2"/>
              </a:buClr>
              <a:buSzPct val="80000"/>
              <a:buFont typeface="Courier New"/>
              <a:buChar char="o"/>
            </a:pPr>
            <a:r>
              <a:rPr lang="en" b="1" dirty="0"/>
              <a:t>penalties cost less than coverage</a:t>
            </a:r>
          </a:p>
          <a:p>
            <a:pPr marL="457200" lvl="0" indent="-419100" rtl="0">
              <a:buClr>
                <a:schemeClr val="dk2"/>
              </a:buClr>
              <a:buSzPct val="166666"/>
              <a:buFont typeface="Arial"/>
              <a:buChar char="•"/>
            </a:pPr>
            <a:r>
              <a:rPr lang="en" b="1" dirty="0"/>
              <a:t>difference in employer size:</a:t>
            </a:r>
          </a:p>
          <a:p>
            <a:pPr marL="914400" lvl="1" indent="-381000" rtl="0">
              <a:buClr>
                <a:schemeClr val="dk2"/>
              </a:buClr>
              <a:buSzPct val="80000"/>
              <a:buFont typeface="Courier New"/>
              <a:buChar char="o"/>
            </a:pPr>
            <a:r>
              <a:rPr lang="en" b="1" dirty="0"/>
              <a:t>1,000+ less than 2%</a:t>
            </a:r>
          </a:p>
          <a:p>
            <a:pPr marL="914400" lvl="1" indent="-381000" rtl="0">
              <a:buClr>
                <a:schemeClr val="dk2"/>
              </a:buClr>
              <a:buSzPct val="80000"/>
              <a:buFont typeface="Courier New"/>
              <a:buChar char="o"/>
            </a:pPr>
            <a:r>
              <a:rPr lang="en" b="1" dirty="0"/>
              <a:t>50-100 most likely @ 13%</a:t>
            </a:r>
          </a:p>
          <a:p>
            <a:pPr lvl="0" rtl="0">
              <a:buNone/>
            </a:pPr>
            <a:r>
              <a:rPr lang="en" b="1" dirty="0"/>
              <a:t>McKinsey - 30% dropping coverage</a:t>
            </a:r>
          </a:p>
          <a:p>
            <a:pPr lvl="0" rtl="0">
              <a:buNone/>
            </a:pPr>
            <a:r>
              <a:rPr lang="en" b="1" dirty="0"/>
              <a:t>Congressional Budget Office - 7%</a:t>
            </a:r>
          </a:p>
          <a:p>
            <a:pPr marL="0" marR="0" lvl="0" indent="0" algn="l" rtl="0">
              <a:lnSpc>
                <a:spcPct val="115000"/>
              </a:lnSpc>
              <a:spcBef>
                <a:spcPts val="0"/>
              </a:spcBef>
              <a:spcAft>
                <a:spcPts val="0"/>
              </a:spcAft>
              <a:buNone/>
            </a:pPr>
            <a:r>
              <a:rPr lang="en" sz="1400" dirty="0"/>
              <a:t>http://online.wsj.com/article/SB10000872396390443437504577545770682810842.html</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ACA advantage?</a:t>
            </a:r>
          </a:p>
        </p:txBody>
      </p:sp>
      <p:sp>
        <p:nvSpPr>
          <p:cNvPr id="368" name="Shape 36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Use comp settlement premium to help IW purchase health exchange plan</a:t>
            </a:r>
          </a:p>
          <a:p>
            <a:pPr marL="457200" lvl="0" indent="-419100" rtl="0">
              <a:buClr>
                <a:schemeClr val="dk2"/>
              </a:buClr>
              <a:buSzPct val="100000"/>
              <a:buFont typeface="Georgia"/>
              <a:buChar char="●"/>
            </a:pPr>
            <a:r>
              <a:rPr lang="en" b="1" dirty="0"/>
              <a:t>Health outcomes incentives</a:t>
            </a:r>
          </a:p>
          <a:p>
            <a:pPr marL="914400" lvl="1" indent="-381000" rtl="0">
              <a:buClr>
                <a:schemeClr val="dk2"/>
              </a:buClr>
              <a:buSzPct val="80000"/>
              <a:buFont typeface="Georgia"/>
              <a:buChar char="○"/>
            </a:pPr>
            <a:r>
              <a:rPr lang="en" b="1" dirty="0"/>
              <a:t>if works - will migrate to comp?</a:t>
            </a:r>
          </a:p>
          <a:p>
            <a:pPr marL="914400" lvl="1" indent="-381000" rtl="0">
              <a:buClr>
                <a:schemeClr val="dk2"/>
              </a:buClr>
              <a:buSzPct val="80000"/>
              <a:buFont typeface="Georgia"/>
              <a:buChar char="○"/>
            </a:pPr>
            <a:r>
              <a:rPr lang="en" b="1" dirty="0"/>
              <a:t>national standards for comparison</a:t>
            </a:r>
          </a:p>
          <a:p>
            <a:pPr marL="457200" lvl="0" indent="-419100">
              <a:buClr>
                <a:schemeClr val="dk2"/>
              </a:buClr>
              <a:buSzPct val="100000"/>
              <a:buFont typeface="Georgia"/>
              <a:buChar char="●"/>
            </a:pPr>
            <a:r>
              <a:rPr lang="en" b="1" dirty="0"/>
              <a:t>Electronic Health Records</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Shape 37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Nanomaterials</a:t>
            </a:r>
          </a:p>
        </p:txBody>
      </p:sp>
      <p:sp>
        <p:nvSpPr>
          <p:cNvPr id="374" name="Shape 374"/>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Charlie Kingdollar, VP emerging issues unit General Re Corp.</a:t>
            </a:r>
          </a:p>
          <a:p>
            <a:pPr marL="914400" lvl="1" indent="-381000" rtl="0">
              <a:buClr>
                <a:schemeClr val="dk2"/>
              </a:buClr>
              <a:buSzPct val="80000"/>
              <a:buFont typeface="Georgia"/>
              <a:buChar char="○"/>
            </a:pPr>
            <a:r>
              <a:rPr lang="en" sz="2000" b="1" dirty="0"/>
              <a:t>“one of the most important, and possibly the most ignored, emerging issues”</a:t>
            </a:r>
          </a:p>
          <a:p>
            <a:pPr marL="457200" lvl="0" indent="-419100" rtl="0">
              <a:buClr>
                <a:schemeClr val="dk2"/>
              </a:buClr>
              <a:buSzPct val="100000"/>
              <a:buFont typeface="Georgia"/>
              <a:buChar char="●"/>
            </a:pPr>
            <a:r>
              <a:rPr lang="en" sz="2000" b="1" dirty="0"/>
              <a:t>Swiss Re: 15% of all materials manufactured in the U.S. will have some type of nanomaterial in them by 2015.</a:t>
            </a:r>
          </a:p>
          <a:p>
            <a:pPr marL="457200" lvl="0" indent="-419100" rtl="0">
              <a:buClr>
                <a:schemeClr val="dk2"/>
              </a:buClr>
              <a:buSzPct val="100000"/>
              <a:buFont typeface="Georgia"/>
              <a:buChar char="●"/>
            </a:pPr>
            <a:r>
              <a:rPr lang="en" sz="2000" b="1" dirty="0"/>
              <a:t>NIOSH recommends exposure limit for nano-titanium dioxide</a:t>
            </a:r>
          </a:p>
          <a:p>
            <a:pPr marL="914400" lvl="1" indent="-381000" rtl="0">
              <a:buClr>
                <a:schemeClr val="dk2"/>
              </a:buClr>
              <a:buSzPct val="80000"/>
              <a:buFont typeface="Georgia"/>
              <a:buChar char="○"/>
            </a:pPr>
            <a:r>
              <a:rPr lang="en" sz="2000" b="1" dirty="0"/>
              <a:t>increased use of nanomaterials in the production of industrial and consumer products, more workers are at an increased risk of exposure.</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Shape 37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Another asbestos?</a:t>
            </a:r>
          </a:p>
        </p:txBody>
      </p:sp>
      <p:sp>
        <p:nvSpPr>
          <p:cNvPr id="380" name="Shape 38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a:buNone/>
            </a:pPr>
            <a:r>
              <a:rPr lang="en" b="1" dirty="0"/>
              <a:t>Reinsurers such as General Re, Swiss Re and Lloyd’s, all of which have long been exposed to costly asbestos liabilities, have been pushing insurance carriers to stay on top of the regulation, science and insurance implications of nanotechnology – fearing it could evolve into another asbestos-like problem in the future.</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Shape 38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Silica</a:t>
            </a:r>
          </a:p>
        </p:txBody>
      </p:sp>
      <p:sp>
        <p:nvSpPr>
          <p:cNvPr id="386" name="Shape 38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OSHA proposal: cut permissible exposure limit of crystalline silica in half </a:t>
            </a:r>
          </a:p>
          <a:p>
            <a:pPr marL="914400" lvl="1" indent="-381000" rtl="0">
              <a:buClr>
                <a:schemeClr val="dk2"/>
              </a:buClr>
              <a:buSzPct val="80000"/>
              <a:buFont typeface="Georgia"/>
              <a:buChar char="○"/>
            </a:pPr>
            <a:r>
              <a:rPr lang="en" sz="2000" b="1" dirty="0"/>
              <a:t>Risk of respiratory and kidney disease</a:t>
            </a:r>
          </a:p>
          <a:p>
            <a:pPr marL="914400" lvl="1" indent="-381000" rtl="0">
              <a:buClr>
                <a:schemeClr val="dk2"/>
              </a:buClr>
              <a:buSzPct val="80000"/>
              <a:buFont typeface="Georgia"/>
              <a:buChar char="○"/>
            </a:pPr>
            <a:r>
              <a:rPr lang="en" sz="2000" b="1" dirty="0"/>
              <a:t>2 different standards: one for general industries and maritime employers, and a second standard for the construction industry. </a:t>
            </a:r>
          </a:p>
          <a:p>
            <a:pPr marL="914400" lvl="1" indent="-381000" rtl="0">
              <a:buClr>
                <a:schemeClr val="dk2"/>
              </a:buClr>
              <a:buSzPct val="80000"/>
              <a:buFont typeface="Georgia"/>
              <a:buChar char="○"/>
            </a:pPr>
            <a:r>
              <a:rPr lang="en" sz="2000" b="1" dirty="0"/>
              <a:t>Would also require employers to train exposed workers, limit workers' access to areas with the dust, provide respirators to workers faced with unlimited silica exposure, perform medical surveillance and use a variety of proven dust-control methods</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Shape 391"/>
          <p:cNvSpPr/>
          <p:nvPr/>
        </p:nvSpPr>
        <p:spPr>
          <a:xfrm>
            <a:off x="0" y="1093470"/>
            <a:ext cx="9144000" cy="5737860"/>
          </a:xfrm>
          <a:prstGeom prst="rect">
            <a:avLst/>
          </a:prstGeom>
          <a:blipFill>
            <a:blip r:embed="rId3"/>
            <a:stretch>
              <a:fillRect/>
            </a:stretch>
          </a:blipFill>
          <a:ln>
            <a:noFill/>
          </a:ln>
        </p:spPr>
      </p:sp>
      <p:sp>
        <p:nvSpPr>
          <p:cNvPr id="392" name="Shape 392"/>
          <p:cNvSpPr txBox="1">
            <a:spLocks noGrp="1"/>
          </p:cNvSpPr>
          <p:nvPr>
            <p:ph type="title"/>
          </p:nvPr>
        </p:nvSpPr>
        <p:spPr>
          <a:xfrm>
            <a:off x="457200" y="334126"/>
            <a:ext cx="8229600" cy="732600"/>
          </a:xfrm>
          <a:prstGeom prst="rect">
            <a:avLst/>
          </a:prstGeom>
        </p:spPr>
        <p:txBody>
          <a:bodyPr lIns="91425" tIns="91425" rIns="91425" bIns="91425" anchor="b" anchorCtr="0">
            <a:noAutofit/>
          </a:bodyPr>
          <a:lstStyle/>
          <a:p>
            <a:pPr>
              <a:buNone/>
            </a:pPr>
            <a:r>
              <a:rPr lang="en"/>
              <a:t>Reform States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Underwriting</a:t>
            </a:r>
          </a:p>
        </p:txBody>
      </p:sp>
      <p:sp>
        <p:nvSpPr>
          <p:cNvPr id="129" name="Shape 129"/>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b="1" dirty="0"/>
              <a:t>Companies profiting (C/R &lt; 100):</a:t>
            </a:r>
          </a:p>
          <a:p>
            <a:pPr marL="914400" lvl="1" indent="-381000" rtl="0">
              <a:buClr>
                <a:schemeClr val="dk2"/>
              </a:buClr>
              <a:buSzPct val="80000"/>
              <a:buFont typeface="Courier New"/>
              <a:buChar char="o"/>
            </a:pPr>
            <a:r>
              <a:rPr lang="en" b="1" dirty="0"/>
              <a:t>The Chubb Corp</a:t>
            </a:r>
          </a:p>
          <a:p>
            <a:pPr marL="914400" lvl="1" indent="-381000" rtl="0">
              <a:buClr>
                <a:schemeClr val="dk2"/>
              </a:buClr>
              <a:buSzPct val="80000"/>
              <a:buFont typeface="Courier New"/>
              <a:buChar char="o"/>
            </a:pPr>
            <a:r>
              <a:rPr lang="en" b="1" dirty="0"/>
              <a:t>Hartford Fire Group</a:t>
            </a:r>
          </a:p>
          <a:p>
            <a:pPr marL="914400" lvl="1" indent="-381000" rtl="0">
              <a:buClr>
                <a:schemeClr val="dk2"/>
              </a:buClr>
              <a:buSzPct val="80000"/>
              <a:buFont typeface="Courier New"/>
              <a:buChar char="o"/>
            </a:pPr>
            <a:r>
              <a:rPr lang="en" b="1" dirty="0"/>
              <a:t>Nat’l Indemnity Co</a:t>
            </a:r>
          </a:p>
          <a:p>
            <a:pPr marL="914400" lvl="1" indent="-381000" rtl="0">
              <a:buClr>
                <a:schemeClr val="dk2"/>
              </a:buClr>
              <a:buSzPct val="80000"/>
              <a:buFont typeface="Courier New"/>
              <a:buChar char="o"/>
            </a:pPr>
            <a:r>
              <a:rPr lang="en" b="1" dirty="0"/>
              <a:t>Travelers Companies</a:t>
            </a:r>
          </a:p>
          <a:p>
            <a:pPr marL="457200" lvl="0" indent="-419100" rtl="0">
              <a:buClr>
                <a:schemeClr val="dk2"/>
              </a:buClr>
              <a:buSzPct val="166666"/>
              <a:buFont typeface="Arial"/>
              <a:buChar char="•"/>
            </a:pPr>
            <a:r>
              <a:rPr lang="en" b="1" dirty="0"/>
              <a:t>Companies weak (C/R &gt; 120):</a:t>
            </a:r>
          </a:p>
          <a:p>
            <a:pPr marL="914400" lvl="1" indent="-381000" rtl="0">
              <a:buClr>
                <a:schemeClr val="dk2"/>
              </a:buClr>
              <a:buSzPct val="80000"/>
              <a:buFont typeface="Courier New"/>
              <a:buChar char="o"/>
            </a:pPr>
            <a:r>
              <a:rPr lang="en" b="1" dirty="0"/>
              <a:t>Liberty</a:t>
            </a:r>
          </a:p>
          <a:p>
            <a:pPr marL="914400" lvl="1" indent="-381000" rtl="0">
              <a:buClr>
                <a:schemeClr val="dk2"/>
              </a:buClr>
              <a:buSzPct val="80000"/>
              <a:buFont typeface="Courier New"/>
              <a:buChar char="o"/>
            </a:pPr>
            <a:r>
              <a:rPr lang="en" b="1" dirty="0"/>
              <a:t>AIG</a:t>
            </a:r>
          </a:p>
          <a:p>
            <a:pPr marL="914400" lvl="1" indent="-381000" rtl="0">
              <a:buClr>
                <a:schemeClr val="dk2"/>
              </a:buClr>
              <a:buSzPct val="80000"/>
              <a:buFont typeface="Courier New"/>
              <a:buChar char="o"/>
            </a:pPr>
            <a:r>
              <a:rPr lang="en" b="1" dirty="0"/>
              <a:t>Zurich American</a:t>
            </a:r>
          </a:p>
          <a:p>
            <a:pPr marL="914400" lvl="1" indent="-381000" rtl="0">
              <a:buClr>
                <a:schemeClr val="dk2"/>
              </a:buClr>
              <a:buSzPct val="80000"/>
              <a:buFont typeface="Courier New"/>
              <a:buChar char="o"/>
            </a:pPr>
            <a:r>
              <a:rPr lang="en" b="1" dirty="0"/>
              <a:t>State Comp Ins Fund</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Shape 39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Oklahoma</a:t>
            </a:r>
          </a:p>
        </p:txBody>
      </p:sp>
      <p:sp>
        <p:nvSpPr>
          <p:cNvPr id="398" name="Shape 39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Opt out</a:t>
            </a:r>
          </a:p>
          <a:p>
            <a:pPr marL="914400" lvl="1" indent="-381000" rtl="0">
              <a:buClr>
                <a:schemeClr val="dk2"/>
              </a:buClr>
              <a:buSzPct val="80000"/>
              <a:buFont typeface="Georgia"/>
              <a:buChar char="○"/>
            </a:pPr>
            <a:r>
              <a:rPr lang="en" sz="2000" b="1" dirty="0"/>
              <a:t>effective 2/14/14 for injuries 1/1/14</a:t>
            </a:r>
          </a:p>
          <a:p>
            <a:pPr marL="914400" lvl="1" indent="-381000" rtl="0">
              <a:buClr>
                <a:schemeClr val="dk2"/>
              </a:buClr>
              <a:buSzPct val="80000"/>
              <a:buFont typeface="Georgia"/>
              <a:buChar char="○"/>
            </a:pPr>
            <a:r>
              <a:rPr lang="en" sz="2000" b="1" dirty="0"/>
              <a:t>written benefit plan serves as replacement to WC</a:t>
            </a:r>
          </a:p>
          <a:p>
            <a:pPr marL="914400" lvl="1" indent="-381000" rtl="0">
              <a:buClr>
                <a:schemeClr val="dk2"/>
              </a:buClr>
              <a:buSzPct val="80000"/>
              <a:buFont typeface="Georgia"/>
              <a:buChar char="○"/>
            </a:pPr>
            <a:r>
              <a:rPr lang="en" sz="2000" b="1" dirty="0"/>
              <a:t>employer full medical control</a:t>
            </a:r>
          </a:p>
          <a:p>
            <a:pPr marL="914400" lvl="1" indent="-381000" rtl="0">
              <a:buClr>
                <a:schemeClr val="dk2"/>
              </a:buClr>
              <a:buSzPct val="80000"/>
              <a:buFont typeface="Georgia"/>
              <a:buChar char="○"/>
            </a:pPr>
            <a:r>
              <a:rPr lang="en" sz="2000" b="1" dirty="0"/>
              <a:t>still no negligence action vs. employer</a:t>
            </a:r>
          </a:p>
          <a:p>
            <a:pPr marL="1371600" lvl="2" indent="-381000" rtl="0">
              <a:buClr>
                <a:schemeClr val="dk2"/>
              </a:buClr>
              <a:buSzPct val="80000"/>
              <a:buFont typeface="Georgia"/>
              <a:buChar char="■"/>
            </a:pPr>
            <a:r>
              <a:rPr lang="en" sz="2000" b="1" dirty="0"/>
              <a:t>disputes go through WC process</a:t>
            </a:r>
          </a:p>
          <a:p>
            <a:pPr marL="914400" lvl="1" indent="-381000" rtl="0">
              <a:buClr>
                <a:schemeClr val="dk2"/>
              </a:buClr>
              <a:buSzPct val="80000"/>
              <a:buFont typeface="Georgia"/>
              <a:buChar char="○"/>
            </a:pPr>
            <a:r>
              <a:rPr lang="en" sz="2000" b="1" dirty="0"/>
              <a:t>backed by guarantee fund</a:t>
            </a:r>
          </a:p>
          <a:p>
            <a:pPr marL="457200" lvl="0" indent="-419100" rtl="0">
              <a:buClr>
                <a:schemeClr val="dk2"/>
              </a:buClr>
              <a:buSzPct val="100000"/>
              <a:buFont typeface="Georgia"/>
              <a:buChar char="●"/>
            </a:pPr>
            <a:r>
              <a:rPr lang="en" sz="2000" b="1" dirty="0"/>
              <a:t>Administrative dispute resolution</a:t>
            </a:r>
          </a:p>
          <a:p>
            <a:pPr marL="914400" lvl="1" indent="-381000" rtl="0">
              <a:buClr>
                <a:schemeClr val="dk2"/>
              </a:buClr>
              <a:buSzPct val="80000"/>
              <a:buFont typeface="Georgia"/>
              <a:buChar char="○"/>
            </a:pPr>
            <a:r>
              <a:rPr lang="en" sz="2000" b="1" dirty="0"/>
              <a:t>previous civil courts</a:t>
            </a:r>
          </a:p>
          <a:p>
            <a:pPr marL="914400" lvl="1" indent="-381000">
              <a:buClr>
                <a:schemeClr val="dk2"/>
              </a:buClr>
              <a:buSzPct val="80000"/>
              <a:buFont typeface="Georgia"/>
              <a:buChar char="○"/>
            </a:pPr>
            <a:r>
              <a:rPr lang="en" sz="2000" b="1" dirty="0"/>
              <a:t>settlement offer attorney fee limit - 30% difference between written offer and award</a:t>
            </a: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Shape 40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Delaware</a:t>
            </a:r>
          </a:p>
        </p:txBody>
      </p:sp>
      <p:sp>
        <p:nvSpPr>
          <p:cNvPr id="404" name="Shape 404"/>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suspends for 2 years medical fee inflation</a:t>
            </a:r>
          </a:p>
          <a:p>
            <a:pPr marL="457200" lvl="0" indent="-419100" rtl="0">
              <a:buClr>
                <a:schemeClr val="dk2"/>
              </a:buClr>
              <a:buSzPct val="100000"/>
              <a:buFont typeface="Georgia"/>
              <a:buChar char="●"/>
            </a:pPr>
            <a:r>
              <a:rPr lang="en" b="1" dirty="0"/>
              <a:t>lowers inflation index on hospitals</a:t>
            </a:r>
          </a:p>
          <a:p>
            <a:pPr marL="457200" lvl="0" indent="-419100" rtl="0">
              <a:buClr>
                <a:schemeClr val="dk2"/>
              </a:buClr>
              <a:buSzPct val="100000"/>
              <a:buFont typeface="Georgia"/>
              <a:buChar char="●"/>
            </a:pPr>
            <a:r>
              <a:rPr lang="en" b="1" dirty="0"/>
              <a:t>pharmaceutical cost controls</a:t>
            </a:r>
          </a:p>
          <a:p>
            <a:pPr marL="457200" lvl="0" indent="-419100" rtl="0">
              <a:buClr>
                <a:schemeClr val="dk2"/>
              </a:buClr>
              <a:buSzPct val="100000"/>
              <a:buFont typeface="Georgia"/>
              <a:buChar char="●"/>
            </a:pPr>
            <a:r>
              <a:rPr lang="en" b="1" dirty="0"/>
              <a:t>statute / limitations appealing UR decisions</a:t>
            </a:r>
          </a:p>
          <a:p>
            <a:pPr marL="457200" lvl="0" indent="-419100" rtl="0">
              <a:buClr>
                <a:schemeClr val="dk2"/>
              </a:buClr>
              <a:buSzPct val="100000"/>
              <a:buFont typeface="Georgia"/>
              <a:buChar char="●"/>
            </a:pPr>
            <a:r>
              <a:rPr lang="en" b="1" dirty="0"/>
              <a:t>broader fee schedule</a:t>
            </a:r>
          </a:p>
          <a:p>
            <a:pPr marL="457200" lvl="0" indent="-419100">
              <a:buClr>
                <a:schemeClr val="dk2"/>
              </a:buClr>
              <a:buSzPct val="100000"/>
              <a:buFont typeface="Georgia"/>
              <a:buChar char="●"/>
            </a:pPr>
            <a:r>
              <a:rPr lang="en" b="1" dirty="0"/>
              <a:t>return-to-work considered in workplace safety credits</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Shape 40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Florida</a:t>
            </a:r>
          </a:p>
        </p:txBody>
      </p:sp>
      <p:sp>
        <p:nvSpPr>
          <p:cNvPr id="410" name="Shape 41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Physician dispensing</a:t>
            </a:r>
          </a:p>
          <a:p>
            <a:pPr marL="914400" lvl="1" indent="-381000" rtl="0">
              <a:buClr>
                <a:schemeClr val="dk2"/>
              </a:buClr>
              <a:buSzPct val="80000"/>
              <a:buFont typeface="Georgia"/>
              <a:buChar char="○"/>
            </a:pPr>
            <a:r>
              <a:rPr lang="en" b="1" dirty="0"/>
              <a:t>112.5% average wholesale price + $8 dispensing fee</a:t>
            </a:r>
          </a:p>
          <a:p>
            <a:pPr marL="457200" lvl="0" indent="-419100" rtl="0">
              <a:buClr>
                <a:schemeClr val="dk2"/>
              </a:buClr>
              <a:buSzPct val="100000"/>
              <a:buFont typeface="Georgia"/>
              <a:buChar char="●"/>
            </a:pPr>
            <a:r>
              <a:rPr lang="en" b="1" dirty="0"/>
              <a:t>Unconstitutionality of 104 week cap (Westphal)</a:t>
            </a:r>
          </a:p>
          <a:p>
            <a:pPr marL="457200" lvl="0" indent="-419100" rtl="0">
              <a:buClr>
                <a:schemeClr val="dk2"/>
              </a:buClr>
              <a:buSzPct val="100000"/>
              <a:buFont typeface="Georgia"/>
              <a:buChar char="●"/>
            </a:pPr>
            <a:r>
              <a:rPr lang="en" b="1" dirty="0"/>
              <a:t>Unconstitutionality of prohibition against hiring attorney for motions for costs</a:t>
            </a:r>
          </a:p>
          <a:p>
            <a:pPr marL="914400" lvl="1" indent="-381000" rtl="0">
              <a:buClr>
                <a:schemeClr val="dk2"/>
              </a:buClr>
              <a:buSzPct val="80000"/>
              <a:buFont typeface="Georgia"/>
              <a:buChar char="○"/>
            </a:pPr>
            <a:r>
              <a:rPr lang="en" b="1" dirty="0"/>
              <a:t>cases pending Supreme Court</a:t>
            </a: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Shape 41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Georgia</a:t>
            </a:r>
          </a:p>
        </p:txBody>
      </p:sp>
      <p:sp>
        <p:nvSpPr>
          <p:cNvPr id="416" name="Shape 41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Non-catastrophic medical capped at 400 weeks from DOI</a:t>
            </a:r>
          </a:p>
          <a:p>
            <a:pPr marL="457200" lvl="0" indent="-419100" rtl="0">
              <a:buClr>
                <a:schemeClr val="dk2"/>
              </a:buClr>
              <a:buSzPct val="100000"/>
              <a:buFont typeface="Georgia"/>
              <a:buChar char="●"/>
            </a:pPr>
            <a:r>
              <a:rPr lang="en" sz="2000" b="1" dirty="0"/>
              <a:t>Increased TPD to $350/week, 350 weeks from DOI</a:t>
            </a:r>
          </a:p>
          <a:p>
            <a:pPr marL="457200" lvl="0" indent="-419100" rtl="0">
              <a:buClr>
                <a:schemeClr val="dk2"/>
              </a:buClr>
              <a:buSzPct val="100000"/>
              <a:buFont typeface="Georgia"/>
              <a:buChar char="●"/>
            </a:pPr>
            <a:r>
              <a:rPr lang="en" sz="2000" b="1" dirty="0"/>
              <a:t>Increased TTD to $525/week, 400 weeks</a:t>
            </a:r>
          </a:p>
          <a:p>
            <a:pPr marL="457200" lvl="0" indent="-419100" rtl="0">
              <a:buClr>
                <a:schemeClr val="dk2"/>
              </a:buClr>
              <a:buSzPct val="100000"/>
              <a:buFont typeface="Georgia"/>
              <a:buChar char="●"/>
            </a:pPr>
            <a:r>
              <a:rPr lang="en" sz="2000" b="1" dirty="0"/>
              <a:t>Bona-fide RTW commitment if modified duty offered</a:t>
            </a:r>
          </a:p>
          <a:p>
            <a:pPr marL="914400" lvl="1" indent="-381000" rtl="0">
              <a:buClr>
                <a:schemeClr val="dk2"/>
              </a:buClr>
              <a:buSzPct val="80000"/>
              <a:buFont typeface="Georgia"/>
              <a:buChar char="○"/>
            </a:pPr>
            <a:r>
              <a:rPr lang="en" sz="2000" b="1" dirty="0"/>
              <a:t>full work shift or 8 hours, whichever longer</a:t>
            </a:r>
          </a:p>
          <a:p>
            <a:pPr marL="914400" lvl="1" indent="-381000" rtl="0">
              <a:buClr>
                <a:schemeClr val="dk2"/>
              </a:buClr>
              <a:buSzPct val="80000"/>
              <a:buFont typeface="Georgia"/>
              <a:buChar char="○"/>
            </a:pPr>
            <a:r>
              <a:rPr lang="en" sz="2000" b="1" dirty="0"/>
              <a:t>If IW unable then full benefits and ER to prove otherwise</a:t>
            </a:r>
          </a:p>
          <a:p>
            <a:pPr marL="1371600" lvl="2" indent="-381000">
              <a:buClr>
                <a:schemeClr val="dk2"/>
              </a:buClr>
              <a:buSzPct val="80000"/>
              <a:buFont typeface="Georgia"/>
              <a:buChar char="■"/>
            </a:pPr>
            <a:r>
              <a:rPr lang="en" sz="2000" b="1" dirty="0"/>
              <a:t>if IW does not complete full shift, ER can suspend</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Shape 42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Indiana</a:t>
            </a:r>
          </a:p>
        </p:txBody>
      </p:sp>
      <p:sp>
        <p:nvSpPr>
          <p:cNvPr id="422" name="Shape 42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Hospital fees 200% of Medicare</a:t>
            </a:r>
          </a:p>
          <a:p>
            <a:pPr marL="457200" lvl="0" indent="-419100" rtl="0">
              <a:buClr>
                <a:schemeClr val="dk2"/>
              </a:buClr>
              <a:buSzPct val="100000"/>
              <a:buFont typeface="Georgia"/>
              <a:buChar char="●"/>
            </a:pPr>
            <a:r>
              <a:rPr lang="en" b="1" dirty="0"/>
              <a:t>Caps on repackaged drugs, surgical implants</a:t>
            </a:r>
          </a:p>
          <a:p>
            <a:pPr marL="457200" lvl="0" indent="-419100" rtl="0">
              <a:buClr>
                <a:schemeClr val="dk2"/>
              </a:buClr>
              <a:buSzPct val="100000"/>
              <a:buFont typeface="Georgia"/>
              <a:buChar char="●"/>
            </a:pPr>
            <a:r>
              <a:rPr lang="en" b="1" dirty="0"/>
              <a:t>Benefits:</a:t>
            </a:r>
          </a:p>
          <a:p>
            <a:pPr marL="914400" lvl="1" indent="-381000" rtl="0">
              <a:buClr>
                <a:schemeClr val="dk2"/>
              </a:buClr>
              <a:buSzPct val="80000"/>
              <a:buFont typeface="Georgia"/>
              <a:buChar char="○"/>
            </a:pPr>
            <a:r>
              <a:rPr lang="en" b="1" dirty="0"/>
              <a:t>AWW increase of 20% over 3 years</a:t>
            </a:r>
          </a:p>
          <a:p>
            <a:pPr marL="914400" lvl="1" indent="-381000">
              <a:buClr>
                <a:schemeClr val="dk2"/>
              </a:buClr>
              <a:buSzPct val="80000"/>
              <a:buFont typeface="Georgia"/>
              <a:buChar char="○"/>
            </a:pPr>
            <a:r>
              <a:rPr lang="en" b="1" dirty="0"/>
              <a:t>PPD increase of 25% (gradations based on ratings)</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Shape 42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Minnesota</a:t>
            </a:r>
          </a:p>
        </p:txBody>
      </p:sp>
      <p:sp>
        <p:nvSpPr>
          <p:cNvPr id="428" name="Shape 42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Recognizing stand alone psyche if not product of good faith personnel action</a:t>
            </a:r>
          </a:p>
          <a:p>
            <a:pPr marL="457200" lvl="0" indent="-419100" rtl="0">
              <a:buClr>
                <a:schemeClr val="dk2"/>
              </a:buClr>
              <a:buSzPct val="100000"/>
              <a:buFont typeface="Georgia"/>
              <a:buChar char="●"/>
            </a:pPr>
            <a:r>
              <a:rPr lang="en" b="1" dirty="0"/>
              <a:t>Cap on job development benefit</a:t>
            </a:r>
          </a:p>
          <a:p>
            <a:pPr marL="457200" lvl="0" indent="-419100" rtl="0">
              <a:buClr>
                <a:schemeClr val="dk2"/>
              </a:buClr>
              <a:buSzPct val="100000"/>
              <a:buFont typeface="Georgia"/>
              <a:buChar char="●"/>
            </a:pPr>
            <a:r>
              <a:rPr lang="en" b="1" dirty="0"/>
              <a:t>Restructure of attorney fees</a:t>
            </a:r>
          </a:p>
          <a:p>
            <a:pPr marL="457200" lvl="0" indent="-419100" rtl="0">
              <a:buClr>
                <a:schemeClr val="dk2"/>
              </a:buClr>
              <a:buSzPct val="100000"/>
              <a:buFont typeface="Georgia"/>
              <a:buChar char="●"/>
            </a:pPr>
            <a:r>
              <a:rPr lang="en" b="1" dirty="0"/>
              <a:t>PD COLA + increase in max rate</a:t>
            </a:r>
          </a:p>
          <a:p>
            <a:pPr marL="457200" lvl="0" indent="-419100">
              <a:buClr>
                <a:schemeClr val="dk2"/>
              </a:buClr>
              <a:buSzPct val="100000"/>
              <a:buFont typeface="Georgia"/>
              <a:buChar char="●"/>
            </a:pPr>
            <a:r>
              <a:rPr lang="en" b="1" dirty="0"/>
              <a:t>Narcotics contracts</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Shape 43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Missouri</a:t>
            </a:r>
          </a:p>
        </p:txBody>
      </p:sp>
      <p:sp>
        <p:nvSpPr>
          <p:cNvPr id="434" name="Shape 434"/>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Second Injury Fund:</a:t>
            </a:r>
          </a:p>
          <a:p>
            <a:pPr marL="914400" lvl="1" indent="-381000" rtl="0">
              <a:buClr>
                <a:schemeClr val="dk2"/>
              </a:buClr>
              <a:buSzPct val="80000"/>
              <a:buFont typeface="Georgia"/>
              <a:buChar char="○"/>
            </a:pPr>
            <a:r>
              <a:rPr lang="en" sz="2000" b="1" dirty="0"/>
              <a:t>1/1/14 - PPD claims excluded from fund</a:t>
            </a:r>
          </a:p>
          <a:p>
            <a:pPr marL="1371600" lvl="2" indent="-381000" rtl="0">
              <a:buClr>
                <a:schemeClr val="dk2"/>
              </a:buClr>
              <a:buSzPct val="80000"/>
              <a:buFont typeface="Georgia"/>
              <a:buChar char="■"/>
            </a:pPr>
            <a:r>
              <a:rPr lang="en" sz="2000" b="1" dirty="0"/>
              <a:t>limited to PTD claims</a:t>
            </a:r>
          </a:p>
          <a:p>
            <a:pPr marL="914400" lvl="1" indent="-381000" rtl="0">
              <a:buClr>
                <a:schemeClr val="dk2"/>
              </a:buClr>
              <a:buSzPct val="80000"/>
              <a:buFont typeface="Georgia"/>
              <a:buChar char="○"/>
            </a:pPr>
            <a:r>
              <a:rPr lang="en" sz="2000" b="1" dirty="0"/>
              <a:t>employer assessments increased 3% net premiums</a:t>
            </a:r>
          </a:p>
          <a:p>
            <a:pPr marL="1371600" lvl="2" indent="-381000" rtl="0">
              <a:buClr>
                <a:schemeClr val="dk2"/>
              </a:buClr>
              <a:buSzPct val="80000"/>
              <a:buFont typeface="Georgia"/>
              <a:buChar char="■"/>
            </a:pPr>
            <a:r>
              <a:rPr lang="en" sz="2000" b="1" dirty="0"/>
              <a:t>expires 12/2021</a:t>
            </a:r>
          </a:p>
          <a:p>
            <a:pPr marL="457200" lvl="0" indent="-419100" rtl="0">
              <a:buClr>
                <a:schemeClr val="dk2"/>
              </a:buClr>
              <a:buSzPct val="100000"/>
              <a:buFont typeface="Georgia"/>
              <a:buChar char="●"/>
            </a:pPr>
            <a:r>
              <a:rPr lang="en" sz="2000" b="1" dirty="0"/>
              <a:t>Occ disease exclusive remedy; extra benefits</a:t>
            </a:r>
          </a:p>
          <a:p>
            <a:pPr marL="914400" lvl="1" indent="-381000" rtl="0">
              <a:buClr>
                <a:schemeClr val="dk2"/>
              </a:buClr>
              <a:buSzPct val="80000"/>
              <a:buFont typeface="Georgia"/>
              <a:buChar char="○"/>
            </a:pPr>
            <a:r>
              <a:rPr lang="en" sz="2000" b="1" dirty="0"/>
              <a:t>200% SAWW for 100 weeks</a:t>
            </a:r>
          </a:p>
          <a:p>
            <a:pPr marL="914400" lvl="1" indent="-381000" rtl="0">
              <a:buClr>
                <a:schemeClr val="dk2"/>
              </a:buClr>
              <a:buSzPct val="80000"/>
              <a:buFont typeface="Georgia"/>
              <a:buChar char="○"/>
            </a:pPr>
            <a:r>
              <a:rPr lang="en" sz="2000" b="1" dirty="0"/>
              <a:t>special mesothelioma benefit: 300%, 212 weeks</a:t>
            </a:r>
          </a:p>
          <a:p>
            <a:pPr marL="914400" lvl="1" indent="-381000" rtl="0">
              <a:buClr>
                <a:schemeClr val="dk2"/>
              </a:buClr>
              <a:buSzPct val="80000"/>
              <a:buFont typeface="Georgia"/>
              <a:buChar char="○"/>
            </a:pPr>
            <a:r>
              <a:rPr lang="en" sz="2000" b="1" dirty="0"/>
              <a:t>no subrogation</a:t>
            </a:r>
          </a:p>
          <a:p>
            <a:pPr marL="914400" lvl="1" indent="-381000" rtl="0">
              <a:buClr>
                <a:schemeClr val="dk2"/>
              </a:buClr>
              <a:buSzPct val="80000"/>
              <a:buFont typeface="Georgia"/>
              <a:buChar char="○"/>
            </a:pPr>
            <a:r>
              <a:rPr lang="en" sz="2000" b="1" dirty="0"/>
              <a:t>Special Meso fund - employer must opt in</a:t>
            </a:r>
          </a:p>
          <a:p>
            <a:pPr marL="1371600" lvl="2" indent="-381000" rtl="0">
              <a:buClr>
                <a:schemeClr val="dk2"/>
              </a:buClr>
              <a:buSzPct val="80000"/>
              <a:buFont typeface="Georgia"/>
              <a:buChar char="■"/>
            </a:pPr>
            <a:r>
              <a:rPr lang="en" sz="2000" b="1" dirty="0"/>
              <a:t>failure defeats exclusive remedy</a:t>
            </a:r>
          </a:p>
          <a:p>
            <a:pPr marL="457200" lvl="0" indent="-419100">
              <a:buClr>
                <a:schemeClr val="dk2"/>
              </a:buClr>
              <a:buSzPct val="100000"/>
              <a:buFont typeface="Georgia"/>
              <a:buChar char="●"/>
            </a:pPr>
            <a:r>
              <a:rPr lang="en" sz="2000" b="1" dirty="0"/>
              <a:t>Police psyche = occupational disease</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Shape 43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Tennessee</a:t>
            </a:r>
          </a:p>
        </p:txBody>
      </p:sp>
      <p:sp>
        <p:nvSpPr>
          <p:cNvPr id="440" name="Shape 44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Administrative dispute resolution</a:t>
            </a:r>
          </a:p>
          <a:p>
            <a:pPr marL="457200" lvl="0" indent="-419100" rtl="0">
              <a:buClr>
                <a:schemeClr val="dk2"/>
              </a:buClr>
              <a:buSzPct val="100000"/>
              <a:buFont typeface="Georgia"/>
              <a:buChar char="●"/>
            </a:pPr>
            <a:r>
              <a:rPr lang="en" b="1" dirty="0"/>
              <a:t>Strict statutory construction of WC Act</a:t>
            </a:r>
          </a:p>
          <a:p>
            <a:pPr marL="457200" lvl="0" indent="-419100" rtl="0">
              <a:buClr>
                <a:schemeClr val="dk2"/>
              </a:buClr>
              <a:buSzPct val="100000"/>
              <a:buFont typeface="Georgia"/>
              <a:buChar char="●"/>
            </a:pPr>
            <a:r>
              <a:rPr lang="en" b="1" dirty="0"/>
              <a:t>Eliminated RTW multipliers in PD</a:t>
            </a:r>
          </a:p>
          <a:p>
            <a:pPr marL="914400" lvl="1" indent="-381000" rtl="0">
              <a:buClr>
                <a:schemeClr val="dk2"/>
              </a:buClr>
              <a:buSzPct val="80000"/>
              <a:buFont typeface="Georgia"/>
              <a:buChar char="○"/>
            </a:pPr>
            <a:r>
              <a:rPr lang="en" b="1" dirty="0"/>
              <a:t>strictly based on impairment rating</a:t>
            </a:r>
          </a:p>
          <a:p>
            <a:pPr marL="457200" lvl="0" indent="-419100" rtl="0">
              <a:buClr>
                <a:schemeClr val="dk2"/>
              </a:buClr>
              <a:buSzPct val="100000"/>
              <a:buFont typeface="Georgia"/>
              <a:buChar char="●"/>
            </a:pPr>
            <a:r>
              <a:rPr lang="en" b="1" dirty="0"/>
              <a:t>50% AOE/COE causation standard</a:t>
            </a:r>
          </a:p>
          <a:p>
            <a:pPr marL="457200" lvl="0" indent="-419100">
              <a:buClr>
                <a:schemeClr val="dk2"/>
              </a:buClr>
              <a:buSzPct val="100000"/>
              <a:buFont typeface="Georgia"/>
              <a:buChar char="●"/>
            </a:pPr>
            <a:r>
              <a:rPr lang="en" b="1" dirty="0"/>
              <a:t>Medical advisory committee to develop treatment guidelines</a:t>
            </a: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Shape 44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Illinois</a:t>
            </a:r>
          </a:p>
        </p:txBody>
      </p:sp>
      <p:sp>
        <p:nvSpPr>
          <p:cNvPr id="446" name="Shape 44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New law that will punish employers who misclassify their workers with fines of $1,000 for first offenders, and $2,000 for second offenders. </a:t>
            </a:r>
          </a:p>
          <a:p>
            <a:pPr marL="914400" lvl="1" indent="-381000" rtl="0">
              <a:buClr>
                <a:schemeClr val="dk2"/>
              </a:buClr>
              <a:buSzPct val="80000"/>
              <a:buFont typeface="Georgia"/>
              <a:buChar char="○"/>
            </a:pPr>
            <a:r>
              <a:rPr lang="en" b="1" dirty="0"/>
              <a:t>Employees of offending businesses will receive 10% of the fines received, with the rest going to the state Department of Labor. </a:t>
            </a:r>
          </a:p>
          <a:p>
            <a:pPr marL="914400" lvl="1" indent="-381000" rtl="0">
              <a:buClr>
                <a:schemeClr val="dk2"/>
              </a:buClr>
              <a:buSzPct val="80000"/>
              <a:buFont typeface="Georgia"/>
              <a:buChar char="○"/>
            </a:pPr>
            <a:r>
              <a:rPr lang="en" b="1" dirty="0"/>
              <a:t>Execs of offending businesses personally liable, too.</a:t>
            </a:r>
          </a:p>
          <a:p>
            <a:endParaRPr dirty="0"/>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No Carolina</a:t>
            </a:r>
          </a:p>
        </p:txBody>
      </p:sp>
      <p:sp>
        <p:nvSpPr>
          <p:cNvPr id="452" name="Shape 45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HB 74 - Regulatory Reform Act of 2013</a:t>
            </a:r>
          </a:p>
          <a:p>
            <a:pPr marL="914400" lvl="1" indent="-381000" rtl="0">
              <a:buClr>
                <a:schemeClr val="dk2"/>
              </a:buClr>
              <a:buSzPct val="80000"/>
              <a:buFont typeface="Georgia"/>
              <a:buChar char="○"/>
            </a:pPr>
            <a:r>
              <a:rPr lang="en" b="1" dirty="0"/>
              <a:t>no civil service protection for 20 WCJs </a:t>
            </a:r>
          </a:p>
          <a:p>
            <a:pPr marL="914400" lvl="1" indent="-381000" rtl="0">
              <a:buClr>
                <a:schemeClr val="dk2"/>
              </a:buClr>
              <a:buSzPct val="80000"/>
              <a:buFont typeface="Georgia"/>
              <a:buChar char="○"/>
            </a:pPr>
            <a:r>
              <a:rPr lang="en" b="1" dirty="0"/>
              <a:t>WCJs tasked with administering eugenics compensation program</a:t>
            </a:r>
          </a:p>
          <a:p>
            <a:pPr marL="914400" lvl="1" indent="-381000" rtl="0">
              <a:buClr>
                <a:schemeClr val="dk2"/>
              </a:buClr>
              <a:buSzPct val="80000"/>
              <a:buFont typeface="Georgia"/>
              <a:buChar char="○"/>
            </a:pPr>
            <a:r>
              <a:rPr lang="en" b="1" dirty="0"/>
              <a:t>removed Industrial Commission's administrator, executive secretary and deputy commissioners from the state Personnel Act </a:t>
            </a:r>
          </a:p>
          <a:p>
            <a:pPr marL="1371600" lvl="2" indent="-381000" rtl="0">
              <a:buClr>
                <a:schemeClr val="dk2"/>
              </a:buClr>
              <a:buSzPct val="80000"/>
              <a:buFont typeface="Georgia"/>
              <a:buChar char="■"/>
            </a:pPr>
            <a:r>
              <a:rPr lang="en" b="1" dirty="0"/>
              <a:t>That statute allows workers with two or more years of service with the state to be fired only in instances of just cause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Profiting</a:t>
            </a:r>
          </a:p>
        </p:txBody>
      </p:sp>
      <p:sp>
        <p:nvSpPr>
          <p:cNvPr id="135" name="Shape 135"/>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Fitch notes:</a:t>
            </a:r>
          </a:p>
          <a:p>
            <a:pPr marL="457200" lvl="0" indent="-419100" rtl="0">
              <a:buClr>
                <a:schemeClr val="dk2"/>
              </a:buClr>
              <a:buSzPct val="166666"/>
              <a:buFont typeface="Arial"/>
              <a:buChar char="•"/>
            </a:pPr>
            <a:r>
              <a:rPr lang="en" b="1" dirty="0"/>
              <a:t>Companies with underwriting profits have expanded premium bases over period</a:t>
            </a:r>
          </a:p>
          <a:p>
            <a:pPr marL="457200" lvl="0" indent="-419100" rtl="0">
              <a:buClr>
                <a:schemeClr val="dk2"/>
              </a:buClr>
              <a:buSzPct val="166666"/>
              <a:buFont typeface="Arial"/>
              <a:buChar char="•"/>
            </a:pPr>
            <a:r>
              <a:rPr lang="en" b="1" dirty="0"/>
              <a:t>Industry’s aggregate premiums declined by 14% 2007-2012</a:t>
            </a:r>
          </a:p>
          <a:p>
            <a:pPr marL="914400" lvl="1" indent="-381000">
              <a:buClr>
                <a:schemeClr val="dk2"/>
              </a:buClr>
              <a:buSzPct val="80000"/>
              <a:buFont typeface="Courier New"/>
              <a:buChar char="o"/>
            </a:pPr>
            <a:r>
              <a:rPr lang="en" b="1" dirty="0"/>
              <a:t>reflection of recession</a:t>
            </a: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Texas &amp; Ratings</a:t>
            </a:r>
          </a:p>
        </p:txBody>
      </p:sp>
      <p:sp>
        <p:nvSpPr>
          <p:cNvPr id="458" name="Shape 45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DWC rule - hearing officers can not consider impairment ratings that are not based on the date of MMI</a:t>
            </a:r>
          </a:p>
          <a:p>
            <a:pPr marL="457200" lvl="0" indent="-419100" rtl="0">
              <a:buClr>
                <a:schemeClr val="dk2"/>
              </a:buClr>
              <a:buSzPct val="100000"/>
              <a:buFont typeface="Georgia"/>
              <a:buChar char="●"/>
            </a:pPr>
            <a:r>
              <a:rPr lang="en" b="1" dirty="0"/>
              <a:t>inadmissible</a:t>
            </a:r>
          </a:p>
          <a:p>
            <a:pPr marL="457200" lvl="0" indent="-419100" rtl="0">
              <a:buClr>
                <a:schemeClr val="dk2"/>
              </a:buClr>
              <a:buSzPct val="100000"/>
              <a:buFont typeface="Georgia"/>
              <a:buChar char="●"/>
            </a:pPr>
            <a:r>
              <a:rPr lang="en" b="1" dirty="0"/>
              <a:t>must be on DWC form 069</a:t>
            </a:r>
          </a:p>
          <a:p>
            <a:pPr marL="457200" lvl="0" indent="-419100">
              <a:buClr>
                <a:schemeClr val="dk2"/>
              </a:buClr>
              <a:buSzPct val="100000"/>
              <a:buFont typeface="Georgia"/>
              <a:buChar char="●"/>
            </a:pPr>
            <a:r>
              <a:rPr lang="en" b="1" dirty="0"/>
              <a:t>regs controversial because issued while TX Sup Ct case pending (thus far in 2 cases Sup Crt ruling against DWC…)</a:t>
            </a:r>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Shape 46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California</a:t>
            </a:r>
          </a:p>
        </p:txBody>
      </p:sp>
      <p:sp>
        <p:nvSpPr>
          <p:cNvPr id="464" name="Shape 464"/>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SB 863 reform</a:t>
            </a:r>
          </a:p>
          <a:p>
            <a:pPr marL="914400" lvl="1" indent="-381000" rtl="0">
              <a:buClr>
                <a:schemeClr val="dk2"/>
              </a:buClr>
              <a:buSzPct val="80000"/>
              <a:buFont typeface="Georgia"/>
              <a:buChar char="○"/>
            </a:pPr>
            <a:r>
              <a:rPr lang="en" sz="2000" b="1" dirty="0"/>
              <a:t>indemnity</a:t>
            </a:r>
          </a:p>
          <a:p>
            <a:pPr marL="914400" lvl="1" indent="-381000" rtl="0">
              <a:buClr>
                <a:schemeClr val="dk2"/>
              </a:buClr>
              <a:buSzPct val="80000"/>
              <a:buFont typeface="Georgia"/>
              <a:buChar char="○"/>
            </a:pPr>
            <a:r>
              <a:rPr lang="en" sz="2000" b="1" dirty="0"/>
              <a:t>treatment</a:t>
            </a:r>
          </a:p>
          <a:p>
            <a:pPr marL="914400" lvl="1" indent="-381000" rtl="0">
              <a:buClr>
                <a:schemeClr val="dk2"/>
              </a:buClr>
              <a:buSzPct val="80000"/>
              <a:buFont typeface="Georgia"/>
              <a:buChar char="○"/>
            </a:pPr>
            <a:r>
              <a:rPr lang="en" sz="2000" b="1" dirty="0"/>
              <a:t>review</a:t>
            </a:r>
          </a:p>
          <a:p>
            <a:pPr marL="914400" lvl="1" indent="-381000" rtl="0">
              <a:buClr>
                <a:schemeClr val="dk2"/>
              </a:buClr>
              <a:buSzPct val="80000"/>
              <a:buFont typeface="Georgia"/>
              <a:buChar char="○"/>
            </a:pPr>
            <a:r>
              <a:rPr lang="en" sz="2000" b="1" dirty="0"/>
              <a:t>liens</a:t>
            </a:r>
          </a:p>
          <a:p>
            <a:pPr marL="914400" lvl="1" indent="-381000" rtl="0">
              <a:buClr>
                <a:schemeClr val="dk2"/>
              </a:buClr>
              <a:buSzPct val="80000"/>
              <a:buFont typeface="Georgia"/>
              <a:buChar char="○"/>
            </a:pPr>
            <a:r>
              <a:rPr lang="en" sz="2000" b="1" dirty="0"/>
              <a:t>fee schedules</a:t>
            </a:r>
          </a:p>
          <a:p>
            <a:pPr marL="914400" lvl="1" indent="-381000" rtl="0">
              <a:buClr>
                <a:schemeClr val="dk2"/>
              </a:buClr>
              <a:buSzPct val="80000"/>
              <a:buFont typeface="Georgia"/>
              <a:buChar char="○"/>
            </a:pPr>
            <a:r>
              <a:rPr lang="en" sz="2000" b="1" dirty="0"/>
              <a:t>self-insurance</a:t>
            </a:r>
          </a:p>
          <a:p>
            <a:pPr marL="457200" lvl="0" indent="-419100" rtl="0">
              <a:buClr>
                <a:schemeClr val="dk2"/>
              </a:buClr>
              <a:buSzPct val="100000"/>
              <a:buFont typeface="Georgia"/>
              <a:buChar char="●"/>
            </a:pPr>
            <a:r>
              <a:rPr lang="en" sz="2000" b="1" dirty="0"/>
              <a:t>premiums</a:t>
            </a:r>
          </a:p>
          <a:p>
            <a:pPr marL="457200" lvl="0" indent="-419100" rtl="0">
              <a:buClr>
                <a:schemeClr val="dk2"/>
              </a:buClr>
              <a:buSzPct val="100000"/>
              <a:buFont typeface="Georgia"/>
              <a:buChar char="●"/>
            </a:pPr>
            <a:r>
              <a:rPr lang="en" sz="2000" b="1" dirty="0"/>
              <a:t>ratios</a:t>
            </a:r>
          </a:p>
          <a:p>
            <a:pPr marL="457200" lvl="0" indent="-419100" rtl="0">
              <a:buClr>
                <a:schemeClr val="dk2"/>
              </a:buClr>
              <a:buSzPct val="100000"/>
              <a:buFont typeface="Georgia"/>
              <a:buChar char="●"/>
            </a:pPr>
            <a:r>
              <a:rPr lang="en" sz="2000" b="1" dirty="0"/>
              <a:t>litigation</a:t>
            </a:r>
          </a:p>
          <a:p>
            <a:pPr marL="457200" lvl="0" indent="-419100">
              <a:buClr>
                <a:schemeClr val="dk2"/>
              </a:buClr>
              <a:buSzPct val="100000"/>
              <a:buFont typeface="Georgia"/>
              <a:buChar char="●"/>
            </a:pPr>
            <a:r>
              <a:rPr lang="en" sz="2000" b="1" dirty="0"/>
              <a:t>costs</a:t>
            </a:r>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Shape 46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SB 863 - indemnity</a:t>
            </a:r>
          </a:p>
        </p:txBody>
      </p:sp>
      <p:sp>
        <p:nvSpPr>
          <p:cNvPr id="470" name="Shape 47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PD increase</a:t>
            </a:r>
          </a:p>
          <a:p>
            <a:pPr marL="914400" lvl="1" indent="-381000" rtl="0">
              <a:buClr>
                <a:schemeClr val="dk2"/>
              </a:buClr>
              <a:buSzPct val="80000"/>
              <a:buFont typeface="Georgia"/>
              <a:buChar char="○"/>
            </a:pPr>
            <a:r>
              <a:rPr lang="en" b="1" dirty="0"/>
              <a:t>elimination of +/- 15% RTW provision</a:t>
            </a:r>
          </a:p>
          <a:p>
            <a:pPr marL="914400" lvl="1" indent="-381000" rtl="0">
              <a:buClr>
                <a:schemeClr val="dk2"/>
              </a:buClr>
              <a:buSzPct val="80000"/>
              <a:buFont typeface="Georgia"/>
              <a:buChar char="○"/>
            </a:pPr>
            <a:r>
              <a:rPr lang="en" b="1" dirty="0"/>
              <a:t>elimination of DFEC adjustment</a:t>
            </a:r>
          </a:p>
          <a:p>
            <a:pPr marL="914400" lvl="1" indent="-381000" rtl="0">
              <a:buClr>
                <a:schemeClr val="dk2"/>
              </a:buClr>
              <a:buSzPct val="80000"/>
              <a:buFont typeface="Georgia"/>
              <a:buChar char="○"/>
            </a:pPr>
            <a:r>
              <a:rPr lang="en" b="1" dirty="0"/>
              <a:t>elimination of certain “add-ons”</a:t>
            </a:r>
          </a:p>
          <a:p>
            <a:pPr marL="457200" lvl="0" indent="-419100" rtl="0">
              <a:buClr>
                <a:schemeClr val="dk2"/>
              </a:buClr>
              <a:buSzPct val="100000"/>
              <a:buFont typeface="Georgia"/>
              <a:buChar char="●"/>
            </a:pPr>
            <a:r>
              <a:rPr lang="en" b="1" dirty="0"/>
              <a:t>SJDB</a:t>
            </a:r>
          </a:p>
          <a:p>
            <a:pPr marL="914400" lvl="1" indent="-381000" rtl="0">
              <a:buClr>
                <a:schemeClr val="dk2"/>
              </a:buClr>
              <a:buSzPct val="80000"/>
              <a:buFont typeface="Georgia"/>
              <a:buChar char="○"/>
            </a:pPr>
            <a:r>
              <a:rPr lang="en" b="1" dirty="0"/>
              <a:t>$6000</a:t>
            </a:r>
          </a:p>
          <a:p>
            <a:pPr marL="914400" lvl="1" indent="-381000" rtl="0">
              <a:buClr>
                <a:schemeClr val="dk2"/>
              </a:buClr>
              <a:buSzPct val="80000"/>
              <a:buFont typeface="Georgia"/>
              <a:buChar char="○"/>
            </a:pPr>
            <a:r>
              <a:rPr lang="en" b="1" dirty="0"/>
              <a:t>$1000 computer expenses</a:t>
            </a:r>
          </a:p>
          <a:p>
            <a:pPr marL="914400" lvl="1" indent="-381000" rtl="0">
              <a:buClr>
                <a:schemeClr val="dk2"/>
              </a:buClr>
              <a:buSzPct val="80000"/>
              <a:buFont typeface="Georgia"/>
              <a:buChar char="○"/>
            </a:pPr>
            <a:r>
              <a:rPr lang="en" b="1" dirty="0"/>
              <a:t>$500 miscellaneous</a:t>
            </a:r>
          </a:p>
        </p:txBody>
      </p:sp>
    </p:spTree>
  </p:cSld>
  <p:clrMapOvr>
    <a:masterClrMapping/>
  </p:clrMapOvr>
  <p:transition spd="slow">
    <p:cu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Shape 47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SB 863 &amp; treatment</a:t>
            </a:r>
          </a:p>
        </p:txBody>
      </p:sp>
      <p:sp>
        <p:nvSpPr>
          <p:cNvPr id="476" name="Shape 47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Chiro can’t be PTP after 24 visits</a:t>
            </a:r>
          </a:p>
          <a:p>
            <a:pPr marL="457200" lvl="0" indent="-419100" rtl="0">
              <a:buClr>
                <a:schemeClr val="dk2"/>
              </a:buClr>
              <a:buSzPct val="100000"/>
              <a:buFont typeface="Georgia"/>
              <a:buChar char="●"/>
            </a:pPr>
            <a:r>
              <a:rPr lang="en" b="1" dirty="0"/>
              <a:t>Home health care tightened</a:t>
            </a:r>
          </a:p>
          <a:p>
            <a:pPr marL="457200" lvl="0" indent="-419100">
              <a:buClr>
                <a:schemeClr val="dk2"/>
              </a:buClr>
              <a:buSzPct val="100000"/>
              <a:buFont typeface="Georgia"/>
              <a:buChar char="●"/>
            </a:pPr>
            <a:r>
              <a:rPr lang="en" b="1" dirty="0"/>
              <a:t>MPN management tightened</a:t>
            </a:r>
          </a:p>
        </p:txBody>
      </p:sp>
    </p:spTree>
  </p:cSld>
  <p:clrMapOvr>
    <a:masterClrMapping/>
  </p:clrMapOvr>
  <p:transition spd="slow">
    <p:cu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Shape 48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SB 863 - medical review</a:t>
            </a:r>
          </a:p>
        </p:txBody>
      </p:sp>
      <p:sp>
        <p:nvSpPr>
          <p:cNvPr id="482" name="Shape 48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IMR process instituted</a:t>
            </a:r>
          </a:p>
          <a:p>
            <a:pPr marL="914400" lvl="1" indent="-381000" rtl="0">
              <a:buClr>
                <a:schemeClr val="dk2"/>
              </a:buClr>
              <a:buSzPct val="80000"/>
              <a:buFont typeface="Georgia"/>
              <a:buChar char="○"/>
            </a:pPr>
            <a:r>
              <a:rPr lang="en" b="1" dirty="0"/>
              <a:t>EE may request after UR denial</a:t>
            </a:r>
          </a:p>
          <a:p>
            <a:pPr marL="914400" lvl="1" indent="-381000" rtl="0">
              <a:buClr>
                <a:schemeClr val="dk2"/>
              </a:buClr>
              <a:buSzPct val="80000"/>
              <a:buFont typeface="Georgia"/>
              <a:buChar char="○"/>
            </a:pPr>
            <a:r>
              <a:rPr lang="en" b="1" dirty="0"/>
              <a:t>time limits on responding, supplying records</a:t>
            </a:r>
          </a:p>
          <a:p>
            <a:pPr marL="914400" lvl="1" indent="-381000" rtl="0">
              <a:buClr>
                <a:schemeClr val="dk2"/>
              </a:buClr>
              <a:buSzPct val="80000"/>
              <a:buFont typeface="Georgia"/>
              <a:buChar char="○"/>
            </a:pPr>
            <a:r>
              <a:rPr lang="en" b="1" dirty="0"/>
              <a:t>anonymous &amp; binding</a:t>
            </a:r>
          </a:p>
          <a:p>
            <a:pPr marL="1371600" lvl="2" indent="-381000" rtl="0">
              <a:buClr>
                <a:schemeClr val="dk2"/>
              </a:buClr>
              <a:buSzPct val="80000"/>
              <a:buFont typeface="Georgia"/>
              <a:buChar char="■"/>
            </a:pPr>
            <a:r>
              <a:rPr lang="en" b="1" dirty="0"/>
              <a:t>exceptions</a:t>
            </a:r>
          </a:p>
          <a:p>
            <a:pPr marL="457200" lvl="0" indent="-419100" rtl="0">
              <a:buClr>
                <a:schemeClr val="dk2"/>
              </a:buClr>
              <a:buSzPct val="100000"/>
              <a:buFont typeface="Georgia"/>
              <a:buChar char="●"/>
            </a:pPr>
            <a:r>
              <a:rPr lang="en" b="1" dirty="0"/>
              <a:t>IBR</a:t>
            </a:r>
          </a:p>
          <a:p>
            <a:pPr marL="914400" lvl="1" indent="-381000">
              <a:buClr>
                <a:schemeClr val="dk2"/>
              </a:buClr>
              <a:buSzPct val="80000"/>
              <a:buFont typeface="Georgia"/>
              <a:buChar char="○"/>
            </a:pPr>
            <a:r>
              <a:rPr lang="en" b="1" dirty="0"/>
              <a:t>similar to IMR except medical treatment billing</a:t>
            </a:r>
          </a:p>
        </p:txBody>
      </p:sp>
    </p:spTree>
  </p:cSld>
  <p:clrMapOvr>
    <a:masterClrMapping/>
  </p:clrMapOvr>
  <p:transition spd="slow">
    <p:cu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Shape 48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SB 863 - liens</a:t>
            </a:r>
          </a:p>
        </p:txBody>
      </p:sp>
      <p:sp>
        <p:nvSpPr>
          <p:cNvPr id="488" name="Shape 48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filing &amp; activation fees</a:t>
            </a:r>
          </a:p>
          <a:p>
            <a:pPr marL="914400" lvl="1" indent="-381000" rtl="0">
              <a:buClr>
                <a:schemeClr val="dk2"/>
              </a:buClr>
              <a:buSzPct val="80000"/>
              <a:buFont typeface="Georgia"/>
              <a:buChar char="○"/>
            </a:pPr>
            <a:r>
              <a:rPr lang="en" sz="2000" b="1" dirty="0"/>
              <a:t>certain provider types excluded</a:t>
            </a:r>
          </a:p>
          <a:p>
            <a:pPr marL="914400" lvl="1" indent="-381000" rtl="0">
              <a:buClr>
                <a:schemeClr val="dk2"/>
              </a:buClr>
              <a:buSzPct val="80000"/>
              <a:buFont typeface="Georgia"/>
              <a:buChar char="○"/>
            </a:pPr>
            <a:r>
              <a:rPr lang="en" sz="2000" b="1" dirty="0"/>
              <a:t>must provide proof at hearing or dismissed</a:t>
            </a:r>
          </a:p>
          <a:p>
            <a:pPr marL="914400" lvl="1" indent="-381000" rtl="0">
              <a:buClr>
                <a:schemeClr val="dk2"/>
              </a:buClr>
              <a:buSzPct val="80000"/>
              <a:buFont typeface="Georgia"/>
              <a:buChar char="○"/>
            </a:pPr>
            <a:r>
              <a:rPr lang="en" sz="2000" b="1" dirty="0"/>
              <a:t>confusion/ambiguity on application</a:t>
            </a:r>
          </a:p>
          <a:p>
            <a:pPr marL="914400" lvl="1" indent="-381000" rtl="0">
              <a:buClr>
                <a:schemeClr val="dk2"/>
              </a:buClr>
              <a:buSzPct val="80000"/>
              <a:buFont typeface="Georgia"/>
              <a:buChar char="○"/>
            </a:pPr>
            <a:r>
              <a:rPr lang="en" sz="2000" b="1" dirty="0"/>
              <a:t>may be reimbursed if written demand criteria met</a:t>
            </a:r>
          </a:p>
          <a:p>
            <a:pPr marL="457200" lvl="0" indent="-419100" rtl="0">
              <a:buClr>
                <a:schemeClr val="dk2"/>
              </a:buClr>
              <a:buSzPct val="100000"/>
              <a:buFont typeface="Georgia"/>
              <a:buChar char="●"/>
            </a:pPr>
            <a:r>
              <a:rPr lang="en" sz="2000" b="1" dirty="0"/>
              <a:t>1/1/2014 armageddon date</a:t>
            </a:r>
          </a:p>
          <a:p>
            <a:pPr marL="914400" lvl="1" indent="-381000" rtl="0">
              <a:buClr>
                <a:schemeClr val="dk2"/>
              </a:buClr>
              <a:buSzPct val="80000"/>
              <a:buFont typeface="Georgia"/>
              <a:buChar char="○"/>
            </a:pPr>
            <a:r>
              <a:rPr lang="en" sz="2000" b="1" dirty="0"/>
              <a:t>no fee, lien dismissed “matter of law”</a:t>
            </a:r>
          </a:p>
          <a:p>
            <a:pPr marL="914400" lvl="1" indent="-381000" rtl="0">
              <a:buClr>
                <a:schemeClr val="dk2"/>
              </a:buClr>
              <a:buSzPct val="80000"/>
              <a:buFont typeface="Georgia"/>
              <a:buChar char="○"/>
            </a:pPr>
            <a:r>
              <a:rPr lang="en" sz="2000" b="1" dirty="0"/>
              <a:t>subject of federal injunctive lawsuit</a:t>
            </a:r>
          </a:p>
          <a:p>
            <a:pPr marL="1371600" lvl="2" indent="-381000" rtl="0">
              <a:buClr>
                <a:schemeClr val="dk2"/>
              </a:buClr>
              <a:buSzPct val="80000"/>
              <a:buFont typeface="Georgia"/>
              <a:buChar char="■"/>
            </a:pPr>
            <a:r>
              <a:rPr lang="en" sz="2000" b="1" dirty="0"/>
              <a:t>taking of property</a:t>
            </a:r>
          </a:p>
          <a:p>
            <a:pPr marL="457200" lvl="0" indent="-419100" rtl="0">
              <a:buClr>
                <a:schemeClr val="dk2"/>
              </a:buClr>
              <a:buSzPct val="100000"/>
              <a:buFont typeface="Georgia"/>
              <a:buChar char="●"/>
            </a:pPr>
            <a:r>
              <a:rPr lang="en" sz="2000" b="1" dirty="0"/>
              <a:t>new statute of limitations</a:t>
            </a:r>
          </a:p>
          <a:p>
            <a:pPr marL="457200" lvl="0" indent="-419100" rtl="0">
              <a:buClr>
                <a:schemeClr val="dk2"/>
              </a:buClr>
              <a:buSzPct val="100000"/>
              <a:buFont typeface="Georgia"/>
              <a:buChar char="●"/>
            </a:pPr>
            <a:r>
              <a:rPr lang="en" sz="2000" b="1" dirty="0"/>
              <a:t>no assignments</a:t>
            </a:r>
          </a:p>
          <a:p>
            <a:pPr marL="914400" lvl="1" indent="-381000">
              <a:buClr>
                <a:schemeClr val="dk2"/>
              </a:buClr>
              <a:buSzPct val="80000"/>
              <a:buFont typeface="Georgia"/>
              <a:buChar char="○"/>
            </a:pPr>
            <a:r>
              <a:rPr lang="en" sz="2000" b="1" dirty="0"/>
              <a:t>unless originator ceased business</a:t>
            </a:r>
          </a:p>
        </p:txBody>
      </p:sp>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Shape 49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SB 863 - interpreters; copy</a:t>
            </a:r>
          </a:p>
        </p:txBody>
      </p:sp>
      <p:sp>
        <p:nvSpPr>
          <p:cNvPr id="494" name="Shape 494"/>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new interpreter qualifications, certification</a:t>
            </a:r>
          </a:p>
          <a:p>
            <a:pPr marL="914400" lvl="1" indent="-381000" rtl="0">
              <a:buClr>
                <a:schemeClr val="dk2"/>
              </a:buClr>
              <a:buSzPct val="80000"/>
              <a:buFont typeface="Georgia"/>
              <a:buChar char="○"/>
            </a:pPr>
            <a:r>
              <a:rPr lang="en" b="1" dirty="0"/>
              <a:t>different based on hearing, deposition, medical treatment, medical-legal</a:t>
            </a:r>
          </a:p>
          <a:p>
            <a:pPr marL="457200" lvl="0" indent="-419100" rtl="0">
              <a:buClr>
                <a:schemeClr val="dk2"/>
              </a:buClr>
              <a:buSzPct val="100000"/>
              <a:buFont typeface="Georgia"/>
              <a:buChar char="●"/>
            </a:pPr>
            <a:r>
              <a:rPr lang="en" b="1" dirty="0"/>
              <a:t>interpreter fee schedule</a:t>
            </a:r>
          </a:p>
          <a:p>
            <a:pPr marL="457200" lvl="0" indent="-419100">
              <a:buClr>
                <a:schemeClr val="dk2"/>
              </a:buClr>
              <a:buSzPct val="100000"/>
              <a:buFont typeface="Georgia"/>
              <a:buChar char="●"/>
            </a:pPr>
            <a:r>
              <a:rPr lang="en" b="1" dirty="0"/>
              <a:t>copy service fee schedule</a:t>
            </a:r>
          </a:p>
        </p:txBody>
      </p:sp>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Shape 49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SB 863 - self insurance</a:t>
            </a:r>
          </a:p>
        </p:txBody>
      </p:sp>
      <p:sp>
        <p:nvSpPr>
          <p:cNvPr id="500" name="Shape 50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new security deposit requirement</a:t>
            </a:r>
          </a:p>
          <a:p>
            <a:pPr marL="914400" lvl="1" indent="-381000" rtl="0">
              <a:buClr>
                <a:schemeClr val="dk2"/>
              </a:buClr>
              <a:buSzPct val="80000"/>
              <a:buFont typeface="Georgia"/>
              <a:buChar char="○"/>
            </a:pPr>
            <a:r>
              <a:rPr lang="en" sz="2000" b="1" dirty="0"/>
              <a:t>based on actuarial each 12/31</a:t>
            </a:r>
          </a:p>
          <a:p>
            <a:pPr marL="1371600" lvl="2" indent="-381000" rtl="0">
              <a:buClr>
                <a:schemeClr val="dk2"/>
              </a:buClr>
              <a:buSzPct val="80000"/>
              <a:buFont typeface="Georgia"/>
              <a:buChar char="■"/>
            </a:pPr>
            <a:r>
              <a:rPr lang="en" sz="2000" b="1" dirty="0"/>
              <a:t>= to projected losses, net of excess adjustment expense and unallocated loss adjustment</a:t>
            </a:r>
          </a:p>
          <a:p>
            <a:pPr marL="914400" lvl="1" indent="-381000" rtl="0">
              <a:buClr>
                <a:schemeClr val="dk2"/>
              </a:buClr>
              <a:buSzPct val="80000"/>
              <a:buFont typeface="Georgia"/>
              <a:buChar char="○"/>
            </a:pPr>
            <a:r>
              <a:rPr lang="en" sz="2000" b="1" dirty="0"/>
              <a:t>eliminates:</a:t>
            </a:r>
          </a:p>
          <a:p>
            <a:pPr marL="1371600" lvl="2" indent="-381000" rtl="0">
              <a:buClr>
                <a:schemeClr val="dk2"/>
              </a:buClr>
              <a:buSzPct val="80000"/>
              <a:buFont typeface="Georgia"/>
              <a:buChar char="■"/>
            </a:pPr>
            <a:r>
              <a:rPr lang="en" sz="2000" b="1" dirty="0"/>
              <a:t>125% of estimated future liability</a:t>
            </a:r>
          </a:p>
          <a:p>
            <a:pPr marL="1371600" lvl="2" indent="-381000" rtl="0">
              <a:buClr>
                <a:schemeClr val="dk2"/>
              </a:buClr>
              <a:buSzPct val="80000"/>
              <a:buFont typeface="Georgia"/>
              <a:buChar char="■"/>
            </a:pPr>
            <a:r>
              <a:rPr lang="en" sz="2000" b="1" dirty="0"/>
              <a:t>10% admin/legal add-on</a:t>
            </a:r>
          </a:p>
          <a:p>
            <a:pPr marL="1371600" lvl="2" indent="-381000" rtl="0">
              <a:buClr>
                <a:schemeClr val="dk2"/>
              </a:buClr>
              <a:buSzPct val="80000"/>
              <a:buFont typeface="Georgia"/>
              <a:buChar char="■"/>
            </a:pPr>
            <a:r>
              <a:rPr lang="en" sz="2000" b="1" dirty="0"/>
              <a:t>$220,000 minimum</a:t>
            </a:r>
          </a:p>
          <a:p>
            <a:pPr marL="457200" lvl="0" indent="-419100" rtl="0">
              <a:buClr>
                <a:schemeClr val="dk2"/>
              </a:buClr>
              <a:buSzPct val="100000"/>
              <a:buFont typeface="Georgia"/>
              <a:buChar char="●"/>
            </a:pPr>
            <a:r>
              <a:rPr lang="en" sz="2000" b="1" dirty="0"/>
              <a:t>new rules for failure to pay, failure to fund</a:t>
            </a:r>
          </a:p>
          <a:p>
            <a:pPr marL="457200" lvl="0" indent="-419100">
              <a:buClr>
                <a:schemeClr val="dk2"/>
              </a:buClr>
              <a:buSzPct val="100000"/>
              <a:buFont typeface="Georgia"/>
              <a:buChar char="●"/>
            </a:pPr>
            <a:r>
              <a:rPr lang="en" sz="2000" b="1" dirty="0"/>
              <a:t>PEOs not authorized to self insure</a:t>
            </a:r>
          </a:p>
        </p:txBody>
      </p:sp>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Shape 50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California premiums</a:t>
            </a:r>
          </a:p>
        </p:txBody>
      </p:sp>
      <p:sp>
        <p:nvSpPr>
          <p:cNvPr id="506" name="Shape 506"/>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1800" b="1" dirty="0"/>
              <a:t>2012 written premium $12.5 billion </a:t>
            </a:r>
          </a:p>
          <a:p>
            <a:pPr marL="914400" lvl="1" indent="-381000" rtl="0">
              <a:buClr>
                <a:schemeClr val="dk2"/>
              </a:buClr>
              <a:buSzPct val="80000"/>
              <a:buFont typeface="Georgia"/>
              <a:buChar char="○"/>
            </a:pPr>
            <a:r>
              <a:rPr lang="en" sz="1800" b="1" dirty="0"/>
              <a:t>15.7% higher than the $10.8 billion collected in 2011</a:t>
            </a:r>
          </a:p>
          <a:p>
            <a:pPr marL="914400" lvl="1" indent="-381000" rtl="0">
              <a:buClr>
                <a:schemeClr val="dk2"/>
              </a:buClr>
              <a:buSzPct val="80000"/>
              <a:buFont typeface="Georgia"/>
              <a:buChar char="○"/>
            </a:pPr>
            <a:r>
              <a:rPr lang="en" sz="1800" b="1" dirty="0"/>
              <a:t>42% higher than the $8.8 billion collected in 2009</a:t>
            </a:r>
          </a:p>
          <a:p>
            <a:pPr marL="914400" lvl="1" indent="-381000" rtl="0">
              <a:buClr>
                <a:schemeClr val="dk2"/>
              </a:buClr>
              <a:buSzPct val="80000"/>
              <a:buFont typeface="Georgia"/>
              <a:buChar char="○"/>
            </a:pPr>
            <a:r>
              <a:rPr lang="en" sz="1800" b="1" dirty="0"/>
              <a:t>highest since 2007 </a:t>
            </a:r>
          </a:p>
          <a:p>
            <a:pPr marL="1371600" lvl="2" indent="-381000" rtl="0">
              <a:buClr>
                <a:schemeClr val="dk2"/>
              </a:buClr>
              <a:buSzPct val="80000"/>
              <a:buFont typeface="Georgia"/>
              <a:buChar char="■"/>
            </a:pPr>
            <a:r>
              <a:rPr lang="en" sz="1800" b="1" dirty="0"/>
              <a:t>due to rate increase more than payroll growth.</a:t>
            </a:r>
          </a:p>
          <a:p>
            <a:pPr marL="457200" lvl="0" indent="-419100" rtl="0">
              <a:buClr>
                <a:schemeClr val="dk2"/>
              </a:buClr>
              <a:buSzPct val="100000"/>
              <a:buFont typeface="Georgia"/>
              <a:buChar char="●"/>
            </a:pPr>
            <a:r>
              <a:rPr lang="en" sz="1800" b="1" dirty="0"/>
              <a:t>1Q 2013 written premium about $3.9 billion</a:t>
            </a:r>
          </a:p>
          <a:p>
            <a:pPr marL="914400" lvl="1" indent="-381000" rtl="0">
              <a:buClr>
                <a:schemeClr val="dk2"/>
              </a:buClr>
              <a:buSzPct val="80000"/>
              <a:buFont typeface="Georgia"/>
              <a:buChar char="○"/>
            </a:pPr>
            <a:r>
              <a:rPr lang="en" sz="1800" b="1" dirty="0"/>
              <a:t>18% more than what was reported 1Q 2012.</a:t>
            </a:r>
          </a:p>
          <a:p>
            <a:pPr marL="457200" lvl="0" indent="-419100" rtl="0">
              <a:buClr>
                <a:schemeClr val="dk2"/>
              </a:buClr>
              <a:buSzPct val="100000"/>
              <a:buFont typeface="Georgia"/>
              <a:buChar char="●"/>
            </a:pPr>
            <a:r>
              <a:rPr lang="en" sz="1800" b="1" dirty="0"/>
              <a:t>average rate 1Q 2013 = $2.83 /$100 payroll</a:t>
            </a:r>
          </a:p>
          <a:p>
            <a:pPr marL="914400" lvl="1" indent="-381000" rtl="0">
              <a:buClr>
                <a:schemeClr val="dk2"/>
              </a:buClr>
              <a:buSzPct val="80000"/>
              <a:buFont typeface="Georgia"/>
              <a:buChar char="○"/>
            </a:pPr>
            <a:r>
              <a:rPr lang="en" sz="1800" b="1" dirty="0"/>
              <a:t>$2.57 charged in the last 6 months of 2012 (10% up)</a:t>
            </a:r>
          </a:p>
          <a:p>
            <a:pPr marL="914400" lvl="1" indent="-381000" rtl="0">
              <a:buClr>
                <a:schemeClr val="dk2"/>
              </a:buClr>
              <a:buSzPct val="80000"/>
              <a:buFont typeface="Georgia"/>
              <a:buChar char="○"/>
            </a:pPr>
            <a:r>
              <a:rPr lang="en" sz="1800" b="1" dirty="0"/>
              <a:t>17.4% higher than first half of 2012 ($2.41)</a:t>
            </a:r>
          </a:p>
          <a:p>
            <a:pPr marL="1371600" lvl="2" indent="-381000" rtl="0">
              <a:buClr>
                <a:schemeClr val="dk2"/>
              </a:buClr>
              <a:buSzPct val="80000"/>
              <a:buFont typeface="Georgia"/>
              <a:buChar char="■"/>
            </a:pPr>
            <a:r>
              <a:rPr lang="en" sz="1800" b="1" dirty="0"/>
              <a:t>Avg charged rates up 34.8% from 2009 ($2.10)</a:t>
            </a:r>
          </a:p>
          <a:p>
            <a:pPr marL="1828800" lvl="3" indent="-342900" rtl="0">
              <a:buClr>
                <a:schemeClr val="dk2"/>
              </a:buClr>
              <a:buSzPct val="60000"/>
              <a:buFont typeface="Georgia"/>
              <a:buChar char="●"/>
            </a:pPr>
            <a:r>
              <a:rPr lang="en" b="1" dirty="0"/>
              <a:t>2009 lowest since 1995</a:t>
            </a:r>
          </a:p>
        </p:txBody>
      </p:sp>
    </p:spTree>
  </p:cSld>
  <p:clrMapOvr>
    <a:masterClrMapping/>
  </p:clrMapOvr>
  <p:transition spd="slow">
    <p:cu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Shape 51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California - ratios</a:t>
            </a:r>
          </a:p>
        </p:txBody>
      </p:sp>
      <p:sp>
        <p:nvSpPr>
          <p:cNvPr id="512" name="Shape 51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combined ratio 117% in accident year 2012</a:t>
            </a:r>
          </a:p>
          <a:p>
            <a:pPr marL="914400" lvl="1" indent="-381000" rtl="0">
              <a:buClr>
                <a:schemeClr val="dk2"/>
              </a:buClr>
              <a:buSzPct val="80000"/>
              <a:buFont typeface="Georgia"/>
              <a:buChar char="○"/>
            </a:pPr>
            <a:r>
              <a:rPr lang="en" b="1" dirty="0"/>
              <a:t>compared: 137% in 2011; 138% in 2010; 136% in 2009</a:t>
            </a:r>
          </a:p>
          <a:p>
            <a:pPr marL="457200" lvl="0" indent="-419100" rtl="0">
              <a:buClr>
                <a:schemeClr val="dk2"/>
              </a:buClr>
              <a:buSzPct val="100000"/>
              <a:buFont typeface="Georgia"/>
              <a:buChar char="●"/>
            </a:pPr>
            <a:r>
              <a:rPr lang="en" b="1" dirty="0"/>
              <a:t>2012 calendar year loss ratio 115%</a:t>
            </a:r>
          </a:p>
          <a:p>
            <a:pPr marL="914400" lvl="1" indent="-381000" rtl="0">
              <a:buClr>
                <a:schemeClr val="dk2"/>
              </a:buClr>
              <a:buSzPct val="80000"/>
              <a:buFont typeface="Georgia"/>
              <a:buChar char="○"/>
            </a:pPr>
            <a:r>
              <a:rPr lang="en" b="1" dirty="0"/>
              <a:t>compare: 122% in 2011, 117% in 2010 and 116% in 2009</a:t>
            </a:r>
          </a:p>
          <a:p>
            <a:endParaRPr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p:nvPr/>
        </p:nvSpPr>
        <p:spPr>
          <a:xfrm>
            <a:off x="308075" y="1189475"/>
            <a:ext cx="8527850" cy="4502875"/>
          </a:xfrm>
          <a:prstGeom prst="rect">
            <a:avLst/>
          </a:prstGeom>
          <a:blipFill>
            <a:blip r:embed="rId3"/>
            <a:stretch>
              <a:fillRect/>
            </a:stretch>
          </a:blipFill>
        </p:spPr>
      </p:sp>
      <p:sp>
        <p:nvSpPr>
          <p:cNvPr id="141" name="Shape 141"/>
          <p:cNvSpPr/>
          <p:nvPr/>
        </p:nvSpPr>
        <p:spPr>
          <a:xfrm>
            <a:off x="919450" y="4465900"/>
            <a:ext cx="3233100" cy="303000"/>
          </a:xfrm>
          <a:prstGeom prst="ellipse">
            <a:avLst/>
          </a:prstGeom>
          <a:noFill/>
          <a:ln w="19050"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Shape 51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California - litigation</a:t>
            </a:r>
          </a:p>
        </p:txBody>
      </p:sp>
      <p:sp>
        <p:nvSpPr>
          <p:cNvPr id="518" name="Shape 518"/>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Following the 2004 reform (SB 899): </a:t>
            </a:r>
          </a:p>
          <a:p>
            <a:pPr marL="914400" lvl="1" indent="-381000" rtl="0">
              <a:buClr>
                <a:schemeClr val="dk2"/>
              </a:buClr>
              <a:buSzPct val="80000"/>
              <a:buFont typeface="Georgia"/>
              <a:buChar char="○"/>
            </a:pPr>
            <a:r>
              <a:rPr lang="en" b="1" dirty="0"/>
              <a:t>defense fees from $368M in 2003 to $642m in 2006</a:t>
            </a:r>
          </a:p>
          <a:p>
            <a:pPr marL="914400" lvl="1" indent="-381000" rtl="0">
              <a:buClr>
                <a:schemeClr val="dk2"/>
              </a:buClr>
              <a:buSzPct val="80000"/>
              <a:buFont typeface="Georgia"/>
              <a:buChar char="○"/>
            </a:pPr>
            <a:r>
              <a:rPr lang="en" b="1" dirty="0"/>
              <a:t>applicant attorneys essentially remained flat.</a:t>
            </a:r>
          </a:p>
          <a:p>
            <a:pPr marL="457200" lvl="0" indent="-419100" rtl="0">
              <a:buClr>
                <a:schemeClr val="dk2"/>
              </a:buClr>
              <a:buSzPct val="100000"/>
              <a:buFont typeface="Georgia"/>
              <a:buChar char="●"/>
            </a:pPr>
            <a:r>
              <a:rPr lang="en" b="1" dirty="0"/>
              <a:t>2012 legal fees are double what they were in 2002 for both defense and applicant.</a:t>
            </a:r>
          </a:p>
          <a:p>
            <a:pPr marL="914400" lvl="1" indent="-381000">
              <a:buClr>
                <a:schemeClr val="dk2"/>
              </a:buClr>
              <a:buSzPct val="80000"/>
              <a:buFont typeface="Georgia"/>
              <a:buChar char="○"/>
            </a:pPr>
            <a:r>
              <a:rPr lang="en" b="1" dirty="0"/>
              <a:t>Compare to the Consumer Price Index rate of </a:t>
            </a:r>
            <a:r>
              <a:rPr lang="en" b="1" u="sng" dirty="0">
                <a:solidFill>
                  <a:schemeClr val="hlink"/>
                </a:solidFill>
                <a:hlinkClick r:id="rId3"/>
              </a:rPr>
              <a:t>inflation</a:t>
            </a:r>
            <a:r>
              <a:rPr lang="en" b="1" dirty="0"/>
              <a:t> - $100 in 2002 would only be $126.56 in 2012.</a:t>
            </a:r>
          </a:p>
        </p:txBody>
      </p:sp>
    </p:spTree>
  </p:cSld>
  <p:clrMapOvr>
    <a:masterClrMapping/>
  </p:clrMapOvr>
  <p:transition spd="slow">
    <p:cu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Shape 523"/>
          <p:cNvSpPr/>
          <p:nvPr/>
        </p:nvSpPr>
        <p:spPr>
          <a:xfrm>
            <a:off x="1023949" y="716549"/>
            <a:ext cx="6652000" cy="5812850"/>
          </a:xfrm>
          <a:prstGeom prst="rect">
            <a:avLst/>
          </a:prstGeom>
          <a:blipFill>
            <a:blip r:embed="rId3"/>
            <a:stretch>
              <a:fillRect/>
            </a:stretch>
          </a:blipFill>
          <a:ln>
            <a:noFill/>
          </a:ln>
        </p:spPr>
      </p:sp>
    </p:spTree>
  </p:cSld>
  <p:clrMapOvr>
    <a:masterClrMapping/>
  </p:clrMapOvr>
  <p:transition spd="slow">
    <p:cu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Shape 528"/>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RVRBS</a:t>
            </a:r>
          </a:p>
        </p:txBody>
      </p:sp>
      <p:sp>
        <p:nvSpPr>
          <p:cNvPr id="529" name="Shape 529"/>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sz="2000" b="1" dirty="0"/>
              <a:t>CWCI: will increase medical $250 million</a:t>
            </a:r>
          </a:p>
          <a:p>
            <a:pPr marL="457200" lvl="0" indent="-419100" rtl="0">
              <a:buClr>
                <a:schemeClr val="dk2"/>
              </a:buClr>
              <a:buSzPct val="100000"/>
              <a:buFont typeface="Georgia"/>
              <a:buChar char="●"/>
            </a:pPr>
            <a:r>
              <a:rPr lang="en" sz="2000" b="1" dirty="0"/>
              <a:t>Rand said $104 million</a:t>
            </a:r>
          </a:p>
          <a:p>
            <a:pPr marL="914400" lvl="1" indent="-381000" rtl="0">
              <a:buClr>
                <a:schemeClr val="dk2"/>
              </a:buClr>
              <a:buSzPct val="80000"/>
              <a:buFont typeface="Georgia"/>
              <a:buChar char="○"/>
            </a:pPr>
            <a:r>
              <a:rPr lang="en" sz="2000" b="1" dirty="0"/>
              <a:t>CWCI says Rand didn’t account for cumulative costs because DWC’s methodology for inflation more generous than Medicare</a:t>
            </a:r>
          </a:p>
          <a:p>
            <a:pPr marL="914400" lvl="1" indent="-381000">
              <a:buClr>
                <a:schemeClr val="dk2"/>
              </a:buClr>
              <a:buSzPct val="80000"/>
              <a:buFont typeface="Georgia"/>
              <a:buChar char="○"/>
            </a:pPr>
            <a:r>
              <a:rPr lang="en" sz="2000" b="1" dirty="0"/>
              <a:t>“If Medicare’s update factors continue to be lower than those proposed by the DWC, over time, there would be a compounding effect and the total allowable fees for workers’ compensation physician services would become an increasingly higher multiple of the total allowable fees for those same services under Medicare.”</a:t>
            </a:r>
          </a:p>
        </p:txBody>
      </p:sp>
    </p:spTree>
  </p:cSld>
  <p:clrMapOvr>
    <a:masterClrMapping/>
  </p:clrMapOvr>
  <p:transition spd="slow">
    <p:cu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Shape 534"/>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CA Costs Stabilizing?</a:t>
            </a:r>
          </a:p>
        </p:txBody>
      </p:sp>
      <p:sp>
        <p:nvSpPr>
          <p:cNvPr id="535" name="Shape 535"/>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CWCI August</a:t>
            </a:r>
          </a:p>
          <a:p>
            <a:pPr marL="914400" lvl="1" indent="-381000" rtl="0">
              <a:buClr>
                <a:schemeClr val="dk2"/>
              </a:buClr>
              <a:buSzPct val="80000"/>
              <a:buFont typeface="Georgia"/>
              <a:buChar char="○"/>
            </a:pPr>
            <a:r>
              <a:rPr lang="en" b="1" dirty="0"/>
              <a:t>Medical:</a:t>
            </a:r>
          </a:p>
          <a:p>
            <a:pPr marL="1371600" lvl="2" indent="-381000" rtl="0">
              <a:buClr>
                <a:schemeClr val="dk2"/>
              </a:buClr>
              <a:buSzPct val="80000"/>
              <a:buFont typeface="Georgia"/>
              <a:buChar char="■"/>
            </a:pPr>
            <a:r>
              <a:rPr lang="en" b="1" dirty="0"/>
              <a:t>AY 2010-2012, avg. med decrease 1% 3 months post injury; 3% 6 months post</a:t>
            </a:r>
          </a:p>
          <a:p>
            <a:pPr marL="914400" lvl="1" indent="-381000" rtl="0">
              <a:buClr>
                <a:schemeClr val="dk2"/>
              </a:buClr>
              <a:buSzPct val="80000"/>
              <a:buFont typeface="Georgia"/>
              <a:buChar char="○"/>
            </a:pPr>
            <a:r>
              <a:rPr lang="en" b="1" dirty="0"/>
              <a:t>Indemnity:</a:t>
            </a:r>
          </a:p>
          <a:p>
            <a:pPr marL="1371600" lvl="2" indent="-381000" rtl="0">
              <a:buClr>
                <a:schemeClr val="dk2"/>
              </a:buClr>
              <a:buSzPct val="80000"/>
              <a:buFont typeface="Georgia"/>
              <a:buChar char="■"/>
            </a:pPr>
            <a:r>
              <a:rPr lang="en" b="1" dirty="0"/>
              <a:t>AY 2010-2011, decrease 5.2% 6 months post</a:t>
            </a:r>
          </a:p>
          <a:p>
            <a:pPr marL="1371600" lvl="2" indent="-381000" rtl="0">
              <a:buClr>
                <a:schemeClr val="dk2"/>
              </a:buClr>
              <a:buSzPct val="80000"/>
              <a:buFont typeface="Georgia"/>
              <a:buChar char="■"/>
            </a:pPr>
            <a:r>
              <a:rPr lang="en" b="1" dirty="0"/>
              <a:t>AY 2011-2012, decrease 2.2%</a:t>
            </a:r>
          </a:p>
          <a:p>
            <a:pPr marL="914400" lvl="1" indent="-381000" rtl="0">
              <a:buClr>
                <a:schemeClr val="dk2"/>
              </a:buClr>
              <a:buSzPct val="80000"/>
              <a:buFont typeface="Georgia"/>
              <a:buChar char="○"/>
            </a:pPr>
            <a:r>
              <a:rPr lang="en" b="1" dirty="0"/>
              <a:t>possible trend reflection?</a:t>
            </a:r>
          </a:p>
          <a:p>
            <a:pPr marL="914400" lvl="1" indent="-381000" rtl="0">
              <a:buClr>
                <a:schemeClr val="dk2"/>
              </a:buClr>
              <a:buSzPct val="80000"/>
              <a:buFont typeface="Georgia"/>
              <a:buChar char="○"/>
            </a:pPr>
            <a:r>
              <a:rPr lang="en" b="1" dirty="0"/>
              <a:t>or economic reflection?</a:t>
            </a:r>
          </a:p>
        </p:txBody>
      </p:sp>
    </p:spTree>
  </p:cSld>
  <p:clrMapOvr>
    <a:masterClrMapping/>
  </p:clrMapOvr>
  <p:transition spd="slow">
    <p:cut/>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Shape 540"/>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Conclusions</a:t>
            </a:r>
          </a:p>
        </p:txBody>
      </p:sp>
      <p:sp>
        <p:nvSpPr>
          <p:cNvPr id="541" name="Shape 541"/>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sz="2000" b="1" dirty="0"/>
              <a:t>Rates going up, premiums growing</a:t>
            </a:r>
          </a:p>
          <a:p>
            <a:pPr marL="914400" lvl="1" indent="-381000" rtl="0">
              <a:buClr>
                <a:schemeClr val="dk2"/>
              </a:buClr>
              <a:buSzPct val="80000"/>
              <a:buFont typeface="Georgia"/>
              <a:buChar char="○"/>
            </a:pPr>
            <a:r>
              <a:rPr lang="en" sz="2000" b="1" dirty="0"/>
              <a:t>stability uncertain</a:t>
            </a:r>
          </a:p>
          <a:p>
            <a:pPr marL="914400" lvl="1" indent="-381000" rtl="0">
              <a:buClr>
                <a:schemeClr val="dk2"/>
              </a:buClr>
              <a:buSzPct val="80000"/>
              <a:buFont typeface="Georgia"/>
              <a:buChar char="○"/>
            </a:pPr>
            <a:r>
              <a:rPr lang="en" sz="2000" b="1" dirty="0"/>
              <a:t>ratios perilous</a:t>
            </a:r>
          </a:p>
          <a:p>
            <a:pPr marL="457200" lvl="0" indent="-419100" rtl="0">
              <a:buClr>
                <a:schemeClr val="dk2"/>
              </a:buClr>
              <a:buSzPct val="100000"/>
              <a:buFont typeface="Georgia"/>
              <a:buChar char="●"/>
            </a:pPr>
            <a:r>
              <a:rPr lang="en" sz="2000" b="1" dirty="0"/>
              <a:t>Medical tempering</a:t>
            </a:r>
          </a:p>
          <a:p>
            <a:pPr marL="914400" lvl="1" indent="-381000" rtl="0">
              <a:buClr>
                <a:schemeClr val="dk2"/>
              </a:buClr>
              <a:buSzPct val="80000"/>
              <a:buFont typeface="Georgia"/>
              <a:buChar char="○"/>
            </a:pPr>
            <a:r>
              <a:rPr lang="en" sz="2000" b="1" dirty="0"/>
              <a:t>still subject to frequency, severity pressure</a:t>
            </a:r>
          </a:p>
          <a:p>
            <a:pPr marL="1371600" lvl="2" indent="-381000" rtl="0">
              <a:buClr>
                <a:schemeClr val="dk2"/>
              </a:buClr>
              <a:buSzPct val="80000"/>
              <a:buFont typeface="Georgia"/>
              <a:buChar char="■"/>
            </a:pPr>
            <a:r>
              <a:rPr lang="en" sz="2000" b="1" dirty="0"/>
              <a:t>drug, hardware outliers</a:t>
            </a:r>
          </a:p>
          <a:p>
            <a:pPr marL="1371600" lvl="2" indent="-381000" rtl="0">
              <a:buClr>
                <a:schemeClr val="dk2"/>
              </a:buClr>
              <a:buSzPct val="80000"/>
              <a:buFont typeface="Georgia"/>
              <a:buChar char="■"/>
            </a:pPr>
            <a:r>
              <a:rPr lang="en" sz="2000" b="1" dirty="0"/>
              <a:t>Medicare instability</a:t>
            </a:r>
          </a:p>
          <a:p>
            <a:pPr marL="457200" lvl="0" indent="-419100" rtl="0">
              <a:buClr>
                <a:schemeClr val="dk2"/>
              </a:buClr>
              <a:buSzPct val="100000"/>
              <a:buFont typeface="Georgia"/>
              <a:buChar char="●"/>
            </a:pPr>
            <a:r>
              <a:rPr lang="en" sz="2000" b="1" dirty="0"/>
              <a:t>ACA uncertainty</a:t>
            </a:r>
          </a:p>
          <a:p>
            <a:pPr marL="457200" lvl="0" indent="-419100" rtl="0">
              <a:buClr>
                <a:schemeClr val="dk2"/>
              </a:buClr>
              <a:buSzPct val="100000"/>
              <a:buFont typeface="Georgia"/>
              <a:buChar char="●"/>
            </a:pPr>
            <a:r>
              <a:rPr lang="en" sz="2000" b="1" dirty="0"/>
              <a:t>Opt-out watch</a:t>
            </a:r>
          </a:p>
          <a:p>
            <a:pPr marL="457200" lvl="0" indent="-419100" rtl="0">
              <a:buClr>
                <a:schemeClr val="dk2"/>
              </a:buClr>
              <a:buSzPct val="100000"/>
              <a:buFont typeface="Georgia"/>
              <a:buChar char="●"/>
            </a:pPr>
            <a:r>
              <a:rPr lang="en" sz="2000" b="1" dirty="0"/>
              <a:t>CA clean up</a:t>
            </a:r>
          </a:p>
          <a:p>
            <a:pPr marL="914400" lvl="1" indent="-381000">
              <a:buClr>
                <a:schemeClr val="dk2"/>
              </a:buClr>
              <a:buSzPct val="80000"/>
              <a:buFont typeface="Georgia"/>
              <a:buChar char="○"/>
            </a:pPr>
            <a:r>
              <a:rPr lang="en" sz="2000" b="1" dirty="0"/>
              <a:t>savings in jeopardy</a:t>
            </a:r>
          </a:p>
        </p:txBody>
      </p:sp>
    </p:spTree>
  </p:cSld>
  <p:clrMapOvr>
    <a:masterClrMapping/>
  </p:clrMapOvr>
  <p:transition spd="slow">
    <p:cu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Shape 546"/>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lgn="ctr">
              <a:buNone/>
            </a:pPr>
            <a:r>
              <a:rPr lang="en"/>
              <a:t>The End</a:t>
            </a:r>
          </a:p>
        </p:txBody>
      </p:sp>
      <p:sp>
        <p:nvSpPr>
          <p:cNvPr id="547" name="Shape 547"/>
          <p:cNvSpPr/>
          <p:nvPr/>
        </p:nvSpPr>
        <p:spPr>
          <a:xfrm>
            <a:off x="1330962" y="2210023"/>
            <a:ext cx="6482076" cy="1706374"/>
          </a:xfrm>
          <a:prstGeom prst="rect">
            <a:avLst/>
          </a:prstGeom>
          <a:blipFill>
            <a:blip r:embed="rId3"/>
            <a:stretch>
              <a:fillRect/>
            </a:stretch>
          </a:blipFill>
          <a:ln>
            <a:noFill/>
          </a:ln>
        </p:spPr>
      </p:sp>
      <p:sp>
        <p:nvSpPr>
          <p:cNvPr id="548" name="Shape 548"/>
          <p:cNvSpPr txBox="1"/>
          <p:nvPr/>
        </p:nvSpPr>
        <p:spPr>
          <a:xfrm>
            <a:off x="1901125" y="4071000"/>
            <a:ext cx="5235600" cy="1284000"/>
          </a:xfrm>
          <a:prstGeom prst="rect">
            <a:avLst/>
          </a:prstGeom>
          <a:noFill/>
        </p:spPr>
        <p:txBody>
          <a:bodyPr lIns="91425" tIns="91425" rIns="91425" bIns="91425" anchor="t" anchorCtr="0">
            <a:noAutofit/>
          </a:bodyPr>
          <a:lstStyle/>
          <a:p>
            <a:pPr lvl="0" algn="ctr" rtl="0">
              <a:buNone/>
            </a:pPr>
            <a:r>
              <a:rPr lang="en" u="sng">
                <a:solidFill>
                  <a:schemeClr val="hlink"/>
                </a:solidFill>
                <a:hlinkClick r:id="rId4"/>
              </a:rPr>
              <a:t>david@workcompcentral.com</a:t>
            </a:r>
          </a:p>
          <a:p>
            <a:pPr algn="ctr">
              <a:buNone/>
            </a:pPr>
            <a:r>
              <a:rPr lang="en"/>
              <a:t>805-484-0333</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p:nvPr/>
        </p:nvSpPr>
        <p:spPr>
          <a:xfrm>
            <a:off x="457200" y="714325"/>
            <a:ext cx="8229600" cy="5785575"/>
          </a:xfrm>
          <a:prstGeom prst="rect">
            <a:avLst/>
          </a:prstGeom>
          <a:blipFill>
            <a:blip r:embed="rId3"/>
            <a:stretch>
              <a:fillRect/>
            </a:stretch>
          </a:blipFill>
        </p:spPr>
      </p:sp>
      <p:sp>
        <p:nvSpPr>
          <p:cNvPr id="147" name="Shape 147"/>
          <p:cNvSpPr/>
          <p:nvPr/>
        </p:nvSpPr>
        <p:spPr>
          <a:xfrm>
            <a:off x="3596975" y="3667700"/>
            <a:ext cx="1202399" cy="434400"/>
          </a:xfrm>
          <a:prstGeom prst="ellipse">
            <a:avLst/>
          </a:prstGeom>
          <a:noFill/>
          <a:ln w="19050" cap="flat">
            <a:solidFill>
              <a:srgbClr val="FF0000"/>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Market Hardening</a:t>
            </a:r>
          </a:p>
        </p:txBody>
      </p:sp>
      <p:sp>
        <p:nvSpPr>
          <p:cNvPr id="153" name="Shape 153"/>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Char char="●"/>
            </a:pPr>
            <a:r>
              <a:rPr lang="en" b="1" dirty="0"/>
              <a:t>Commercial Lines in general see premium rate increases</a:t>
            </a:r>
          </a:p>
          <a:p>
            <a:pPr marL="457200" lvl="0" indent="-419100" rtl="0">
              <a:buClr>
                <a:schemeClr val="dk2"/>
              </a:buClr>
              <a:buSzPct val="100000"/>
              <a:buFont typeface="Georgia"/>
              <a:buChar char="●"/>
            </a:pPr>
            <a:r>
              <a:rPr lang="en" b="1" dirty="0"/>
              <a:t>Work Comp most substantial hikes</a:t>
            </a:r>
          </a:p>
          <a:p>
            <a:pPr marL="914400" lvl="1" indent="-381000" rtl="0">
              <a:buClr>
                <a:schemeClr val="dk2"/>
              </a:buClr>
              <a:buSzPct val="80000"/>
              <a:buFont typeface="Georgia"/>
              <a:buChar char="○"/>
            </a:pPr>
            <a:r>
              <a:rPr lang="en" b="1" dirty="0"/>
              <a:t>2nd Q 2013 average 8.3% increase</a:t>
            </a:r>
          </a:p>
          <a:p>
            <a:pPr marL="914400" lvl="1" indent="-381000" rtl="0">
              <a:buClr>
                <a:schemeClr val="dk2"/>
              </a:buClr>
              <a:buSzPct val="80000"/>
              <a:buFont typeface="Georgia"/>
              <a:buChar char="○"/>
            </a:pPr>
            <a:r>
              <a:rPr lang="en" b="1" dirty="0"/>
              <a:t>2011 &amp; 2012 both saw 7% increase</a:t>
            </a:r>
          </a:p>
          <a:p>
            <a:pPr marL="457200" lvl="0" indent="-419100">
              <a:buClr>
                <a:schemeClr val="dk2"/>
              </a:buClr>
              <a:buSzPct val="100000"/>
              <a:buFont typeface="Georgia"/>
              <a:buChar char="●"/>
            </a:pPr>
            <a:r>
              <a:rPr lang="en" b="1" dirty="0"/>
              <a:t>Overall C/R 110%</a:t>
            </a:r>
          </a:p>
        </p:txBody>
      </p:sp>
    </p:spTree>
  </p:cSld>
  <p:clrMapOvr>
    <a:masterClrMapping/>
  </p:clrMapOvr>
  <p:transition spd="slow">
    <p:cut/>
  </p:transition>
</p:sld>
</file>

<file path=ppt/theme/theme1.xml><?xml version="1.0" encoding="utf-8"?>
<a:theme xmlns:a="http://schemas.openxmlformats.org/drawingml/2006/main">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3268</Words>
  <Application>Microsoft Office PowerPoint</Application>
  <PresentationFormat>On-screen Show (4:3)</PresentationFormat>
  <Paragraphs>546</Paragraphs>
  <Slides>75</Slides>
  <Notes>75</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
      <vt:lpstr>National Trends</vt:lpstr>
      <vt:lpstr>Agenda</vt:lpstr>
      <vt:lpstr>Risk Allocation</vt:lpstr>
      <vt:lpstr>Market Share Shift</vt:lpstr>
      <vt:lpstr>Underwriting</vt:lpstr>
      <vt:lpstr>Profiting</vt:lpstr>
      <vt:lpstr>Slide 7</vt:lpstr>
      <vt:lpstr>Slide 8</vt:lpstr>
      <vt:lpstr>Market Hardening</vt:lpstr>
      <vt:lpstr>Challenges</vt:lpstr>
      <vt:lpstr>Bucking the Trend</vt:lpstr>
      <vt:lpstr>Texas</vt:lpstr>
      <vt:lpstr>Economy &amp; Financials</vt:lpstr>
      <vt:lpstr>Unemployment</vt:lpstr>
      <vt:lpstr>Low Wage Sector</vt:lpstr>
      <vt:lpstr>Slide 16</vt:lpstr>
      <vt:lpstr>Economy &amp; Financials</vt:lpstr>
      <vt:lpstr>Financial Markets</vt:lpstr>
      <vt:lpstr>Bonds</vt:lpstr>
      <vt:lpstr>Combined Ratios</vt:lpstr>
      <vt:lpstr>Loss Costs</vt:lpstr>
      <vt:lpstr>Residual Markets</vt:lpstr>
      <vt:lpstr>Residual vs. State Fund</vt:lpstr>
      <vt:lpstr>NASI - 8/2013</vt:lpstr>
      <vt:lpstr>Immigration Reform</vt:lpstr>
      <vt:lpstr>Claims Administration</vt:lpstr>
      <vt:lpstr>Frequency &amp; Severity</vt:lpstr>
      <vt:lpstr>Frequency &amp; Severity</vt:lpstr>
      <vt:lpstr>Incidence Rates</vt:lpstr>
      <vt:lpstr>NASI - benefits</vt:lpstr>
      <vt:lpstr>NASI - indemnity vs medical</vt:lpstr>
      <vt:lpstr>Drugs</vt:lpstr>
      <vt:lpstr>Drugs &amp; Opioids - Federal</vt:lpstr>
      <vt:lpstr>Drugs &amp; Opioids - States</vt:lpstr>
      <vt:lpstr>Drugs &amp; Opioids - States</vt:lpstr>
      <vt:lpstr>Opioids - SCIF strategy</vt:lpstr>
      <vt:lpstr>OxyContin Exposed</vt:lpstr>
      <vt:lpstr>Repackaged Drugs</vt:lpstr>
      <vt:lpstr>Physician dispensing</vt:lpstr>
      <vt:lpstr>Dr. Rx Profits</vt:lpstr>
      <vt:lpstr>Hardware Pass Through</vt:lpstr>
      <vt:lpstr>Healthcare Reform</vt:lpstr>
      <vt:lpstr>Healthcare Reform</vt:lpstr>
      <vt:lpstr>Healthcare Reform</vt:lpstr>
      <vt:lpstr>ACA advantage?</vt:lpstr>
      <vt:lpstr>Nanomaterials</vt:lpstr>
      <vt:lpstr>Another asbestos?</vt:lpstr>
      <vt:lpstr>Silica</vt:lpstr>
      <vt:lpstr>Reform States</vt:lpstr>
      <vt:lpstr>Oklahoma</vt:lpstr>
      <vt:lpstr>Delaware</vt:lpstr>
      <vt:lpstr>Florida</vt:lpstr>
      <vt:lpstr>Georgia</vt:lpstr>
      <vt:lpstr>Indiana</vt:lpstr>
      <vt:lpstr>Minnesota</vt:lpstr>
      <vt:lpstr>Missouri</vt:lpstr>
      <vt:lpstr>Tennessee</vt:lpstr>
      <vt:lpstr>Illinois</vt:lpstr>
      <vt:lpstr>No Carolina</vt:lpstr>
      <vt:lpstr>Texas &amp; Ratings</vt:lpstr>
      <vt:lpstr>California</vt:lpstr>
      <vt:lpstr>SB 863 - indemnity</vt:lpstr>
      <vt:lpstr>SB 863 &amp; treatment</vt:lpstr>
      <vt:lpstr>SB 863 - medical review</vt:lpstr>
      <vt:lpstr>SB 863 - liens</vt:lpstr>
      <vt:lpstr>SB 863 - interpreters; copy</vt:lpstr>
      <vt:lpstr>SB 863 - self insurance</vt:lpstr>
      <vt:lpstr>California premiums</vt:lpstr>
      <vt:lpstr>California - ratios</vt:lpstr>
      <vt:lpstr>California - litigation</vt:lpstr>
      <vt:lpstr>Slide 71</vt:lpstr>
      <vt:lpstr>RVRBS</vt:lpstr>
      <vt:lpstr>CA Costs Stabilizing?</vt:lpstr>
      <vt:lpstr>Conclusions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Trends</dc:title>
  <dc:creator>user</dc:creator>
  <cp:lastModifiedBy>user</cp:lastModifiedBy>
  <cp:revision>2</cp:revision>
  <dcterms:modified xsi:type="dcterms:W3CDTF">2013-10-04T18:27:36Z</dcterms:modified>
</cp:coreProperties>
</file>