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65"/>
  </p:notesMasterIdLst>
  <p:handoutMasterIdLst>
    <p:handoutMasterId r:id="rId66"/>
  </p:handoutMasterIdLst>
  <p:sldIdLst>
    <p:sldId id="1181" r:id="rId2"/>
    <p:sldId id="1182" r:id="rId3"/>
    <p:sldId id="1100" r:id="rId4"/>
    <p:sldId id="1217" r:id="rId5"/>
    <p:sldId id="1218" r:id="rId6"/>
    <p:sldId id="1219" r:id="rId7"/>
    <p:sldId id="1220" r:id="rId8"/>
    <p:sldId id="1221" r:id="rId9"/>
    <p:sldId id="1222" r:id="rId10"/>
    <p:sldId id="1223" r:id="rId11"/>
    <p:sldId id="1224" r:id="rId12"/>
    <p:sldId id="1225" r:id="rId13"/>
    <p:sldId id="1184" r:id="rId14"/>
    <p:sldId id="1102" r:id="rId15"/>
    <p:sldId id="1103" r:id="rId16"/>
    <p:sldId id="1159" r:id="rId17"/>
    <p:sldId id="1155" r:id="rId18"/>
    <p:sldId id="1104" r:id="rId19"/>
    <p:sldId id="1160" r:id="rId20"/>
    <p:sldId id="1215" r:id="rId21"/>
    <p:sldId id="1168" r:id="rId22"/>
    <p:sldId id="1216" r:id="rId23"/>
    <p:sldId id="1105" r:id="rId24"/>
    <p:sldId id="1198" r:id="rId25"/>
    <p:sldId id="1106" r:id="rId26"/>
    <p:sldId id="1166" r:id="rId27"/>
    <p:sldId id="1167" r:id="rId28"/>
    <p:sldId id="1169" r:id="rId29"/>
    <p:sldId id="1170" r:id="rId30"/>
    <p:sldId id="1165" r:id="rId31"/>
    <p:sldId id="1171" r:id="rId32"/>
    <p:sldId id="1172" r:id="rId33"/>
    <p:sldId id="1173" r:id="rId34"/>
    <p:sldId id="1175" r:id="rId35"/>
    <p:sldId id="1176" r:id="rId36"/>
    <p:sldId id="1177" r:id="rId37"/>
    <p:sldId id="1178" r:id="rId38"/>
    <p:sldId id="1179" r:id="rId39"/>
    <p:sldId id="1185" r:id="rId40"/>
    <p:sldId id="1186" r:id="rId41"/>
    <p:sldId id="1190" r:id="rId42"/>
    <p:sldId id="1191" r:id="rId43"/>
    <p:sldId id="1188" r:id="rId44"/>
    <p:sldId id="1187" r:id="rId45"/>
    <p:sldId id="1189" r:id="rId46"/>
    <p:sldId id="1197" r:id="rId47"/>
    <p:sldId id="1194" r:id="rId48"/>
    <p:sldId id="1196" r:id="rId49"/>
    <p:sldId id="1195" r:id="rId50"/>
    <p:sldId id="1199" r:id="rId51"/>
    <p:sldId id="1200" r:id="rId52"/>
    <p:sldId id="1201" r:id="rId53"/>
    <p:sldId id="1202" r:id="rId54"/>
    <p:sldId id="1203" r:id="rId55"/>
    <p:sldId id="1204" r:id="rId56"/>
    <p:sldId id="1205" r:id="rId57"/>
    <p:sldId id="1206" r:id="rId58"/>
    <p:sldId id="1207" r:id="rId59"/>
    <p:sldId id="1211" r:id="rId60"/>
    <p:sldId id="1212" r:id="rId61"/>
    <p:sldId id="1214" r:id="rId62"/>
    <p:sldId id="1210" r:id="rId63"/>
    <p:sldId id="1226" r:id="rId64"/>
  </p:sldIdLst>
  <p:sldSz cx="9144000" cy="6858000" type="screen4x3"/>
  <p:notesSz cx="6994525" cy="9278938"/>
  <p:defaultTextStyle>
    <a:defPPr>
      <a:defRPr lang="en-US"/>
    </a:defPPr>
    <a:lvl1pPr algn="l" rtl="0" eaLnBrk="0" fontAlgn="base" hangingPunct="0">
      <a:spcBef>
        <a:spcPct val="0"/>
      </a:spcBef>
      <a:spcAft>
        <a:spcPct val="0"/>
      </a:spcAft>
      <a:defRPr sz="1600" b="1" kern="1200">
        <a:solidFill>
          <a:schemeClr val="tx1"/>
        </a:solidFill>
        <a:latin typeface="Arial" charset="0"/>
        <a:ea typeface="+mn-ea"/>
        <a:cs typeface="+mn-cs"/>
      </a:defRPr>
    </a:lvl1pPr>
    <a:lvl2pPr marL="457200" algn="l" rtl="0" eaLnBrk="0" fontAlgn="base" hangingPunct="0">
      <a:spcBef>
        <a:spcPct val="0"/>
      </a:spcBef>
      <a:spcAft>
        <a:spcPct val="0"/>
      </a:spcAft>
      <a:defRPr sz="1600" b="1" kern="1200">
        <a:solidFill>
          <a:schemeClr val="tx1"/>
        </a:solidFill>
        <a:latin typeface="Arial" charset="0"/>
        <a:ea typeface="+mn-ea"/>
        <a:cs typeface="+mn-cs"/>
      </a:defRPr>
    </a:lvl2pPr>
    <a:lvl3pPr marL="914400" algn="l" rtl="0" eaLnBrk="0" fontAlgn="base" hangingPunct="0">
      <a:spcBef>
        <a:spcPct val="0"/>
      </a:spcBef>
      <a:spcAft>
        <a:spcPct val="0"/>
      </a:spcAft>
      <a:defRPr sz="1600" b="1" kern="1200">
        <a:solidFill>
          <a:schemeClr val="tx1"/>
        </a:solidFill>
        <a:latin typeface="Arial" charset="0"/>
        <a:ea typeface="+mn-ea"/>
        <a:cs typeface="+mn-cs"/>
      </a:defRPr>
    </a:lvl3pPr>
    <a:lvl4pPr marL="1371600" algn="l" rtl="0" eaLnBrk="0" fontAlgn="base" hangingPunct="0">
      <a:spcBef>
        <a:spcPct val="0"/>
      </a:spcBef>
      <a:spcAft>
        <a:spcPct val="0"/>
      </a:spcAft>
      <a:defRPr sz="1600" b="1" kern="1200">
        <a:solidFill>
          <a:schemeClr val="tx1"/>
        </a:solidFill>
        <a:latin typeface="Arial" charset="0"/>
        <a:ea typeface="+mn-ea"/>
        <a:cs typeface="+mn-cs"/>
      </a:defRPr>
    </a:lvl4pPr>
    <a:lvl5pPr marL="1828800" algn="l" rtl="0" eaLnBrk="0" fontAlgn="base" hangingPunct="0">
      <a:spcBef>
        <a:spcPct val="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FF"/>
    <a:srgbClr val="CC0099"/>
    <a:srgbClr val="FF9900"/>
    <a:srgbClr val="86D0C4"/>
    <a:srgbClr val="6BC5B6"/>
    <a:srgbClr val="4DB9A7"/>
    <a:srgbClr val="4B4B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7925" autoAdjust="0"/>
    <p:restoredTop sz="80029" autoAdjust="0"/>
  </p:normalViewPr>
  <p:slideViewPr>
    <p:cSldViewPr>
      <p:cViewPr>
        <p:scale>
          <a:sx n="75" d="100"/>
          <a:sy n="75" d="100"/>
        </p:scale>
        <p:origin x="-1704" y="-7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4572"/>
    </p:cViewPr>
  </p:sorterViewPr>
  <p:notesViewPr>
    <p:cSldViewPr>
      <p:cViewPr>
        <p:scale>
          <a:sx n="100" d="100"/>
          <a:sy n="100" d="100"/>
        </p:scale>
        <p:origin x="-738" y="-60"/>
      </p:cViewPr>
      <p:guideLst>
        <p:guide orient="horz" pos="2688"/>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877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defRPr sz="1200" b="0">
                <a:latin typeface="Times New Roman" charset="0"/>
              </a:defRPr>
            </a:lvl1pPr>
          </a:lstStyle>
          <a:p>
            <a:pPr>
              <a:defRPr/>
            </a:pPr>
            <a:endParaRPr lang="en-US" dirty="0"/>
          </a:p>
        </p:txBody>
      </p:sp>
      <p:sp>
        <p:nvSpPr>
          <p:cNvPr id="288771" name="Rectangle 3"/>
          <p:cNvSpPr>
            <a:spLocks noGrp="1" noChangeArrowheads="1"/>
          </p:cNvSpPr>
          <p:nvPr>
            <p:ph type="dt" sz="quarter" idx="1"/>
          </p:nvPr>
        </p:nvSpPr>
        <p:spPr bwMode="auto">
          <a:xfrm>
            <a:off x="3963988" y="0"/>
            <a:ext cx="30480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lgn="r">
              <a:defRPr sz="1200" b="0">
                <a:latin typeface="Times New Roman" charset="0"/>
              </a:defRPr>
            </a:lvl1pPr>
          </a:lstStyle>
          <a:p>
            <a:pPr>
              <a:defRPr/>
            </a:pPr>
            <a:endParaRPr lang="en-US" dirty="0"/>
          </a:p>
        </p:txBody>
      </p:sp>
      <p:sp>
        <p:nvSpPr>
          <p:cNvPr id="288772" name="Rectangle 4"/>
          <p:cNvSpPr>
            <a:spLocks noGrp="1" noChangeArrowheads="1"/>
          </p:cNvSpPr>
          <p:nvPr>
            <p:ph type="ftr" sz="quarter" idx="2"/>
          </p:nvPr>
        </p:nvSpPr>
        <p:spPr bwMode="auto">
          <a:xfrm>
            <a:off x="0" y="8839200"/>
            <a:ext cx="3048000" cy="457200"/>
          </a:xfrm>
          <a:prstGeom prst="rect">
            <a:avLst/>
          </a:prstGeom>
          <a:noFill/>
          <a:ln w="9525">
            <a:noFill/>
            <a:miter lim="800000"/>
            <a:headEnd/>
            <a:tailEnd/>
          </a:ln>
          <a:effectLst/>
        </p:spPr>
        <p:txBody>
          <a:bodyPr vert="horz" wrap="square" lIns="91435" tIns="45718" rIns="91435" bIns="45718" numCol="1" anchor="b" anchorCtr="0" compatLnSpc="1">
            <a:prstTxWarp prst="textNoShape">
              <a:avLst/>
            </a:prstTxWarp>
          </a:bodyPr>
          <a:lstStyle>
            <a:lvl1pPr>
              <a:defRPr sz="1200" b="0">
                <a:latin typeface="Times New Roman" charset="0"/>
              </a:defRPr>
            </a:lvl1pPr>
          </a:lstStyle>
          <a:p>
            <a:pPr>
              <a:defRPr/>
            </a:pPr>
            <a:endParaRPr lang="en-US" dirty="0"/>
          </a:p>
        </p:txBody>
      </p:sp>
      <p:sp>
        <p:nvSpPr>
          <p:cNvPr id="288773" name="Rectangle 5"/>
          <p:cNvSpPr>
            <a:spLocks noGrp="1" noChangeArrowheads="1"/>
          </p:cNvSpPr>
          <p:nvPr>
            <p:ph type="sldNum" sz="quarter" idx="3"/>
          </p:nvPr>
        </p:nvSpPr>
        <p:spPr bwMode="auto">
          <a:xfrm>
            <a:off x="3963988" y="8839200"/>
            <a:ext cx="3048000" cy="457200"/>
          </a:xfrm>
          <a:prstGeom prst="rect">
            <a:avLst/>
          </a:prstGeom>
          <a:noFill/>
          <a:ln w="9525">
            <a:noFill/>
            <a:miter lim="800000"/>
            <a:headEnd/>
            <a:tailEnd/>
          </a:ln>
          <a:effectLst/>
        </p:spPr>
        <p:txBody>
          <a:bodyPr vert="horz" wrap="square" lIns="91435" tIns="45718" rIns="91435" bIns="45718" numCol="1" anchor="b" anchorCtr="0" compatLnSpc="1">
            <a:prstTxWarp prst="textNoShape">
              <a:avLst/>
            </a:prstTxWarp>
          </a:bodyPr>
          <a:lstStyle>
            <a:lvl1pPr algn="r">
              <a:defRPr sz="1200" b="0">
                <a:latin typeface="Times New Roman" charset="0"/>
              </a:defRPr>
            </a:lvl1pPr>
          </a:lstStyle>
          <a:p>
            <a:pPr>
              <a:defRPr/>
            </a:pPr>
            <a:fld id="{0C94E96E-12AA-4B75-A9AB-CB1F0127B299}" type="slidenum">
              <a:rPr lang="en-US"/>
              <a:pPr>
                <a:defRPr/>
              </a:pPr>
              <a:t>‹#›</a:t>
            </a:fld>
            <a:endParaRPr lang="en-US" dirty="0"/>
          </a:p>
        </p:txBody>
      </p:sp>
    </p:spTree>
    <p:extLst>
      <p:ext uri="{BB962C8B-B14F-4D97-AF65-F5344CB8AC3E}">
        <p14:creationId xmlns:p14="http://schemas.microsoft.com/office/powerpoint/2010/main" val="2553677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0538" cy="465138"/>
          </a:xfrm>
          <a:prstGeom prst="rect">
            <a:avLst/>
          </a:prstGeom>
          <a:noFill/>
          <a:ln w="9525">
            <a:noFill/>
            <a:miter lim="800000"/>
            <a:headEnd/>
            <a:tailEnd/>
          </a:ln>
          <a:effectLst/>
        </p:spPr>
        <p:txBody>
          <a:bodyPr vert="horz" wrap="square" lIns="92980" tIns="46491" rIns="92980" bIns="46491" numCol="1" anchor="t" anchorCtr="0" compatLnSpc="1">
            <a:prstTxWarp prst="textNoShape">
              <a:avLst/>
            </a:prstTxWarp>
          </a:bodyPr>
          <a:lstStyle>
            <a:lvl1pPr defTabSz="930275">
              <a:defRPr sz="1200" b="0">
                <a:latin typeface="Times New Roman" charset="0"/>
              </a:defRPr>
            </a:lvl1pPr>
          </a:lstStyle>
          <a:p>
            <a:pPr>
              <a:defRPr/>
            </a:pPr>
            <a:endParaRPr lang="en-US" dirty="0"/>
          </a:p>
        </p:txBody>
      </p:sp>
      <p:sp>
        <p:nvSpPr>
          <p:cNvPr id="4099" name="Rectangle 3"/>
          <p:cNvSpPr>
            <a:spLocks noGrp="1" noChangeArrowheads="1"/>
          </p:cNvSpPr>
          <p:nvPr>
            <p:ph type="dt" idx="1"/>
          </p:nvPr>
        </p:nvSpPr>
        <p:spPr bwMode="auto">
          <a:xfrm>
            <a:off x="3963988" y="0"/>
            <a:ext cx="3030537" cy="465138"/>
          </a:xfrm>
          <a:prstGeom prst="rect">
            <a:avLst/>
          </a:prstGeom>
          <a:noFill/>
          <a:ln w="9525">
            <a:noFill/>
            <a:miter lim="800000"/>
            <a:headEnd/>
            <a:tailEnd/>
          </a:ln>
          <a:effectLst/>
        </p:spPr>
        <p:txBody>
          <a:bodyPr vert="horz" wrap="square" lIns="92980" tIns="46491" rIns="92980" bIns="46491" numCol="1" anchor="t" anchorCtr="0" compatLnSpc="1">
            <a:prstTxWarp prst="textNoShape">
              <a:avLst/>
            </a:prstTxWarp>
          </a:bodyPr>
          <a:lstStyle>
            <a:lvl1pPr algn="r" defTabSz="930275">
              <a:defRPr sz="1200" b="0">
                <a:latin typeface="Times New Roman" charset="0"/>
              </a:defRPr>
            </a:lvl1pPr>
          </a:lstStyle>
          <a:p>
            <a:pPr>
              <a:defRPr/>
            </a:pPr>
            <a:endParaRPr lang="en-US" dirty="0"/>
          </a:p>
        </p:txBody>
      </p:sp>
      <p:sp>
        <p:nvSpPr>
          <p:cNvPr id="65540" name="Rectangle 4"/>
          <p:cNvSpPr>
            <a:spLocks noGrp="1" noRot="1" noChangeAspect="1" noChangeArrowheads="1" noTextEdit="1"/>
          </p:cNvSpPr>
          <p:nvPr>
            <p:ph type="sldImg" idx="2"/>
          </p:nvPr>
        </p:nvSpPr>
        <p:spPr bwMode="auto">
          <a:xfrm>
            <a:off x="1179513" y="695325"/>
            <a:ext cx="4641850" cy="34813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1863" y="4406900"/>
            <a:ext cx="5130800" cy="4176713"/>
          </a:xfrm>
          <a:prstGeom prst="rect">
            <a:avLst/>
          </a:prstGeom>
          <a:noFill/>
          <a:ln w="9525">
            <a:noFill/>
            <a:miter lim="800000"/>
            <a:headEnd/>
            <a:tailEnd/>
          </a:ln>
          <a:effectLst/>
        </p:spPr>
        <p:txBody>
          <a:bodyPr vert="horz" wrap="square" lIns="92980" tIns="46491" rIns="92980" bIns="464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13800"/>
            <a:ext cx="3030538" cy="465138"/>
          </a:xfrm>
          <a:prstGeom prst="rect">
            <a:avLst/>
          </a:prstGeom>
          <a:noFill/>
          <a:ln w="9525">
            <a:noFill/>
            <a:miter lim="800000"/>
            <a:headEnd/>
            <a:tailEnd/>
          </a:ln>
          <a:effectLst/>
        </p:spPr>
        <p:txBody>
          <a:bodyPr vert="horz" wrap="square" lIns="92980" tIns="46491" rIns="92980" bIns="46491" numCol="1" anchor="b" anchorCtr="0" compatLnSpc="1">
            <a:prstTxWarp prst="textNoShape">
              <a:avLst/>
            </a:prstTxWarp>
          </a:bodyPr>
          <a:lstStyle>
            <a:lvl1pPr defTabSz="930275">
              <a:defRPr sz="1200" b="0">
                <a:latin typeface="Times New Roman" charset="0"/>
              </a:defRPr>
            </a:lvl1pPr>
          </a:lstStyle>
          <a:p>
            <a:pPr>
              <a:defRPr/>
            </a:pPr>
            <a:endParaRPr lang="en-US" dirty="0"/>
          </a:p>
        </p:txBody>
      </p:sp>
      <p:sp>
        <p:nvSpPr>
          <p:cNvPr id="4103" name="Rectangle 7"/>
          <p:cNvSpPr>
            <a:spLocks noGrp="1" noChangeArrowheads="1"/>
          </p:cNvSpPr>
          <p:nvPr>
            <p:ph type="sldNum" sz="quarter" idx="5"/>
          </p:nvPr>
        </p:nvSpPr>
        <p:spPr bwMode="auto">
          <a:xfrm>
            <a:off x="3963988" y="8813800"/>
            <a:ext cx="3030537" cy="465138"/>
          </a:xfrm>
          <a:prstGeom prst="rect">
            <a:avLst/>
          </a:prstGeom>
          <a:noFill/>
          <a:ln w="9525">
            <a:noFill/>
            <a:miter lim="800000"/>
            <a:headEnd/>
            <a:tailEnd/>
          </a:ln>
          <a:effectLst/>
        </p:spPr>
        <p:txBody>
          <a:bodyPr vert="horz" wrap="square" lIns="92980" tIns="46491" rIns="92980" bIns="46491" numCol="1" anchor="b" anchorCtr="0" compatLnSpc="1">
            <a:prstTxWarp prst="textNoShape">
              <a:avLst/>
            </a:prstTxWarp>
          </a:bodyPr>
          <a:lstStyle>
            <a:lvl1pPr algn="r" defTabSz="930275">
              <a:defRPr sz="1200" b="0">
                <a:latin typeface="Times New Roman" charset="0"/>
              </a:defRPr>
            </a:lvl1pPr>
          </a:lstStyle>
          <a:p>
            <a:pPr>
              <a:defRPr/>
            </a:pPr>
            <a:fld id="{AB0F077B-D255-4B85-B373-C36ED829CB7C}" type="slidenum">
              <a:rPr lang="en-US"/>
              <a:pPr>
                <a:defRPr/>
              </a:pPr>
              <a:t>‹#›</a:t>
            </a:fld>
            <a:endParaRPr lang="en-US" dirty="0"/>
          </a:p>
        </p:txBody>
      </p:sp>
    </p:spTree>
    <p:extLst>
      <p:ext uri="{BB962C8B-B14F-4D97-AF65-F5344CB8AC3E}">
        <p14:creationId xmlns:p14="http://schemas.microsoft.com/office/powerpoint/2010/main" val="24394456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548439F4-466D-40AC-9C4E-CAA1E430E9EE}" type="slidenum">
              <a:rPr lang="en-US" sz="1200" b="0" smtClean="0">
                <a:latin typeface="Times New Roman" pitchFamily="18" charset="0"/>
              </a:rPr>
              <a:pPr/>
              <a:t>1</a:t>
            </a:fld>
            <a:endParaRPr lang="en-US" sz="1200" b="0" dirty="0" smtClean="0">
              <a:latin typeface="Times New Roman"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88B91F21-BCF8-4D2F-BC98-CC1CD5CB9FA3}" type="slidenum">
              <a:rPr lang="en-US" sz="1200" b="0" smtClean="0">
                <a:latin typeface="Times New Roman" pitchFamily="18" charset="0"/>
              </a:rPr>
              <a:pPr/>
              <a:t>29</a:t>
            </a:fld>
            <a:endParaRPr lang="en-US" sz="1200" b="0"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FFB08BA5-869F-401C-8246-69E9E5346CBB}" type="slidenum">
              <a:rPr lang="en-US" sz="1200" b="0" smtClean="0">
                <a:latin typeface="Times New Roman" pitchFamily="18" charset="0"/>
              </a:rPr>
              <a:pPr/>
              <a:t>30</a:t>
            </a:fld>
            <a:endParaRPr lang="en-US" sz="1200" b="0" dirty="0" smtClean="0">
              <a:latin typeface="Times New Roman" pitchFamily="18" charset="0"/>
            </a:endParaRPr>
          </a:p>
        </p:txBody>
      </p:sp>
      <p:sp>
        <p:nvSpPr>
          <p:cNvPr id="76803" name="Rectangle 2"/>
          <p:cNvSpPr>
            <a:spLocks noGrp="1" noRot="1" noChangeAspect="1" noChangeArrowheads="1" noTextEdit="1"/>
          </p:cNvSpPr>
          <p:nvPr>
            <p:ph type="sldImg"/>
          </p:nvPr>
        </p:nvSpPr>
        <p:spPr>
          <a:solidFill>
            <a:srgbClr val="FFFFFF"/>
          </a:solidFill>
          <a:ln/>
        </p:spPr>
      </p:sp>
      <p:sp>
        <p:nvSpPr>
          <p:cNvPr id="76804" name="Rectangle 3"/>
          <p:cNvSpPr>
            <a:spLocks noGrp="1" noChangeArrowheads="1"/>
          </p:cNvSpPr>
          <p:nvPr>
            <p:ph type="body" idx="1"/>
          </p:nvPr>
        </p:nvSpPr>
        <p:spPr>
          <a:solidFill>
            <a:srgbClr val="FFFFFF"/>
          </a:solidFill>
          <a:ln>
            <a:solidFill>
              <a:srgbClr val="000000"/>
            </a:solidFill>
          </a:ln>
        </p:spPr>
        <p:txBody>
          <a:bodyPr/>
          <a:lstStyle/>
          <a:p>
            <a:endParaRPr lang="en-US" dirty="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788FF44A-87EE-46ED-95E2-6049D69BA6DF}" type="slidenum">
              <a:rPr lang="en-US" sz="1200" b="0" smtClean="0">
                <a:latin typeface="Times New Roman" pitchFamily="18" charset="0"/>
              </a:rPr>
              <a:pPr/>
              <a:t>31</a:t>
            </a:fld>
            <a:endParaRPr lang="en-US" sz="1200" b="0" dirty="0"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F409279F-A1B5-423A-AAB8-7FE8982AD939}" type="slidenum">
              <a:rPr lang="en-US" sz="1200" b="0" smtClean="0">
                <a:latin typeface="Times New Roman" pitchFamily="18" charset="0"/>
              </a:rPr>
              <a:pPr/>
              <a:t>32</a:t>
            </a:fld>
            <a:endParaRPr lang="en-US" sz="1200" b="0" dirty="0"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95A90329-A10E-4F6D-9319-D7C20019130A}" type="slidenum">
              <a:rPr lang="en-US" sz="1200" b="0" smtClean="0">
                <a:latin typeface="Times New Roman" pitchFamily="18" charset="0"/>
              </a:rPr>
              <a:pPr/>
              <a:t>33</a:t>
            </a:fld>
            <a:endParaRPr lang="en-US" sz="1200" b="0" dirty="0"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45C4F41F-208F-4AA7-ABBC-D00CF305F40D}" type="slidenum">
              <a:rPr lang="en-US" sz="1200" b="0" smtClean="0">
                <a:latin typeface="Times New Roman" pitchFamily="18" charset="0"/>
              </a:rPr>
              <a:pPr/>
              <a:t>34</a:t>
            </a:fld>
            <a:endParaRPr lang="en-US" sz="1200" b="0" dirty="0"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2E6A54DE-EDF8-493D-B0A9-3D99CC91E570}" type="slidenum">
              <a:rPr lang="en-US" sz="1200" b="0" smtClean="0">
                <a:latin typeface="Times New Roman" pitchFamily="18" charset="0"/>
              </a:rPr>
              <a:pPr/>
              <a:t>35</a:t>
            </a:fld>
            <a:endParaRPr lang="en-US" sz="1200" b="0" dirty="0" smtClean="0">
              <a:latin typeface="Times New Roman" pitchFamily="18" charset="0"/>
            </a:endParaRPr>
          </a:p>
        </p:txBody>
      </p:sp>
      <p:sp>
        <p:nvSpPr>
          <p:cNvPr id="82947" name="Rectangle 2"/>
          <p:cNvSpPr>
            <a:spLocks noGrp="1" noRot="1" noChangeAspect="1" noChangeArrowheads="1" noTextEdit="1"/>
          </p:cNvSpPr>
          <p:nvPr>
            <p:ph type="sldImg"/>
          </p:nvPr>
        </p:nvSpPr>
        <p:spPr>
          <a:solidFill>
            <a:srgbClr val="FFFFFF"/>
          </a:solidFill>
          <a:ln/>
        </p:spPr>
      </p:sp>
      <p:sp>
        <p:nvSpPr>
          <p:cNvPr id="82948" name="Rectangle 3"/>
          <p:cNvSpPr>
            <a:spLocks noGrp="1" noChangeArrowheads="1"/>
          </p:cNvSpPr>
          <p:nvPr>
            <p:ph type="body" idx="1"/>
          </p:nvPr>
        </p:nvSpPr>
        <p:spPr>
          <a:solidFill>
            <a:srgbClr val="FFFFFF"/>
          </a:solidFill>
          <a:ln>
            <a:solidFill>
              <a:srgbClr val="000000"/>
            </a:solidFill>
          </a:ln>
        </p:spPr>
        <p:txBody>
          <a:bodyPr/>
          <a:lstStyle/>
          <a:p>
            <a:endParaRPr lang="en-US" dirty="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72CAE270-7D9D-417B-867B-2232E56A4E56}" type="slidenum">
              <a:rPr lang="en-US" sz="1200" b="0" smtClean="0">
                <a:latin typeface="Times New Roman" pitchFamily="18" charset="0"/>
              </a:rPr>
              <a:pPr/>
              <a:t>36</a:t>
            </a:fld>
            <a:endParaRPr lang="en-US" sz="1200" b="0" dirty="0"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D3075624-2507-4FE5-9574-903B662FAF58}" type="slidenum">
              <a:rPr lang="en-US" sz="1200" b="0" smtClean="0">
                <a:latin typeface="Times New Roman" pitchFamily="18" charset="0"/>
              </a:rPr>
              <a:pPr/>
              <a:t>37</a:t>
            </a:fld>
            <a:endParaRPr lang="en-US" sz="1200" b="0" dirty="0"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A892DE43-AD5E-4527-9CAB-25470CD6E292}" type="slidenum">
              <a:rPr lang="en-US" sz="1200" b="0" smtClean="0">
                <a:latin typeface="Times New Roman" pitchFamily="18" charset="0"/>
              </a:rPr>
              <a:pPr/>
              <a:t>38</a:t>
            </a:fld>
            <a:endParaRPr lang="en-US" sz="1200" b="0" dirty="0" smtClean="0">
              <a:latin typeface="Times New Roman" pitchFamily="18"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488DEE21-ED4F-4FD5-B300-C0D930C6B5E9}" type="slidenum">
              <a:rPr lang="en-US" sz="1200" b="0" smtClean="0">
                <a:latin typeface="Times New Roman" pitchFamily="18" charset="0"/>
              </a:rPr>
              <a:pPr/>
              <a:t>2</a:t>
            </a:fld>
            <a:endParaRPr lang="en-US" sz="1200" b="0" dirty="0" smtClean="0">
              <a:latin typeface="Times New Roman"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994F1400-7D7D-4A7D-BCF9-99ED78DCDD0E}" type="slidenum">
              <a:rPr lang="en-US" sz="1200" b="0" smtClean="0">
                <a:latin typeface="Times New Roman" pitchFamily="18" charset="0"/>
              </a:rPr>
              <a:pPr/>
              <a:t>51</a:t>
            </a:fld>
            <a:endParaRPr lang="en-US" sz="1200" b="0" dirty="0" smtClean="0">
              <a:latin typeface="Times New Roman" pitchFamily="18"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47DF83CF-0B76-469C-B3BF-4C43763CF6E5}" type="slidenum">
              <a:rPr lang="en-US" sz="1200" b="0" smtClean="0">
                <a:latin typeface="Times New Roman" pitchFamily="18" charset="0"/>
              </a:rPr>
              <a:pPr/>
              <a:t>55</a:t>
            </a:fld>
            <a:endParaRPr lang="en-US" sz="1200" b="0" dirty="0" smtClean="0">
              <a:latin typeface="Times New Roman" pitchFamily="18"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FA910A63-1646-4AAF-8402-742B89F87B94}" type="slidenum">
              <a:rPr lang="en-US" sz="1200" b="0" smtClean="0">
                <a:latin typeface="Times New Roman" pitchFamily="18" charset="0"/>
              </a:rPr>
              <a:pPr/>
              <a:t>59</a:t>
            </a:fld>
            <a:endParaRPr lang="en-US" sz="1200" b="0" dirty="0" smtClean="0">
              <a:latin typeface="Times New Roman" pitchFamily="18"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7F848A1E-BB9D-49B3-9D25-C07193ED7B91}" type="slidenum">
              <a:rPr lang="en-US" sz="1200" b="0" smtClean="0">
                <a:latin typeface="Times New Roman" pitchFamily="18" charset="0"/>
              </a:rPr>
              <a:pPr/>
              <a:t>60</a:t>
            </a:fld>
            <a:endParaRPr lang="en-US" sz="1200" b="0" dirty="0" smtClean="0">
              <a:latin typeface="Times New Roman" pitchFamily="18"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34D94D1F-F644-4A40-9891-2D06711E967A}" type="slidenum">
              <a:rPr lang="en-US" sz="1200" b="0" smtClean="0">
                <a:latin typeface="Times New Roman" pitchFamily="18" charset="0"/>
              </a:rPr>
              <a:pPr/>
              <a:t>62</a:t>
            </a:fld>
            <a:endParaRPr lang="en-US" sz="1200" b="0" dirty="0" smtClean="0">
              <a:latin typeface="Times New Roman" pitchFamily="18"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E72D5658-09AE-49DF-985E-07ADABE82D81}" type="slidenum">
              <a:rPr lang="en-US" sz="1200" b="0" smtClean="0">
                <a:latin typeface="Times New Roman" pitchFamily="18" charset="0"/>
              </a:rPr>
              <a:pPr/>
              <a:t>3</a:t>
            </a:fld>
            <a:endParaRPr lang="en-US" sz="1200" b="0" dirty="0" smtClean="0">
              <a:latin typeface="Times New Roman" pitchFamily="18" charset="0"/>
            </a:endParaRPr>
          </a:p>
        </p:txBody>
      </p:sp>
      <p:sp>
        <p:nvSpPr>
          <p:cNvPr id="69635" name="Rectangle 2"/>
          <p:cNvSpPr>
            <a:spLocks noGrp="1" noRot="1" noChangeAspect="1" noChangeArrowheads="1" noTextEdit="1"/>
          </p:cNvSpPr>
          <p:nvPr>
            <p:ph type="sldImg"/>
          </p:nvPr>
        </p:nvSpPr>
        <p:spPr>
          <a:solidFill>
            <a:srgbClr val="FFFFFF"/>
          </a:solidFill>
          <a:ln/>
        </p:spPr>
      </p:sp>
      <p:sp>
        <p:nvSpPr>
          <p:cNvPr id="69636" name="Rectangle 3"/>
          <p:cNvSpPr>
            <a:spLocks noGrp="1" noChangeArrowheads="1"/>
          </p:cNvSpPr>
          <p:nvPr>
            <p:ph type="body" idx="1"/>
          </p:nvPr>
        </p:nvSpPr>
        <p:spPr>
          <a:solidFill>
            <a:srgbClr val="FFFFFF"/>
          </a:solidFill>
          <a:ln>
            <a:solidFill>
              <a:srgbClr val="000000"/>
            </a:solidFill>
          </a:ln>
        </p:spPr>
        <p:txBody>
          <a:bodyPr/>
          <a:lstStyle/>
          <a:p>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E72D5658-09AE-49DF-985E-07ADABE82D81}" type="slidenum">
              <a:rPr lang="en-US" sz="1200" b="0" smtClean="0">
                <a:latin typeface="Times New Roman" pitchFamily="18" charset="0"/>
              </a:rPr>
              <a:pPr/>
              <a:t>4</a:t>
            </a:fld>
            <a:endParaRPr lang="en-US" sz="1200" b="0" dirty="0" smtClean="0">
              <a:latin typeface="Times New Roman" pitchFamily="18" charset="0"/>
            </a:endParaRPr>
          </a:p>
        </p:txBody>
      </p:sp>
      <p:sp>
        <p:nvSpPr>
          <p:cNvPr id="69635" name="Rectangle 2"/>
          <p:cNvSpPr>
            <a:spLocks noGrp="1" noRot="1" noChangeAspect="1" noChangeArrowheads="1" noTextEdit="1"/>
          </p:cNvSpPr>
          <p:nvPr>
            <p:ph type="sldImg"/>
          </p:nvPr>
        </p:nvSpPr>
        <p:spPr>
          <a:solidFill>
            <a:srgbClr val="FFFFFF"/>
          </a:solidFill>
          <a:ln/>
        </p:spPr>
      </p:sp>
      <p:sp>
        <p:nvSpPr>
          <p:cNvPr id="69636" name="Rectangle 3"/>
          <p:cNvSpPr>
            <a:spLocks noGrp="1" noChangeArrowheads="1"/>
          </p:cNvSpPr>
          <p:nvPr>
            <p:ph type="body" idx="1"/>
          </p:nvPr>
        </p:nvSpPr>
        <p:spPr>
          <a:solidFill>
            <a:srgbClr val="FFFFFF"/>
          </a:solidFill>
          <a:ln>
            <a:solidFill>
              <a:srgbClr val="000000"/>
            </a:solidFill>
          </a:ln>
        </p:spPr>
        <p:txBody>
          <a:bodyPr/>
          <a:lstStyle/>
          <a:p>
            <a:endParaRPr 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84A155D5-A849-4C44-A561-D648CEA19A23}" type="slidenum">
              <a:rPr lang="en-US" sz="1200" b="0" smtClean="0">
                <a:latin typeface="Times New Roman" pitchFamily="18" charset="0"/>
              </a:rPr>
              <a:pPr/>
              <a:t>12</a:t>
            </a:fld>
            <a:endParaRPr lang="en-US" sz="1200" b="0" dirty="0" smtClean="0">
              <a:latin typeface="Times New Roman" pitchFamily="18" charset="0"/>
            </a:endParaRPr>
          </a:p>
        </p:txBody>
      </p:sp>
      <p:sp>
        <p:nvSpPr>
          <p:cNvPr id="70659" name="Rectangle 2"/>
          <p:cNvSpPr>
            <a:spLocks noGrp="1" noRot="1" noChangeAspect="1" noChangeArrowheads="1" noTextEdit="1"/>
          </p:cNvSpPr>
          <p:nvPr>
            <p:ph type="sldImg"/>
          </p:nvPr>
        </p:nvSpPr>
        <p:spPr>
          <a:solidFill>
            <a:srgbClr val="FFFFFF"/>
          </a:solidFill>
          <a:ln/>
        </p:spPr>
      </p:sp>
      <p:sp>
        <p:nvSpPr>
          <p:cNvPr id="70660" name="Rectangle 3"/>
          <p:cNvSpPr>
            <a:spLocks noGrp="1" noChangeArrowheads="1"/>
          </p:cNvSpPr>
          <p:nvPr>
            <p:ph type="body" idx="1"/>
          </p:nvPr>
        </p:nvSpPr>
        <p:spPr>
          <a:solidFill>
            <a:srgbClr val="FFFFFF"/>
          </a:solidFill>
          <a:ln>
            <a:solidFill>
              <a:srgbClr val="000000"/>
            </a:solidFill>
          </a:ln>
        </p:spPr>
        <p:txBody>
          <a:bodyPr/>
          <a:lstStyle/>
          <a:p>
            <a:endParaRPr 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84A155D5-A849-4C44-A561-D648CEA19A23}" type="slidenum">
              <a:rPr lang="en-US" sz="1200" b="0" smtClean="0">
                <a:latin typeface="Times New Roman" pitchFamily="18" charset="0"/>
              </a:rPr>
              <a:pPr/>
              <a:t>16</a:t>
            </a:fld>
            <a:endParaRPr lang="en-US" sz="1200" b="0" dirty="0" smtClean="0">
              <a:latin typeface="Times New Roman" pitchFamily="18" charset="0"/>
            </a:endParaRPr>
          </a:p>
        </p:txBody>
      </p:sp>
      <p:sp>
        <p:nvSpPr>
          <p:cNvPr id="70659" name="Rectangle 2"/>
          <p:cNvSpPr>
            <a:spLocks noGrp="1" noRot="1" noChangeAspect="1" noChangeArrowheads="1" noTextEdit="1"/>
          </p:cNvSpPr>
          <p:nvPr>
            <p:ph type="sldImg"/>
          </p:nvPr>
        </p:nvSpPr>
        <p:spPr>
          <a:solidFill>
            <a:srgbClr val="FFFFFF"/>
          </a:solidFill>
          <a:ln/>
        </p:spPr>
      </p:sp>
      <p:sp>
        <p:nvSpPr>
          <p:cNvPr id="70660" name="Rectangle 3"/>
          <p:cNvSpPr>
            <a:spLocks noGrp="1" noChangeArrowheads="1"/>
          </p:cNvSpPr>
          <p:nvPr>
            <p:ph type="body" idx="1"/>
          </p:nvPr>
        </p:nvSpPr>
        <p:spPr>
          <a:solidFill>
            <a:srgbClr val="FFFFFF"/>
          </a:solidFill>
          <a:ln>
            <a:solidFill>
              <a:srgbClr val="000000"/>
            </a:solidFill>
          </a:ln>
        </p:spPr>
        <p:txBody>
          <a:bodyPr/>
          <a:lstStyle/>
          <a:p>
            <a:endParaRPr lang="en-US"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7E97FDB6-5789-4989-B56E-673CCFE4B98D}" type="slidenum">
              <a:rPr lang="en-US" sz="1200" b="0" smtClean="0">
                <a:latin typeface="Times New Roman" pitchFamily="18" charset="0"/>
              </a:rPr>
              <a:pPr/>
              <a:t>19</a:t>
            </a:fld>
            <a:endParaRPr lang="en-US" sz="1200" b="0"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7E97FDB6-5789-4989-B56E-673CCFE4B98D}" type="slidenum">
              <a:rPr lang="en-US" sz="1200" b="0" smtClean="0">
                <a:latin typeface="Times New Roman" pitchFamily="18" charset="0"/>
              </a:rPr>
              <a:pPr/>
              <a:t>20</a:t>
            </a:fld>
            <a:endParaRPr lang="en-US" sz="1200" b="0"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b="1">
                <a:solidFill>
                  <a:schemeClr val="tx1"/>
                </a:solidFill>
                <a:latin typeface="Arial" charset="0"/>
              </a:defRPr>
            </a:lvl1pPr>
            <a:lvl2pPr marL="742950" indent="-285750" defTabSz="930275">
              <a:defRPr sz="1600" b="1">
                <a:solidFill>
                  <a:schemeClr val="tx1"/>
                </a:solidFill>
                <a:latin typeface="Arial" charset="0"/>
              </a:defRPr>
            </a:lvl2pPr>
            <a:lvl3pPr marL="1143000" indent="-228600" defTabSz="930275">
              <a:defRPr sz="1600" b="1">
                <a:solidFill>
                  <a:schemeClr val="tx1"/>
                </a:solidFill>
                <a:latin typeface="Arial" charset="0"/>
              </a:defRPr>
            </a:lvl3pPr>
            <a:lvl4pPr marL="1600200" indent="-228600" defTabSz="930275">
              <a:defRPr sz="1600" b="1">
                <a:solidFill>
                  <a:schemeClr val="tx1"/>
                </a:solidFill>
                <a:latin typeface="Arial" charset="0"/>
              </a:defRPr>
            </a:lvl4pPr>
            <a:lvl5pPr marL="2057400" indent="-228600" defTabSz="930275">
              <a:defRPr sz="1600" b="1">
                <a:solidFill>
                  <a:schemeClr val="tx1"/>
                </a:solidFill>
                <a:latin typeface="Arial" charset="0"/>
              </a:defRPr>
            </a:lvl5pPr>
            <a:lvl6pPr marL="2514600" indent="-228600" defTabSz="930275" eaLnBrk="0" fontAlgn="base" hangingPunct="0">
              <a:spcBef>
                <a:spcPct val="0"/>
              </a:spcBef>
              <a:spcAft>
                <a:spcPct val="0"/>
              </a:spcAft>
              <a:defRPr sz="1600" b="1">
                <a:solidFill>
                  <a:schemeClr val="tx1"/>
                </a:solidFill>
                <a:latin typeface="Arial" charset="0"/>
              </a:defRPr>
            </a:lvl6pPr>
            <a:lvl7pPr marL="2971800" indent="-228600" defTabSz="930275" eaLnBrk="0" fontAlgn="base" hangingPunct="0">
              <a:spcBef>
                <a:spcPct val="0"/>
              </a:spcBef>
              <a:spcAft>
                <a:spcPct val="0"/>
              </a:spcAft>
              <a:defRPr sz="1600" b="1">
                <a:solidFill>
                  <a:schemeClr val="tx1"/>
                </a:solidFill>
                <a:latin typeface="Arial" charset="0"/>
              </a:defRPr>
            </a:lvl7pPr>
            <a:lvl8pPr marL="3429000" indent="-228600" defTabSz="930275" eaLnBrk="0" fontAlgn="base" hangingPunct="0">
              <a:spcBef>
                <a:spcPct val="0"/>
              </a:spcBef>
              <a:spcAft>
                <a:spcPct val="0"/>
              </a:spcAft>
              <a:defRPr sz="1600" b="1">
                <a:solidFill>
                  <a:schemeClr val="tx1"/>
                </a:solidFill>
                <a:latin typeface="Arial" charset="0"/>
              </a:defRPr>
            </a:lvl8pPr>
            <a:lvl9pPr marL="3886200" indent="-228600" defTabSz="930275" eaLnBrk="0" fontAlgn="base" hangingPunct="0">
              <a:spcBef>
                <a:spcPct val="0"/>
              </a:spcBef>
              <a:spcAft>
                <a:spcPct val="0"/>
              </a:spcAft>
              <a:defRPr sz="1600" b="1">
                <a:solidFill>
                  <a:schemeClr val="tx1"/>
                </a:solidFill>
                <a:latin typeface="Arial" charset="0"/>
              </a:defRPr>
            </a:lvl9pPr>
          </a:lstStyle>
          <a:p>
            <a:fld id="{FCBAAE64-9F94-42D2-BA9C-1B7D4AE3E2BE}" type="slidenum">
              <a:rPr lang="en-US" sz="1200" b="0" smtClean="0">
                <a:latin typeface="Times New Roman" pitchFamily="18" charset="0"/>
              </a:rPr>
              <a:pPr/>
              <a:t>27</a:t>
            </a:fld>
            <a:endParaRPr lang="en-US" sz="1200" b="0"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endParaRPr lang="en-US"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54114" name="Rectangle 2"/>
          <p:cNvSpPr>
            <a:spLocks noGrp="1" noChangeArrowheads="1"/>
          </p:cNvSpPr>
          <p:nvPr>
            <p:ph type="ctrTitle"/>
          </p:nvPr>
        </p:nvSpPr>
        <p:spPr>
          <a:xfrm>
            <a:off x="3124200" y="2743200"/>
            <a:ext cx="5181600" cy="838200"/>
          </a:xfrm>
        </p:spPr>
        <p:txBody>
          <a:bodyPr/>
          <a:lstStyle>
            <a:lvl1pPr>
              <a:defRPr/>
            </a:lvl1pPr>
          </a:lstStyle>
          <a:p>
            <a:r>
              <a:rPr lang="en-US"/>
              <a:t>Click to edit Master title style</a:t>
            </a:r>
          </a:p>
        </p:txBody>
      </p:sp>
      <p:sp>
        <p:nvSpPr>
          <p:cNvPr id="1754115" name="Rectangle 3"/>
          <p:cNvSpPr>
            <a:spLocks noGrp="1" noChangeArrowheads="1"/>
          </p:cNvSpPr>
          <p:nvPr>
            <p:ph type="subTitle" idx="1"/>
          </p:nvPr>
        </p:nvSpPr>
        <p:spPr>
          <a:xfrm>
            <a:off x="3124200" y="3810000"/>
            <a:ext cx="5181600" cy="457200"/>
          </a:xfrm>
        </p:spPr>
        <p:txBody>
          <a:bodyPr/>
          <a:lstStyle>
            <a:lvl1pPr marL="0" indent="0">
              <a:buFontTx/>
              <a:buNone/>
              <a:defRPr sz="2000"/>
            </a:lvl1pPr>
          </a:lstStyle>
          <a:p>
            <a:r>
              <a:rPr lang="en-US"/>
              <a:t>Click to edit Master subtitle style</a:t>
            </a:r>
          </a:p>
        </p:txBody>
      </p:sp>
    </p:spTree>
    <p:extLst>
      <p:ext uri="{BB962C8B-B14F-4D97-AF65-F5344CB8AC3E}">
        <p14:creationId xmlns:p14="http://schemas.microsoft.com/office/powerpoint/2010/main" val="247138633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1538577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0"/>
            <a:ext cx="2190750" cy="5815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419850" cy="5815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026287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395413"/>
            <a:ext cx="8458200" cy="213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681413"/>
            <a:ext cx="8458200" cy="213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880415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395413"/>
            <a:ext cx="8458200" cy="213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1000" y="3681413"/>
            <a:ext cx="8458200" cy="213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030275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858563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132323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395413"/>
            <a:ext cx="41529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395413"/>
            <a:ext cx="41529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7644500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542494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303590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692484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26296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5960070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0"/>
            <a:ext cx="876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395413"/>
            <a:ext cx="8458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17"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Lst>
  <p:transition>
    <p:wipe dir="r"/>
  </p:transition>
  <p:txStyles>
    <p:titleStyle>
      <a:lvl1pPr algn="l" rtl="0" eaLnBrk="0" fontAlgn="base" hangingPunct="0">
        <a:spcBef>
          <a:spcPct val="0"/>
        </a:spcBef>
        <a:spcAft>
          <a:spcPct val="0"/>
        </a:spcAft>
        <a:defRPr sz="3600" b="1">
          <a:solidFill>
            <a:srgbClr val="BDC599"/>
          </a:solidFill>
          <a:latin typeface="+mj-lt"/>
          <a:ea typeface="+mj-ea"/>
          <a:cs typeface="+mj-cs"/>
        </a:defRPr>
      </a:lvl1pPr>
      <a:lvl2pPr algn="l" rtl="0" eaLnBrk="0" fontAlgn="base" hangingPunct="0">
        <a:spcBef>
          <a:spcPct val="0"/>
        </a:spcBef>
        <a:spcAft>
          <a:spcPct val="0"/>
        </a:spcAft>
        <a:defRPr sz="3600" b="1">
          <a:solidFill>
            <a:srgbClr val="BDC599"/>
          </a:solidFill>
          <a:latin typeface="Arial" charset="0"/>
        </a:defRPr>
      </a:lvl2pPr>
      <a:lvl3pPr algn="l" rtl="0" eaLnBrk="0" fontAlgn="base" hangingPunct="0">
        <a:spcBef>
          <a:spcPct val="0"/>
        </a:spcBef>
        <a:spcAft>
          <a:spcPct val="0"/>
        </a:spcAft>
        <a:defRPr sz="3600" b="1">
          <a:solidFill>
            <a:srgbClr val="BDC599"/>
          </a:solidFill>
          <a:latin typeface="Arial" charset="0"/>
        </a:defRPr>
      </a:lvl3pPr>
      <a:lvl4pPr algn="l" rtl="0" eaLnBrk="0" fontAlgn="base" hangingPunct="0">
        <a:spcBef>
          <a:spcPct val="0"/>
        </a:spcBef>
        <a:spcAft>
          <a:spcPct val="0"/>
        </a:spcAft>
        <a:defRPr sz="3600" b="1">
          <a:solidFill>
            <a:srgbClr val="BDC599"/>
          </a:solidFill>
          <a:latin typeface="Arial" charset="0"/>
        </a:defRPr>
      </a:lvl4pPr>
      <a:lvl5pPr algn="l" rtl="0" eaLnBrk="0" fontAlgn="base" hangingPunct="0">
        <a:spcBef>
          <a:spcPct val="0"/>
        </a:spcBef>
        <a:spcAft>
          <a:spcPct val="0"/>
        </a:spcAft>
        <a:defRPr sz="3600" b="1">
          <a:solidFill>
            <a:srgbClr val="BDC599"/>
          </a:solidFill>
          <a:latin typeface="Arial" charset="0"/>
        </a:defRPr>
      </a:lvl5pPr>
      <a:lvl6pPr marL="457200" algn="l" rtl="0" eaLnBrk="0" fontAlgn="base" hangingPunct="0">
        <a:spcBef>
          <a:spcPct val="0"/>
        </a:spcBef>
        <a:spcAft>
          <a:spcPct val="0"/>
        </a:spcAft>
        <a:defRPr sz="3600" b="1">
          <a:solidFill>
            <a:srgbClr val="BDC599"/>
          </a:solidFill>
          <a:latin typeface="Arial" charset="0"/>
        </a:defRPr>
      </a:lvl6pPr>
      <a:lvl7pPr marL="914400" algn="l" rtl="0" eaLnBrk="0" fontAlgn="base" hangingPunct="0">
        <a:spcBef>
          <a:spcPct val="0"/>
        </a:spcBef>
        <a:spcAft>
          <a:spcPct val="0"/>
        </a:spcAft>
        <a:defRPr sz="3600" b="1">
          <a:solidFill>
            <a:srgbClr val="BDC599"/>
          </a:solidFill>
          <a:latin typeface="Arial" charset="0"/>
        </a:defRPr>
      </a:lvl7pPr>
      <a:lvl8pPr marL="1371600" algn="l" rtl="0" eaLnBrk="0" fontAlgn="base" hangingPunct="0">
        <a:spcBef>
          <a:spcPct val="0"/>
        </a:spcBef>
        <a:spcAft>
          <a:spcPct val="0"/>
        </a:spcAft>
        <a:defRPr sz="3600" b="1">
          <a:solidFill>
            <a:srgbClr val="BDC599"/>
          </a:solidFill>
          <a:latin typeface="Arial" charset="0"/>
        </a:defRPr>
      </a:lvl8pPr>
      <a:lvl9pPr marL="1828800" algn="l" rtl="0" eaLnBrk="0" fontAlgn="base" hangingPunct="0">
        <a:spcBef>
          <a:spcPct val="0"/>
        </a:spcBef>
        <a:spcAft>
          <a:spcPct val="0"/>
        </a:spcAft>
        <a:defRPr sz="3600" b="1">
          <a:solidFill>
            <a:srgbClr val="BDC599"/>
          </a:solidFill>
          <a:latin typeface="Arial" charset="0"/>
        </a:defRPr>
      </a:lvl9pPr>
    </p:titleStyle>
    <p:bodyStyle>
      <a:lvl1pPr marL="342900" indent="-342900" algn="l" rtl="0" eaLnBrk="0" fontAlgn="base" hangingPunct="0">
        <a:spcBef>
          <a:spcPct val="20000"/>
        </a:spcBef>
        <a:spcAft>
          <a:spcPct val="0"/>
        </a:spcAft>
        <a:buChar char="•"/>
        <a:defRPr sz="2800" b="1">
          <a:solidFill>
            <a:srgbClr val="FFFFE5"/>
          </a:solidFill>
          <a:latin typeface="+mn-lt"/>
          <a:ea typeface="+mn-ea"/>
          <a:cs typeface="+mn-cs"/>
        </a:defRPr>
      </a:lvl1pPr>
      <a:lvl2pPr marL="742950" indent="-285750" algn="l" rtl="0" eaLnBrk="0" fontAlgn="base" hangingPunct="0">
        <a:spcBef>
          <a:spcPct val="20000"/>
        </a:spcBef>
        <a:spcAft>
          <a:spcPct val="0"/>
        </a:spcAft>
        <a:buChar char="–"/>
        <a:defRPr sz="2600" b="1">
          <a:solidFill>
            <a:srgbClr val="FFFFE5"/>
          </a:solidFill>
          <a:latin typeface="+mn-lt"/>
        </a:defRPr>
      </a:lvl2pPr>
      <a:lvl3pPr marL="1143000" indent="-228600" algn="l" rtl="0" eaLnBrk="0" fontAlgn="base" hangingPunct="0">
        <a:spcBef>
          <a:spcPct val="20000"/>
        </a:spcBef>
        <a:spcAft>
          <a:spcPct val="0"/>
        </a:spcAft>
        <a:buChar char="•"/>
        <a:defRPr sz="2400" b="1">
          <a:solidFill>
            <a:srgbClr val="FFFFE5"/>
          </a:solidFill>
          <a:latin typeface="+mn-lt"/>
        </a:defRPr>
      </a:lvl3pPr>
      <a:lvl4pPr marL="1600200" indent="-228600" algn="l" rtl="0" eaLnBrk="0" fontAlgn="base" hangingPunct="0">
        <a:spcBef>
          <a:spcPct val="20000"/>
        </a:spcBef>
        <a:spcAft>
          <a:spcPct val="0"/>
        </a:spcAft>
        <a:buChar char="–"/>
        <a:defRPr sz="2000" b="1">
          <a:solidFill>
            <a:srgbClr val="FFFFE5"/>
          </a:solidFill>
          <a:latin typeface="+mn-lt"/>
        </a:defRPr>
      </a:lvl4pPr>
      <a:lvl5pPr marL="2057400" indent="-228600" algn="l" rtl="0" eaLnBrk="0" fontAlgn="base" hangingPunct="0">
        <a:spcBef>
          <a:spcPct val="20000"/>
        </a:spcBef>
        <a:spcAft>
          <a:spcPct val="0"/>
        </a:spcAft>
        <a:buChar char="»"/>
        <a:defRPr sz="2000" b="1">
          <a:solidFill>
            <a:srgbClr val="FFFFE5"/>
          </a:solidFill>
          <a:latin typeface="+mn-lt"/>
        </a:defRPr>
      </a:lvl5pPr>
      <a:lvl6pPr marL="2514600" indent="-228600" algn="l" rtl="0" eaLnBrk="0" fontAlgn="base" hangingPunct="0">
        <a:spcBef>
          <a:spcPct val="20000"/>
        </a:spcBef>
        <a:spcAft>
          <a:spcPct val="0"/>
        </a:spcAft>
        <a:buChar char="»"/>
        <a:defRPr sz="2000" b="1">
          <a:solidFill>
            <a:srgbClr val="FFFFE5"/>
          </a:solidFill>
          <a:latin typeface="+mn-lt"/>
        </a:defRPr>
      </a:lvl6pPr>
      <a:lvl7pPr marL="2971800" indent="-228600" algn="l" rtl="0" eaLnBrk="0" fontAlgn="base" hangingPunct="0">
        <a:spcBef>
          <a:spcPct val="20000"/>
        </a:spcBef>
        <a:spcAft>
          <a:spcPct val="0"/>
        </a:spcAft>
        <a:buChar char="»"/>
        <a:defRPr sz="2000" b="1">
          <a:solidFill>
            <a:srgbClr val="FFFFE5"/>
          </a:solidFill>
          <a:latin typeface="+mn-lt"/>
        </a:defRPr>
      </a:lvl7pPr>
      <a:lvl8pPr marL="3429000" indent="-228600" algn="l" rtl="0" eaLnBrk="0" fontAlgn="base" hangingPunct="0">
        <a:spcBef>
          <a:spcPct val="20000"/>
        </a:spcBef>
        <a:spcAft>
          <a:spcPct val="0"/>
        </a:spcAft>
        <a:buChar char="»"/>
        <a:defRPr sz="2000" b="1">
          <a:solidFill>
            <a:srgbClr val="FFFFE5"/>
          </a:solidFill>
          <a:latin typeface="+mn-lt"/>
        </a:defRPr>
      </a:lvl8pPr>
      <a:lvl9pPr marL="3886200" indent="-228600" algn="l" rtl="0" eaLnBrk="0" fontAlgn="base" hangingPunct="0">
        <a:spcBef>
          <a:spcPct val="20000"/>
        </a:spcBef>
        <a:spcAft>
          <a:spcPct val="0"/>
        </a:spcAft>
        <a:buChar char="»"/>
        <a:defRPr sz="2000" b="1">
          <a:solidFill>
            <a:srgbClr val="FFFFE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124200" y="2514600"/>
            <a:ext cx="5181600" cy="838200"/>
          </a:xfrm>
        </p:spPr>
        <p:txBody>
          <a:bodyPr/>
          <a:lstStyle/>
          <a:p>
            <a:r>
              <a:rPr lang="en-US" sz="1800" dirty="0" smtClean="0">
                <a:solidFill>
                  <a:srgbClr val="FFC000"/>
                </a:solidFill>
              </a:rPr>
              <a:t> An Employer’s Guide to</a:t>
            </a:r>
            <a:br>
              <a:rPr lang="en-US" sz="1800" dirty="0" smtClean="0">
                <a:solidFill>
                  <a:srgbClr val="FFC000"/>
                </a:solidFill>
              </a:rPr>
            </a:br>
            <a:r>
              <a:rPr lang="en-US" sz="2400" dirty="0" smtClean="0">
                <a:solidFill>
                  <a:srgbClr val="FFC000"/>
                </a:solidFill>
              </a:rPr>
              <a:t>THE GREAT BALANCING ACT</a:t>
            </a:r>
          </a:p>
        </p:txBody>
      </p:sp>
      <p:sp>
        <p:nvSpPr>
          <p:cNvPr id="2" name="Subtitle 1"/>
          <p:cNvSpPr>
            <a:spLocks noGrp="1"/>
          </p:cNvSpPr>
          <p:nvPr>
            <p:ph type="subTitle" idx="1"/>
          </p:nvPr>
        </p:nvSpPr>
        <p:spPr>
          <a:xfrm>
            <a:off x="3124200" y="3581400"/>
            <a:ext cx="5181600" cy="457200"/>
          </a:xfrm>
        </p:spPr>
        <p:txBody>
          <a:bodyPr/>
          <a:lstStyle/>
          <a:p>
            <a:pPr>
              <a:defRPr/>
            </a:pPr>
            <a:r>
              <a:rPr lang="en-US" dirty="0" smtClean="0"/>
              <a:t>Managing the Interplay Between </a:t>
            </a:r>
            <a:r>
              <a:rPr lang="en-US" dirty="0" smtClean="0">
                <a:latin typeface="+mj-lt"/>
              </a:rPr>
              <a:t>Employment</a:t>
            </a:r>
            <a:r>
              <a:rPr lang="en-US" dirty="0" smtClean="0"/>
              <a:t> Law and Workers’        Compensation Issues</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457200"/>
            <a:ext cx="2209800" cy="2133600"/>
          </a:xfrm>
          <a:prstGeom prst="rect">
            <a:avLst/>
          </a:prstGeom>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solidFill>
                  <a:srgbClr val="FFC000"/>
                </a:solidFill>
              </a:rPr>
              <a:t>Survey Report Excerpt:</a:t>
            </a:r>
          </a:p>
        </p:txBody>
      </p:sp>
      <p:sp>
        <p:nvSpPr>
          <p:cNvPr id="6147" name="Rectangle 3"/>
          <p:cNvSpPr>
            <a:spLocks noGrp="1" noChangeArrowheads="1"/>
          </p:cNvSpPr>
          <p:nvPr>
            <p:ph type="body" idx="1"/>
          </p:nvPr>
        </p:nvSpPr>
        <p:spPr/>
        <p:txBody>
          <a:bodyPr/>
          <a:lstStyle/>
          <a:p>
            <a:pPr marL="533400" indent="-533400">
              <a:buFontTx/>
              <a:buNone/>
              <a:defRPr/>
            </a:pPr>
            <a:r>
              <a:rPr lang="en-US" sz="4000" dirty="0" smtClean="0"/>
              <a:t> </a:t>
            </a:r>
            <a:r>
              <a:rPr lang="en-US" sz="4000" i="1" dirty="0" smtClean="0"/>
              <a:t>“The 2012 surveys provide policymakers and researchers with the current data with which to analyze the FMLA within the context of this evolving economic market.”</a:t>
            </a:r>
          </a:p>
        </p:txBody>
      </p:sp>
    </p:spTree>
    <p:extLst>
      <p:ext uri="{BB962C8B-B14F-4D97-AF65-F5344CB8AC3E}">
        <p14:creationId xmlns:p14="http://schemas.microsoft.com/office/powerpoint/2010/main" val="2858942153"/>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solidFill>
                  <a:srgbClr val="FFC000"/>
                </a:solidFill>
              </a:rPr>
              <a:t>Recent Proposed Legislation:</a:t>
            </a:r>
          </a:p>
        </p:txBody>
      </p:sp>
      <p:sp>
        <p:nvSpPr>
          <p:cNvPr id="6147" name="Rectangle 3"/>
          <p:cNvSpPr>
            <a:spLocks noGrp="1" noChangeArrowheads="1"/>
          </p:cNvSpPr>
          <p:nvPr>
            <p:ph type="body" idx="1"/>
          </p:nvPr>
        </p:nvSpPr>
        <p:spPr>
          <a:xfrm>
            <a:off x="228600" y="1066800"/>
            <a:ext cx="8458200" cy="4419600"/>
          </a:xfrm>
        </p:spPr>
        <p:txBody>
          <a:bodyPr/>
          <a:lstStyle/>
          <a:p>
            <a:pPr marL="533400" indent="-533400">
              <a:buFontTx/>
              <a:buNone/>
              <a:defRPr/>
            </a:pPr>
            <a:r>
              <a:rPr lang="en-US" sz="4000" dirty="0" smtClean="0"/>
              <a:t>2009/2011 </a:t>
            </a:r>
          </a:p>
          <a:p>
            <a:pPr marL="533400" indent="-533400">
              <a:buFontTx/>
              <a:buNone/>
              <a:defRPr/>
            </a:pPr>
            <a:r>
              <a:rPr lang="en-US" sz="4000" dirty="0"/>
              <a:t>	</a:t>
            </a:r>
            <a:r>
              <a:rPr lang="en-US" sz="3600" dirty="0" smtClean="0"/>
              <a:t>Lower Employer Coverage to 25 (from 50) Employees. </a:t>
            </a:r>
          </a:p>
          <a:p>
            <a:pPr marL="533400" indent="-533400">
              <a:buFontTx/>
              <a:buNone/>
              <a:defRPr/>
            </a:pPr>
            <a:r>
              <a:rPr lang="en-US" sz="3600" dirty="0" smtClean="0"/>
              <a:t>             </a:t>
            </a:r>
            <a:r>
              <a:rPr lang="en-US" i="1" dirty="0" smtClean="0"/>
              <a:t>[proposed but not enacted]</a:t>
            </a:r>
          </a:p>
          <a:p>
            <a:pPr marL="533400" indent="-533400">
              <a:buFontTx/>
              <a:buNone/>
              <a:defRPr/>
            </a:pPr>
            <a:r>
              <a:rPr lang="en-US" sz="3600" dirty="0" smtClean="0"/>
              <a:t>2011</a:t>
            </a:r>
          </a:p>
          <a:p>
            <a:pPr marL="533400" indent="-533400">
              <a:buFontTx/>
              <a:buNone/>
              <a:defRPr/>
            </a:pPr>
            <a:r>
              <a:rPr lang="en-US" sz="3600" dirty="0"/>
              <a:t>	</a:t>
            </a:r>
            <a:r>
              <a:rPr lang="en-US" sz="3600" dirty="0" smtClean="0"/>
              <a:t>Provide for Paid FMLA leave </a:t>
            </a:r>
          </a:p>
          <a:p>
            <a:pPr marL="533400" indent="-533400">
              <a:buFontTx/>
              <a:buNone/>
              <a:defRPr/>
            </a:pPr>
            <a:r>
              <a:rPr lang="en-US" sz="3600" dirty="0"/>
              <a:t>	</a:t>
            </a:r>
            <a:r>
              <a:rPr lang="en-US" sz="3600" i="1" dirty="0" smtClean="0"/>
              <a:t>         </a:t>
            </a:r>
            <a:r>
              <a:rPr lang="en-US" i="1" dirty="0" smtClean="0"/>
              <a:t>[proposed but not enacted]</a:t>
            </a:r>
          </a:p>
        </p:txBody>
      </p:sp>
    </p:spTree>
    <p:extLst>
      <p:ext uri="{BB962C8B-B14F-4D97-AF65-F5344CB8AC3E}">
        <p14:creationId xmlns:p14="http://schemas.microsoft.com/office/powerpoint/2010/main" val="1413086756"/>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4"/>
          <p:cNvSpPr>
            <a:spLocks noGrp="1"/>
          </p:cNvSpPr>
          <p:nvPr>
            <p:ph type="ctrTitle"/>
          </p:nvPr>
        </p:nvSpPr>
        <p:spPr/>
        <p:txBody>
          <a:bodyPr/>
          <a:lstStyle/>
          <a:p>
            <a:r>
              <a:rPr lang="en-US" dirty="0" smtClean="0"/>
              <a:t>FMLA BASICS</a:t>
            </a:r>
          </a:p>
        </p:txBody>
      </p:sp>
    </p:spTree>
    <p:extLst>
      <p:ext uri="{BB962C8B-B14F-4D97-AF65-F5344CB8AC3E}">
        <p14:creationId xmlns:p14="http://schemas.microsoft.com/office/powerpoint/2010/main" val="2281020127"/>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solidFill>
                  <a:srgbClr val="FFC000"/>
                </a:solidFill>
              </a:rPr>
              <a:t>Coverage:  Employer</a:t>
            </a:r>
          </a:p>
        </p:txBody>
      </p:sp>
      <p:sp>
        <p:nvSpPr>
          <p:cNvPr id="6147" name="Rectangle 3"/>
          <p:cNvSpPr>
            <a:spLocks noGrp="1" noChangeArrowheads="1"/>
          </p:cNvSpPr>
          <p:nvPr>
            <p:ph type="body" idx="1"/>
          </p:nvPr>
        </p:nvSpPr>
        <p:spPr/>
        <p:txBody>
          <a:bodyPr/>
          <a:lstStyle/>
          <a:p>
            <a:pPr marL="533400" indent="-533400">
              <a:buFontTx/>
              <a:buNone/>
              <a:defRPr/>
            </a:pPr>
            <a:r>
              <a:rPr lang="en-US" dirty="0" smtClean="0"/>
              <a:t>A covered employer is one who:</a:t>
            </a:r>
            <a:endParaRPr lang="en-US" dirty="0"/>
          </a:p>
          <a:p>
            <a:pPr marL="533400" indent="-533400">
              <a:buFontTx/>
              <a:buNone/>
              <a:defRPr/>
            </a:pPr>
            <a:endParaRPr lang="en-US" dirty="0" smtClean="0"/>
          </a:p>
          <a:p>
            <a:pPr>
              <a:defRPr/>
            </a:pPr>
            <a:r>
              <a:rPr lang="en-US" dirty="0" smtClean="0"/>
              <a:t>Is a private employer with 50 or more employees </a:t>
            </a:r>
          </a:p>
          <a:p>
            <a:pPr>
              <a:defRPr/>
            </a:pPr>
            <a:endParaRPr lang="en-US" dirty="0"/>
          </a:p>
          <a:p>
            <a:pPr>
              <a:defRPr/>
            </a:pPr>
            <a:r>
              <a:rPr lang="en-US" dirty="0" smtClean="0"/>
              <a:t>Is a public employer, regardless of number of employees</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solidFill>
                  <a:srgbClr val="FFC000"/>
                </a:solidFill>
              </a:rPr>
              <a:t>Coverage:  Employee</a:t>
            </a:r>
          </a:p>
        </p:txBody>
      </p:sp>
      <p:sp>
        <p:nvSpPr>
          <p:cNvPr id="6147" name="Rectangle 3"/>
          <p:cNvSpPr>
            <a:spLocks noGrp="1" noChangeArrowheads="1"/>
          </p:cNvSpPr>
          <p:nvPr>
            <p:ph type="body" idx="1"/>
          </p:nvPr>
        </p:nvSpPr>
        <p:spPr>
          <a:xfrm>
            <a:off x="381000" y="990600"/>
            <a:ext cx="8458200" cy="4419600"/>
          </a:xfrm>
        </p:spPr>
        <p:txBody>
          <a:bodyPr/>
          <a:lstStyle/>
          <a:p>
            <a:pPr marL="533400" indent="-533400">
              <a:buFontTx/>
              <a:buNone/>
              <a:defRPr/>
            </a:pPr>
            <a:r>
              <a:rPr lang="en-US" dirty="0" smtClean="0"/>
              <a:t>An eligible employee is one who:</a:t>
            </a:r>
          </a:p>
          <a:p>
            <a:pPr marL="533400" indent="-533400">
              <a:buFontTx/>
              <a:buNone/>
              <a:defRPr/>
            </a:pPr>
            <a:endParaRPr lang="en-US" dirty="0" smtClean="0"/>
          </a:p>
          <a:p>
            <a:pPr>
              <a:defRPr/>
            </a:pPr>
            <a:r>
              <a:rPr lang="en-US" sz="2400" dirty="0" smtClean="0"/>
              <a:t>Has been employed by the employer for at least 12 months (they do not have to be consecutive months);</a:t>
            </a:r>
          </a:p>
          <a:p>
            <a:pPr>
              <a:defRPr/>
            </a:pPr>
            <a:r>
              <a:rPr lang="en-US" sz="2400" dirty="0" smtClean="0"/>
              <a:t>Has worked at least 1250 hours during the 12-month period immediately preceding the commencement of the leave; </a:t>
            </a:r>
          </a:p>
          <a:p>
            <a:pPr>
              <a:defRPr/>
            </a:pPr>
            <a:r>
              <a:rPr lang="en-US" sz="2400" dirty="0" smtClean="0"/>
              <a:t>Who has not already exhausted his leave entitlement for this12-month period; </a:t>
            </a:r>
            <a:r>
              <a:rPr lang="en-US" sz="2400" i="1" dirty="0" smtClean="0">
                <a:solidFill>
                  <a:srgbClr val="FFC000"/>
                </a:solidFill>
              </a:rPr>
              <a:t>and</a:t>
            </a:r>
            <a:endParaRPr lang="en-US" sz="2400" dirty="0" smtClean="0">
              <a:solidFill>
                <a:srgbClr val="FFC000"/>
              </a:solidFill>
            </a:endParaRPr>
          </a:p>
          <a:p>
            <a:pPr>
              <a:defRPr/>
            </a:pPr>
            <a:r>
              <a:rPr lang="en-US" sz="2400" dirty="0" smtClean="0"/>
              <a:t>Who works at a location with at least 50 employees within 75-mile radius </a:t>
            </a:r>
            <a:r>
              <a:rPr lang="en-US" sz="2400" i="1" dirty="0" smtClean="0"/>
              <a:t>(including public employees).</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smtClean="0">
                <a:solidFill>
                  <a:srgbClr val="FFC000"/>
                </a:solidFill>
              </a:rPr>
              <a:t>Protections Afforded to Eligible Employees:</a:t>
            </a:r>
          </a:p>
        </p:txBody>
      </p:sp>
      <p:sp>
        <p:nvSpPr>
          <p:cNvPr id="9219" name="Rectangle 3"/>
          <p:cNvSpPr>
            <a:spLocks noGrp="1" noChangeArrowheads="1"/>
          </p:cNvSpPr>
          <p:nvPr>
            <p:ph type="body" idx="1"/>
          </p:nvPr>
        </p:nvSpPr>
        <p:spPr/>
        <p:txBody>
          <a:bodyPr/>
          <a:lstStyle/>
          <a:p>
            <a:r>
              <a:rPr lang="en-US" dirty="0" smtClean="0">
                <a:solidFill>
                  <a:srgbClr val="FFC000"/>
                </a:solidFill>
              </a:rPr>
              <a:t>Leave</a:t>
            </a:r>
            <a:r>
              <a:rPr lang="en-US" dirty="0" smtClean="0"/>
              <a:t> -- 12 weeks in 12 months period (exception Military care-giver leave)</a:t>
            </a:r>
          </a:p>
          <a:p>
            <a:endParaRPr lang="en-US" dirty="0" smtClean="0"/>
          </a:p>
          <a:p>
            <a:r>
              <a:rPr lang="en-US" dirty="0" smtClean="0"/>
              <a:t>Continued employer-provided </a:t>
            </a:r>
            <a:r>
              <a:rPr lang="en-US" dirty="0" smtClean="0">
                <a:solidFill>
                  <a:srgbClr val="FFC000"/>
                </a:solidFill>
              </a:rPr>
              <a:t>health insurance benefits</a:t>
            </a:r>
          </a:p>
          <a:p>
            <a:endParaRPr lang="en-US" dirty="0" smtClean="0"/>
          </a:p>
          <a:p>
            <a:r>
              <a:rPr lang="en-US" dirty="0" smtClean="0">
                <a:solidFill>
                  <a:srgbClr val="FFC000"/>
                </a:solidFill>
              </a:rPr>
              <a:t>Guaranteed Reinstatement</a:t>
            </a:r>
            <a:r>
              <a:rPr lang="en-US" dirty="0" smtClean="0"/>
              <a:t> -- to same job</a:t>
            </a:r>
          </a:p>
          <a:p>
            <a:endParaRPr lang="en-US" dirty="0" smtClean="0"/>
          </a:p>
          <a:p>
            <a:pPr>
              <a:buFontTx/>
              <a:buNone/>
            </a:pPr>
            <a:endParaRPr lang="en-US" dirty="0" smtClean="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4"/>
          <p:cNvSpPr>
            <a:spLocks noGrp="1"/>
          </p:cNvSpPr>
          <p:nvPr>
            <p:ph type="ctrTitle"/>
          </p:nvPr>
        </p:nvSpPr>
        <p:spPr/>
        <p:txBody>
          <a:bodyPr/>
          <a:lstStyle/>
          <a:p>
            <a:r>
              <a:rPr lang="en-US" dirty="0" smtClean="0"/>
              <a:t>FMLA LEAVE</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solidFill>
                  <a:srgbClr val="FFC000"/>
                </a:solidFill>
              </a:rPr>
              <a:t>WHAT COUNTS AS LEAVE</a:t>
            </a:r>
          </a:p>
        </p:txBody>
      </p:sp>
      <p:sp>
        <p:nvSpPr>
          <p:cNvPr id="11267" name="Rectangle 3"/>
          <p:cNvSpPr>
            <a:spLocks noGrp="1" noChangeArrowheads="1"/>
          </p:cNvSpPr>
          <p:nvPr>
            <p:ph type="body" idx="1"/>
          </p:nvPr>
        </p:nvSpPr>
        <p:spPr/>
        <p:txBody>
          <a:bodyPr/>
          <a:lstStyle/>
          <a:p>
            <a:pPr>
              <a:buFontTx/>
              <a:buNone/>
            </a:pPr>
            <a:r>
              <a:rPr lang="en-US" dirty="0" smtClean="0"/>
              <a:t>CURRENT RULE:</a:t>
            </a:r>
          </a:p>
          <a:p>
            <a:pPr>
              <a:buFontTx/>
              <a:buNone/>
            </a:pPr>
            <a:endParaRPr lang="en-US" dirty="0" smtClean="0"/>
          </a:p>
          <a:p>
            <a:pPr>
              <a:buFontTx/>
              <a:buNone/>
            </a:pPr>
            <a:r>
              <a:rPr lang="en-US" sz="3200" dirty="0" smtClean="0"/>
              <a:t>TIME SPENT ON LIGHT DUTY NO LONGER COUNTS TOWARD THE TOTAL FMLA LEAVE ENTITLEMENT</a:t>
            </a:r>
            <a:r>
              <a:rPr lang="en-US" dirty="0" smtClean="0"/>
              <a:t>. </a:t>
            </a:r>
          </a:p>
          <a:p>
            <a:pPr>
              <a:buFontTx/>
              <a:buNone/>
            </a:pPr>
            <a:endParaRPr lang="en-US" dirty="0" smtClean="0"/>
          </a:p>
          <a:p>
            <a:pPr>
              <a:buFontTx/>
              <a:buNone/>
            </a:pPr>
            <a:r>
              <a:rPr lang="en-US" dirty="0" smtClean="0"/>
              <a:t>Employee must actually be absent from the workplace – not just his “regular” job.</a:t>
            </a:r>
          </a:p>
          <a:p>
            <a:pPr>
              <a:buFontTx/>
              <a:buNone/>
            </a:pPr>
            <a:endParaRPr lang="en-US" dirty="0" smtClean="0"/>
          </a:p>
          <a:p>
            <a:pPr>
              <a:buFontTx/>
              <a:buNone/>
            </a:pPr>
            <a:endParaRPr lang="en-US" dirty="0" smtClean="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solidFill>
                  <a:srgbClr val="FFC000"/>
                </a:solidFill>
              </a:rPr>
              <a:t>TYPES OF ABSENCES COVERED </a:t>
            </a:r>
          </a:p>
        </p:txBody>
      </p:sp>
      <p:sp>
        <p:nvSpPr>
          <p:cNvPr id="12291" name="Rectangle 3"/>
          <p:cNvSpPr>
            <a:spLocks noGrp="1" noChangeArrowheads="1"/>
          </p:cNvSpPr>
          <p:nvPr>
            <p:ph type="body" sz="half" idx="1"/>
          </p:nvPr>
        </p:nvSpPr>
        <p:spPr>
          <a:xfrm>
            <a:off x="381000" y="1371600"/>
            <a:ext cx="4152900" cy="4419600"/>
          </a:xfrm>
        </p:spPr>
        <p:txBody>
          <a:bodyPr/>
          <a:lstStyle/>
          <a:p>
            <a:pPr marL="457200" indent="-457200">
              <a:buFontTx/>
              <a:buNone/>
            </a:pPr>
            <a:r>
              <a:rPr lang="en-US" sz="5400" dirty="0" smtClean="0">
                <a:solidFill>
                  <a:srgbClr val="FFC000"/>
                </a:solidFill>
              </a:rPr>
              <a:t>*</a:t>
            </a:r>
            <a:r>
              <a:rPr lang="en-US" sz="2400" dirty="0" smtClean="0"/>
              <a:t>	Family Leave</a:t>
            </a:r>
          </a:p>
          <a:p>
            <a:pPr marL="457200" indent="-457200">
              <a:buFontTx/>
              <a:buAutoNum type="arabicParenR"/>
            </a:pPr>
            <a:r>
              <a:rPr lang="en-US" sz="2400" dirty="0" smtClean="0"/>
              <a:t>To care for a family member with an illness.</a:t>
            </a:r>
          </a:p>
          <a:p>
            <a:pPr marL="457200" indent="-457200">
              <a:buFontTx/>
              <a:buAutoNum type="arabicParenR"/>
            </a:pPr>
            <a:r>
              <a:rPr lang="en-US" sz="2400" dirty="0" smtClean="0"/>
              <a:t>To bond with a new family member.</a:t>
            </a:r>
          </a:p>
          <a:p>
            <a:pPr marL="457200" indent="-457200">
              <a:buFontTx/>
              <a:buAutoNum type="arabicParenR"/>
            </a:pPr>
            <a:endParaRPr lang="en-US" sz="2400" dirty="0" smtClean="0"/>
          </a:p>
          <a:p>
            <a:pPr marL="457200" indent="-457200">
              <a:buFontTx/>
              <a:buNone/>
            </a:pPr>
            <a:r>
              <a:rPr lang="en-US" sz="5400" dirty="0" smtClean="0">
                <a:solidFill>
                  <a:srgbClr val="FFC000"/>
                </a:solidFill>
              </a:rPr>
              <a:t>*</a:t>
            </a:r>
            <a:r>
              <a:rPr lang="en-US" sz="2400" dirty="0" smtClean="0"/>
              <a:t>	</a:t>
            </a:r>
            <a:r>
              <a:rPr lang="en-US" sz="2400" dirty="0" smtClean="0">
                <a:solidFill>
                  <a:srgbClr val="FFC000"/>
                </a:solidFill>
              </a:rPr>
              <a:t>Medical Leave</a:t>
            </a:r>
          </a:p>
          <a:p>
            <a:pPr marL="457200" indent="-457200">
              <a:buFontTx/>
              <a:buNone/>
            </a:pPr>
            <a:r>
              <a:rPr lang="en-US" sz="2400" dirty="0" smtClean="0">
                <a:solidFill>
                  <a:srgbClr val="FFC000"/>
                </a:solidFill>
              </a:rPr>
              <a:t>This is leave needed for the employee’s own medical condition</a:t>
            </a:r>
          </a:p>
        </p:txBody>
      </p:sp>
      <p:sp>
        <p:nvSpPr>
          <p:cNvPr id="87044" name="Rectangle 4"/>
          <p:cNvSpPr>
            <a:spLocks noGrp="1" noChangeArrowheads="1"/>
          </p:cNvSpPr>
          <p:nvPr>
            <p:ph type="body" sz="half" idx="2"/>
          </p:nvPr>
        </p:nvSpPr>
        <p:spPr/>
        <p:txBody>
          <a:bodyPr/>
          <a:lstStyle/>
          <a:p>
            <a:pPr>
              <a:buFontTx/>
              <a:buNone/>
              <a:defRPr/>
            </a:pPr>
            <a:r>
              <a:rPr lang="en-US" sz="5400" dirty="0" smtClean="0">
                <a:solidFill>
                  <a:srgbClr val="FFC000"/>
                </a:solidFill>
              </a:rPr>
              <a:t>*</a:t>
            </a:r>
            <a:r>
              <a:rPr lang="en-US" sz="2400" dirty="0" smtClean="0"/>
              <a:t> Military-related Leave</a:t>
            </a:r>
          </a:p>
          <a:p>
            <a:pPr>
              <a:buFontTx/>
              <a:buNone/>
              <a:defRPr/>
            </a:pPr>
            <a:endParaRPr lang="en-US" sz="2400" dirty="0" smtClean="0"/>
          </a:p>
          <a:p>
            <a:pPr marL="457200" indent="-457200">
              <a:buFontTx/>
              <a:buNone/>
              <a:defRPr/>
            </a:pPr>
            <a:r>
              <a:rPr lang="en-US" sz="2400" dirty="0" smtClean="0"/>
              <a:t>1)	For Military Exigencies</a:t>
            </a:r>
          </a:p>
          <a:p>
            <a:pPr marL="457200" indent="-457200">
              <a:buFontTx/>
              <a:buNone/>
              <a:defRPr/>
            </a:pPr>
            <a:r>
              <a:rPr lang="en-US" sz="2400" dirty="0" smtClean="0"/>
              <a:t>2)	To care for a service member who suffers a serious illness or injury in the line of duty and for whom the employee is the next of kin.</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solidFill>
                  <a:srgbClr val="FFC000"/>
                </a:solidFill>
              </a:rPr>
              <a:t>MEDICAL LEAVE</a:t>
            </a:r>
          </a:p>
        </p:txBody>
      </p:sp>
      <p:sp>
        <p:nvSpPr>
          <p:cNvPr id="13315" name="Rectangle 3"/>
          <p:cNvSpPr>
            <a:spLocks noGrp="1" noChangeArrowheads="1"/>
          </p:cNvSpPr>
          <p:nvPr>
            <p:ph type="body" idx="1"/>
          </p:nvPr>
        </p:nvSpPr>
        <p:spPr/>
        <p:txBody>
          <a:bodyPr/>
          <a:lstStyle/>
          <a:p>
            <a:pPr>
              <a:buFontTx/>
              <a:buNone/>
            </a:pPr>
            <a:r>
              <a:rPr lang="en-US" sz="4800" dirty="0" smtClean="0"/>
              <a:t>Covers an employee’s absence due to his own “serious health condition.”</a:t>
            </a:r>
          </a:p>
          <a:p>
            <a:pPr>
              <a:buFontTx/>
              <a:buNone/>
            </a:pPr>
            <a:endParaRPr lang="en-US" dirty="0" smtClean="0"/>
          </a:p>
          <a:p>
            <a:pPr>
              <a:buFontTx/>
              <a:buNone/>
            </a:pPr>
            <a:r>
              <a:rPr lang="en-US" dirty="0" smtClean="0"/>
              <a:t>An injury or illness from an on-the-job accident is covered so long as it constitutes a “serious health condition.”			</a:t>
            </a:r>
          </a:p>
          <a:p>
            <a:pPr>
              <a:buFontTx/>
              <a:buNone/>
            </a:pPr>
            <a:endParaRPr lang="en-US" dirty="0"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solidFill>
                  <a:srgbClr val="FFC000"/>
                </a:solidFill>
              </a:rPr>
              <a:t>RELEVANT EMPLOYMENT LAWS</a:t>
            </a:r>
          </a:p>
        </p:txBody>
      </p:sp>
      <p:sp>
        <p:nvSpPr>
          <p:cNvPr id="4099" name="Rectangle 3"/>
          <p:cNvSpPr>
            <a:spLocks noGrp="1" noChangeArrowheads="1"/>
          </p:cNvSpPr>
          <p:nvPr>
            <p:ph sz="half" idx="1"/>
          </p:nvPr>
        </p:nvSpPr>
        <p:spPr/>
        <p:txBody>
          <a:bodyPr/>
          <a:lstStyle/>
          <a:p>
            <a:pPr marL="0" indent="0">
              <a:lnSpc>
                <a:spcPct val="90000"/>
              </a:lnSpc>
              <a:buFontTx/>
              <a:buNone/>
            </a:pPr>
            <a:r>
              <a:rPr lang="en-US" sz="2000" b="0" dirty="0" smtClean="0"/>
              <a:t>When an employee is absent from work due to an on-the-job injury, there are various employment laws that may provide protection or benefits in addition to the rights he may have under workers’ compensation laws.</a:t>
            </a:r>
          </a:p>
          <a:p>
            <a:pPr marL="0" indent="0">
              <a:lnSpc>
                <a:spcPct val="90000"/>
              </a:lnSpc>
              <a:buFontTx/>
              <a:buNone/>
            </a:pPr>
            <a:endParaRPr lang="en-US" sz="2000" b="0" dirty="0" smtClean="0"/>
          </a:p>
          <a:p>
            <a:pPr marL="0" indent="0">
              <a:lnSpc>
                <a:spcPct val="90000"/>
              </a:lnSpc>
              <a:buFontTx/>
              <a:buNone/>
            </a:pPr>
            <a:r>
              <a:rPr lang="en-US" sz="2000" b="0" dirty="0" smtClean="0"/>
              <a:t>The employer must consider the terms of each law and ensure that employment actions comply with ALL that apply.</a:t>
            </a:r>
          </a:p>
        </p:txBody>
      </p:sp>
      <p:sp>
        <p:nvSpPr>
          <p:cNvPr id="6148" name="Rectangle 4"/>
          <p:cNvSpPr>
            <a:spLocks noGrp="1" noChangeArrowheads="1"/>
          </p:cNvSpPr>
          <p:nvPr>
            <p:ph sz="half" idx="2"/>
          </p:nvPr>
        </p:nvSpPr>
        <p:spPr/>
        <p:txBody>
          <a:bodyPr/>
          <a:lstStyle/>
          <a:p>
            <a:pPr marL="0" indent="0">
              <a:lnSpc>
                <a:spcPct val="90000"/>
              </a:lnSpc>
              <a:buFontTx/>
              <a:buNone/>
              <a:defRPr/>
            </a:pPr>
            <a:endParaRPr lang="en-US" sz="2400" dirty="0"/>
          </a:p>
          <a:p>
            <a:pPr>
              <a:lnSpc>
                <a:spcPct val="90000"/>
              </a:lnSpc>
              <a:defRPr/>
            </a:pPr>
            <a:r>
              <a:rPr lang="en-US" sz="3600" dirty="0" smtClean="0"/>
              <a:t>FMLA</a:t>
            </a:r>
          </a:p>
          <a:p>
            <a:pPr>
              <a:lnSpc>
                <a:spcPct val="90000"/>
              </a:lnSpc>
              <a:defRPr/>
            </a:pPr>
            <a:r>
              <a:rPr lang="en-US" sz="3600" dirty="0" smtClean="0"/>
              <a:t>ADA</a:t>
            </a:r>
          </a:p>
          <a:p>
            <a:pPr>
              <a:lnSpc>
                <a:spcPct val="90000"/>
              </a:lnSpc>
              <a:defRPr/>
            </a:pPr>
            <a:r>
              <a:rPr lang="en-US" sz="3600" dirty="0" smtClean="0"/>
              <a:t>FLSA</a:t>
            </a:r>
          </a:p>
          <a:p>
            <a:pPr>
              <a:lnSpc>
                <a:spcPct val="90000"/>
              </a:lnSpc>
              <a:defRPr/>
            </a:pPr>
            <a:r>
              <a:rPr lang="en-US" sz="3600" dirty="0" smtClean="0"/>
              <a:t>COBRA/PHSA</a:t>
            </a:r>
          </a:p>
          <a:p>
            <a:pPr>
              <a:lnSpc>
                <a:spcPct val="90000"/>
              </a:lnSpc>
              <a:defRPr/>
            </a:pPr>
            <a:r>
              <a:rPr lang="en-US" sz="3600" dirty="0" smtClean="0"/>
              <a:t>State Anti-Retaliation Laws</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solidFill>
                  <a:srgbClr val="FFC000"/>
                </a:solidFill>
              </a:rPr>
              <a:t>MEDICAL LEAVE</a:t>
            </a:r>
          </a:p>
        </p:txBody>
      </p:sp>
      <p:sp>
        <p:nvSpPr>
          <p:cNvPr id="13315" name="Rectangle 3"/>
          <p:cNvSpPr>
            <a:spLocks noGrp="1" noChangeArrowheads="1"/>
          </p:cNvSpPr>
          <p:nvPr>
            <p:ph type="body" idx="1"/>
          </p:nvPr>
        </p:nvSpPr>
        <p:spPr>
          <a:xfrm>
            <a:off x="381000" y="1066800"/>
            <a:ext cx="8458200" cy="4419600"/>
          </a:xfrm>
        </p:spPr>
        <p:txBody>
          <a:bodyPr/>
          <a:lstStyle/>
          <a:p>
            <a:pPr>
              <a:buFontTx/>
              <a:buNone/>
            </a:pPr>
            <a:r>
              <a:rPr lang="en-US" dirty="0" smtClean="0"/>
              <a:t>A serious health condition is an “illness, injury, impairment or physical or mental condition that involves either inpatient care or continuing care by a health care provider.</a:t>
            </a:r>
          </a:p>
          <a:p>
            <a:pPr>
              <a:buFontTx/>
              <a:buNone/>
            </a:pPr>
            <a:endParaRPr lang="en-US" dirty="0"/>
          </a:p>
          <a:p>
            <a:pPr>
              <a:buFontTx/>
              <a:buNone/>
            </a:pPr>
            <a:r>
              <a:rPr lang="en-US" dirty="0" smtClean="0"/>
              <a:t>Continuing care means</a:t>
            </a:r>
          </a:p>
          <a:p>
            <a:pPr lvl="2"/>
            <a:r>
              <a:rPr lang="en-US" dirty="0" smtClean="0"/>
              <a:t>A period of incapacity of </a:t>
            </a:r>
            <a:r>
              <a:rPr lang="en-US" i="1" dirty="0" smtClean="0"/>
              <a:t>more than</a:t>
            </a:r>
            <a:r>
              <a:rPr lang="en-US" dirty="0" smtClean="0"/>
              <a:t> 3 consecutive calendar days and any subsequent period of treatment</a:t>
            </a:r>
            <a:endParaRPr lang="en-US" i="1" dirty="0" smtClean="0">
              <a:solidFill>
                <a:srgbClr val="FFC000"/>
              </a:solidFill>
            </a:endParaRPr>
          </a:p>
          <a:p>
            <a:pPr lvl="2"/>
            <a:r>
              <a:rPr lang="en-US" dirty="0" smtClean="0"/>
              <a:t>Any period of incapacity due to pregnancy or a chronic health condition.</a:t>
            </a:r>
          </a:p>
          <a:p>
            <a:pPr>
              <a:buFontTx/>
              <a:buNone/>
            </a:pPr>
            <a:r>
              <a:rPr lang="en-US" dirty="0" smtClean="0"/>
              <a:t>	</a:t>
            </a:r>
          </a:p>
        </p:txBody>
      </p:sp>
    </p:spTree>
    <p:extLst>
      <p:ext uri="{BB962C8B-B14F-4D97-AF65-F5344CB8AC3E}">
        <p14:creationId xmlns:p14="http://schemas.microsoft.com/office/powerpoint/2010/main" val="2884453445"/>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solidFill>
                  <a:srgbClr val="FFC000"/>
                </a:solidFill>
              </a:rPr>
              <a:t>GENERAL LEAVE RULES</a:t>
            </a:r>
          </a:p>
        </p:txBody>
      </p:sp>
      <p:sp>
        <p:nvSpPr>
          <p:cNvPr id="18435" name="Rectangle 3"/>
          <p:cNvSpPr>
            <a:spLocks noGrp="1" noChangeArrowheads="1"/>
          </p:cNvSpPr>
          <p:nvPr>
            <p:ph type="body" idx="1"/>
          </p:nvPr>
        </p:nvSpPr>
        <p:spPr/>
        <p:txBody>
          <a:bodyPr/>
          <a:lstStyle/>
          <a:p>
            <a:pPr>
              <a:buFontTx/>
              <a:buNone/>
              <a:defRPr/>
            </a:pPr>
            <a:r>
              <a:rPr lang="en-US" sz="3200" dirty="0" smtClean="0"/>
              <a:t>FMLA leave is taken consecutively with available  paid sick or annual leave.</a:t>
            </a:r>
          </a:p>
          <a:p>
            <a:pPr>
              <a:buFontTx/>
              <a:buNone/>
              <a:defRPr/>
            </a:pPr>
            <a:endParaRPr lang="en-US" sz="3200" dirty="0" smtClean="0"/>
          </a:p>
          <a:p>
            <a:pPr>
              <a:buFontTx/>
              <a:buNone/>
              <a:defRPr/>
            </a:pPr>
            <a:r>
              <a:rPr lang="en-US" sz="3200" dirty="0" smtClean="0"/>
              <a:t>Leave taken due to Workers’ Compensation injuries is an exception to that rule.  </a:t>
            </a:r>
            <a:r>
              <a:rPr lang="en-US" sz="3200" i="1" dirty="0" smtClean="0">
                <a:solidFill>
                  <a:schemeClr val="bg2">
                    <a:lumMod val="40000"/>
                    <a:lumOff val="60000"/>
                  </a:schemeClr>
                </a:solidFill>
              </a:rPr>
              <a:t>For so long as the employee is being paid comp benefits</a:t>
            </a:r>
            <a:r>
              <a:rPr lang="en-US" sz="3200" dirty="0" smtClean="0"/>
              <a:t>, his sick or annual leave is not charged.</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solidFill>
                  <a:srgbClr val="FFC000"/>
                </a:solidFill>
              </a:rPr>
              <a:t>GENERAL LEAVE RULES</a:t>
            </a:r>
          </a:p>
        </p:txBody>
      </p:sp>
      <p:sp>
        <p:nvSpPr>
          <p:cNvPr id="18435" name="Rectangle 3"/>
          <p:cNvSpPr>
            <a:spLocks noGrp="1" noChangeArrowheads="1"/>
          </p:cNvSpPr>
          <p:nvPr>
            <p:ph type="body" idx="1"/>
          </p:nvPr>
        </p:nvSpPr>
        <p:spPr/>
        <p:txBody>
          <a:bodyPr/>
          <a:lstStyle/>
          <a:p>
            <a:pPr>
              <a:buFontTx/>
              <a:buNone/>
              <a:defRPr/>
            </a:pPr>
            <a:r>
              <a:rPr lang="en-US" sz="3200" dirty="0" smtClean="0"/>
              <a:t>An employee on FMLA leave has the right to decline a light duty assignment.</a:t>
            </a:r>
          </a:p>
          <a:p>
            <a:pPr>
              <a:buFontTx/>
              <a:buNone/>
              <a:defRPr/>
            </a:pPr>
            <a:endParaRPr lang="en-US" sz="3200" dirty="0" smtClean="0"/>
          </a:p>
          <a:p>
            <a:pPr>
              <a:buFontTx/>
              <a:buNone/>
              <a:defRPr/>
            </a:pPr>
            <a:r>
              <a:rPr lang="en-US" sz="3200" dirty="0" smtClean="0"/>
              <a:t>If the FMLA leave is for a Workers’ Compensation injury, the employee can still decline the light duty, but will generally lose his comp benefits.</a:t>
            </a:r>
          </a:p>
        </p:txBody>
      </p:sp>
    </p:spTree>
    <p:extLst>
      <p:ext uri="{BB962C8B-B14F-4D97-AF65-F5344CB8AC3E}">
        <p14:creationId xmlns:p14="http://schemas.microsoft.com/office/powerpoint/2010/main" val="1345034"/>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solidFill>
                  <a:srgbClr val="FFC000"/>
                </a:solidFill>
              </a:rPr>
              <a:t>GENERAL LEAVE RULES</a:t>
            </a:r>
          </a:p>
        </p:txBody>
      </p:sp>
      <p:sp>
        <p:nvSpPr>
          <p:cNvPr id="19459" name="Rectangle 3"/>
          <p:cNvSpPr>
            <a:spLocks noGrp="1" noChangeArrowheads="1"/>
          </p:cNvSpPr>
          <p:nvPr>
            <p:ph type="body" idx="1"/>
          </p:nvPr>
        </p:nvSpPr>
        <p:spPr>
          <a:xfrm>
            <a:off x="304800" y="990600"/>
            <a:ext cx="8458200" cy="4419600"/>
          </a:xfrm>
        </p:spPr>
        <p:txBody>
          <a:bodyPr/>
          <a:lstStyle/>
          <a:p>
            <a:pPr>
              <a:buFontTx/>
              <a:buNone/>
              <a:defRPr/>
            </a:pPr>
            <a:r>
              <a:rPr lang="en-US" dirty="0" smtClean="0"/>
              <a:t>LEAVE CAN BE TAKEN:</a:t>
            </a:r>
          </a:p>
          <a:p>
            <a:pPr>
              <a:buFontTx/>
              <a:buNone/>
              <a:defRPr/>
            </a:pPr>
            <a:endParaRPr lang="en-US" dirty="0" smtClean="0"/>
          </a:p>
          <a:p>
            <a:pPr>
              <a:defRPr/>
            </a:pPr>
            <a:r>
              <a:rPr lang="en-US" sz="3600" dirty="0" smtClean="0"/>
              <a:t>Continuously</a:t>
            </a:r>
            <a:endParaRPr lang="en-US" dirty="0" smtClean="0"/>
          </a:p>
          <a:p>
            <a:pPr marL="0" indent="0">
              <a:buFontTx/>
              <a:buNone/>
              <a:defRPr/>
            </a:pPr>
            <a:r>
              <a:rPr lang="en-US" dirty="0" smtClean="0"/>
              <a:t>          </a:t>
            </a:r>
            <a:r>
              <a:rPr lang="en-US" i="1" dirty="0" smtClean="0"/>
              <a:t>or</a:t>
            </a:r>
            <a:endParaRPr lang="en-US" dirty="0" smtClean="0"/>
          </a:p>
          <a:p>
            <a:pPr>
              <a:defRPr/>
            </a:pPr>
            <a:r>
              <a:rPr lang="en-US" sz="3600" dirty="0" smtClean="0"/>
              <a:t>Intermittently/Reduced Schedule</a:t>
            </a:r>
            <a:r>
              <a:rPr lang="en-US" dirty="0" smtClean="0"/>
              <a:t> </a:t>
            </a:r>
          </a:p>
          <a:p>
            <a:pPr marL="0" indent="0">
              <a:buNone/>
              <a:defRPr/>
            </a:pPr>
            <a:r>
              <a:rPr lang="en-US" dirty="0" smtClean="0"/>
              <a:t>(</a:t>
            </a:r>
            <a:r>
              <a:rPr lang="en-US" sz="2400" i="1" dirty="0" smtClean="0"/>
              <a:t>Healthcare provider must certify need for intermittent or reduced schedule leave.  Employer may not require employee to take more leave than needed.  Employer may transfer employee to temporary position which better accommodates intermittent leave</a:t>
            </a:r>
            <a:r>
              <a:rPr lang="en-US" dirty="0" smtClean="0"/>
              <a:t>.)</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solidFill>
                  <a:srgbClr val="FFC000"/>
                </a:solidFill>
              </a:rPr>
              <a:t>GENERAL LEAVE RULES </a:t>
            </a:r>
          </a:p>
        </p:txBody>
      </p:sp>
      <p:sp>
        <p:nvSpPr>
          <p:cNvPr id="20483" name="Rectangle 3"/>
          <p:cNvSpPr>
            <a:spLocks noGrp="1" noChangeArrowheads="1"/>
          </p:cNvSpPr>
          <p:nvPr>
            <p:ph type="body" idx="1"/>
          </p:nvPr>
        </p:nvSpPr>
        <p:spPr>
          <a:xfrm>
            <a:off x="381000" y="990600"/>
            <a:ext cx="8458200" cy="4419600"/>
          </a:xfrm>
        </p:spPr>
        <p:txBody>
          <a:bodyPr/>
          <a:lstStyle/>
          <a:p>
            <a:pPr>
              <a:buFontTx/>
              <a:buNone/>
              <a:defRPr/>
            </a:pPr>
            <a:r>
              <a:rPr lang="en-US" dirty="0" smtClean="0"/>
              <a:t>Interplay Between FMLA &amp; FLSA</a:t>
            </a:r>
          </a:p>
          <a:p>
            <a:pPr marL="0" indent="0">
              <a:buFontTx/>
              <a:buNone/>
              <a:defRPr/>
            </a:pPr>
            <a:endParaRPr lang="en-US" dirty="0" smtClean="0"/>
          </a:p>
          <a:p>
            <a:pPr marL="0" indent="0">
              <a:buFontTx/>
              <a:buNone/>
              <a:defRPr/>
            </a:pPr>
            <a:r>
              <a:rPr lang="en-US" dirty="0" smtClean="0"/>
              <a:t>The Fair Labor Standards Act (FLSA) generally prohibits an employer from making deductions for absences from a salaried employee who works part of a work day.</a:t>
            </a:r>
          </a:p>
          <a:p>
            <a:pPr marL="0" indent="0">
              <a:buFontTx/>
              <a:buNone/>
              <a:defRPr/>
            </a:pPr>
            <a:endParaRPr lang="en-US" dirty="0"/>
          </a:p>
          <a:p>
            <a:pPr marL="0" indent="0">
              <a:buFontTx/>
              <a:buNone/>
              <a:defRPr/>
            </a:pPr>
            <a:r>
              <a:rPr lang="en-US" dirty="0" smtClean="0"/>
              <a:t>The FMLA permits and employer to temporarily pay a salaried employee on an hourly basis to accommodate a reduced schedule leave.</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solidFill>
                  <a:srgbClr val="FFC000"/>
                </a:solidFill>
              </a:rPr>
              <a:t>GENERAL LEAVE RULES </a:t>
            </a:r>
          </a:p>
        </p:txBody>
      </p:sp>
      <p:sp>
        <p:nvSpPr>
          <p:cNvPr id="23555" name="Rectangle 3"/>
          <p:cNvSpPr>
            <a:spLocks noGrp="1" noChangeArrowheads="1"/>
          </p:cNvSpPr>
          <p:nvPr>
            <p:ph type="body" idx="1"/>
          </p:nvPr>
        </p:nvSpPr>
        <p:spPr/>
        <p:txBody>
          <a:bodyPr/>
          <a:lstStyle/>
          <a:p>
            <a:pPr>
              <a:buFontTx/>
              <a:buNone/>
            </a:pPr>
            <a:r>
              <a:rPr lang="en-US" dirty="0" smtClean="0"/>
              <a:t>DISCIPLINE</a:t>
            </a:r>
          </a:p>
          <a:p>
            <a:r>
              <a:rPr lang="en-US" dirty="0" smtClean="0"/>
              <a:t>Normally, an employer can discipline an employee for frequent or excessive absences.  However, the FMLA is an exception to that.  FMLA-covered absences may not be taken into consideration for the purposes of discipline.  However, under the current rules, it can be considered for the purposes of perfect attendance bonuses and similar programs. </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solidFill>
                  <a:srgbClr val="FFC000"/>
                </a:solidFill>
              </a:rPr>
              <a:t>GENERAL LEAVE RULES </a:t>
            </a:r>
          </a:p>
        </p:txBody>
      </p:sp>
      <p:sp>
        <p:nvSpPr>
          <p:cNvPr id="24579" name="Rectangle 3"/>
          <p:cNvSpPr>
            <a:spLocks noGrp="1" noChangeArrowheads="1"/>
          </p:cNvSpPr>
          <p:nvPr>
            <p:ph type="body" idx="1"/>
          </p:nvPr>
        </p:nvSpPr>
        <p:spPr/>
        <p:txBody>
          <a:bodyPr/>
          <a:lstStyle/>
          <a:p>
            <a:pPr>
              <a:buFontTx/>
              <a:buNone/>
            </a:pPr>
            <a:r>
              <a:rPr lang="en-US" dirty="0" smtClean="0"/>
              <a:t> If a husband and wife are both employed by the same employer, they may be limited to a combined leave period for certain types of leave.  For example, they will have a combined 12 weeks (and not 12 weeks each) of leave to bond with a newly born or placed child.</a:t>
            </a:r>
          </a:p>
          <a:p>
            <a:pPr>
              <a:buFontTx/>
              <a:buNone/>
            </a:pPr>
            <a:endParaRPr lang="en-US" dirty="0" smtClean="0"/>
          </a:p>
          <a:p>
            <a:pPr>
              <a:buFontTx/>
              <a:buNone/>
            </a:pPr>
            <a:r>
              <a:rPr lang="en-US" dirty="0" smtClean="0"/>
              <a:t>This does not apply to all types of leave.  For example, each would be entitled to up to 12 weeks of leave for a serious health condition.</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itle 4"/>
          <p:cNvSpPr>
            <a:spLocks noGrp="1"/>
          </p:cNvSpPr>
          <p:nvPr>
            <p:ph type="ctrTitle"/>
          </p:nvPr>
        </p:nvSpPr>
        <p:spPr/>
        <p:txBody>
          <a:bodyPr/>
          <a:lstStyle/>
          <a:p>
            <a:r>
              <a:rPr lang="en-US" dirty="0" smtClean="0"/>
              <a:t>INSURANCE BENEFITS DURING FMLA LEAVE</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solidFill>
                  <a:srgbClr val="FFC000"/>
                </a:solidFill>
              </a:rPr>
              <a:t>EMPLOYEE BENEFITS DURING LEAVE </a:t>
            </a:r>
          </a:p>
        </p:txBody>
      </p:sp>
      <p:sp>
        <p:nvSpPr>
          <p:cNvPr id="26627" name="Rectangle 3"/>
          <p:cNvSpPr>
            <a:spLocks noGrp="1" noChangeArrowheads="1"/>
          </p:cNvSpPr>
          <p:nvPr>
            <p:ph type="body" idx="1"/>
          </p:nvPr>
        </p:nvSpPr>
        <p:spPr/>
        <p:txBody>
          <a:bodyPr/>
          <a:lstStyle/>
          <a:p>
            <a:pPr>
              <a:buFontTx/>
              <a:buNone/>
            </a:pPr>
            <a:r>
              <a:rPr lang="en-US" dirty="0" smtClean="0"/>
              <a:t>GROUP HEALTH INSURANCE</a:t>
            </a:r>
          </a:p>
          <a:p>
            <a:pPr>
              <a:buFontTx/>
              <a:buNone/>
            </a:pPr>
            <a:endParaRPr lang="en-US" dirty="0" smtClean="0"/>
          </a:p>
          <a:p>
            <a:pPr>
              <a:buFontTx/>
              <a:buNone/>
            </a:pPr>
            <a:r>
              <a:rPr lang="en-US" dirty="0" smtClean="0"/>
              <a:t>If the employer provides group health insurance to active employees, it must continue to provide that coverage to employees on FMLA leave under the same terms and conditions.</a:t>
            </a:r>
          </a:p>
          <a:p>
            <a:pPr>
              <a:buFontTx/>
              <a:buNone/>
            </a:pPr>
            <a:endParaRPr lang="en-US" dirty="0" smtClean="0"/>
          </a:p>
          <a:p>
            <a:pPr>
              <a:buFontTx/>
              <a:buNone/>
            </a:pPr>
            <a:r>
              <a:rPr lang="en-US" dirty="0" smtClean="0"/>
              <a:t>						</a:t>
            </a:r>
            <a:r>
              <a:rPr lang="en-US" i="1" dirty="0" smtClean="0"/>
              <a:t>continued…</a:t>
            </a:r>
            <a:endParaRPr lang="en-US" dirty="0" smtClean="0"/>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8100"/>
            <a:ext cx="8763000" cy="1143000"/>
          </a:xfrm>
        </p:spPr>
        <p:txBody>
          <a:bodyPr/>
          <a:lstStyle/>
          <a:p>
            <a:r>
              <a:rPr lang="en-US" dirty="0" smtClean="0">
                <a:solidFill>
                  <a:srgbClr val="FFC000"/>
                </a:solidFill>
              </a:rPr>
              <a:t>EMPLOYEE BENEFITS DURING LEAVE </a:t>
            </a:r>
          </a:p>
        </p:txBody>
      </p:sp>
      <p:sp>
        <p:nvSpPr>
          <p:cNvPr id="27651" name="Rectangle 3"/>
          <p:cNvSpPr>
            <a:spLocks noGrp="1" noChangeArrowheads="1"/>
          </p:cNvSpPr>
          <p:nvPr>
            <p:ph type="body" idx="1"/>
          </p:nvPr>
        </p:nvSpPr>
        <p:spPr>
          <a:xfrm>
            <a:off x="304800" y="1066800"/>
            <a:ext cx="8458200" cy="4419600"/>
          </a:xfrm>
        </p:spPr>
        <p:txBody>
          <a:bodyPr/>
          <a:lstStyle/>
          <a:p>
            <a:pPr>
              <a:buFontTx/>
              <a:buNone/>
            </a:pPr>
            <a:r>
              <a:rPr lang="en-US" dirty="0" smtClean="0"/>
              <a:t>GROUP HEALTH INSURANCE</a:t>
            </a:r>
          </a:p>
          <a:p>
            <a:pPr>
              <a:buFontTx/>
              <a:buNone/>
            </a:pPr>
            <a:endParaRPr lang="en-US" dirty="0" smtClean="0"/>
          </a:p>
          <a:p>
            <a:pPr>
              <a:buFontTx/>
              <a:buNone/>
            </a:pPr>
            <a:r>
              <a:rPr lang="en-US" dirty="0" smtClean="0"/>
              <a:t>Although the employer must continue to pay its share of premiums for coverage, the employee must also continue to pay his share.</a:t>
            </a:r>
          </a:p>
          <a:p>
            <a:pPr>
              <a:buFontTx/>
              <a:buNone/>
            </a:pPr>
            <a:endParaRPr lang="en-US" dirty="0" smtClean="0"/>
          </a:p>
          <a:p>
            <a:pPr>
              <a:buFontTx/>
              <a:buNone/>
            </a:pPr>
            <a:r>
              <a:rPr lang="en-US" dirty="0" smtClean="0"/>
              <a:t>If the leave is paid, employee premiums should be deducted as they normally are.  For unpaid leave, the employee must make arrangements to remit premiums in order to retain coverage.</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3"/>
          <p:cNvSpPr>
            <a:spLocks noGrp="1"/>
          </p:cNvSpPr>
          <p:nvPr>
            <p:ph type="ctrTitle"/>
          </p:nvPr>
        </p:nvSpPr>
        <p:spPr/>
        <p:txBody>
          <a:bodyPr/>
          <a:lstStyle/>
          <a:p>
            <a:r>
              <a:rPr lang="en-US" sz="9600" dirty="0" smtClean="0">
                <a:solidFill>
                  <a:schemeClr val="bg1"/>
                </a:solidFill>
              </a:rPr>
              <a:t> FMLA</a:t>
            </a:r>
            <a:r>
              <a:rPr lang="en-US" sz="5400" dirty="0" smtClean="0">
                <a:solidFill>
                  <a:schemeClr val="bg1"/>
                </a:solidFill>
              </a:rPr>
              <a:t> </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4"/>
          <p:cNvSpPr>
            <a:spLocks noGrp="1"/>
          </p:cNvSpPr>
          <p:nvPr>
            <p:ph type="ctrTitle"/>
          </p:nvPr>
        </p:nvSpPr>
        <p:spPr/>
        <p:txBody>
          <a:bodyPr/>
          <a:lstStyle/>
          <a:p>
            <a:r>
              <a:rPr lang="en-US" dirty="0" smtClean="0"/>
              <a:t>FMLA REINSTATEMENT BENEFITS</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smtClean="0">
                <a:solidFill>
                  <a:srgbClr val="FFC000"/>
                </a:solidFill>
              </a:rPr>
              <a:t>REINSTATEMENT AFTER LEAVE </a:t>
            </a:r>
          </a:p>
        </p:txBody>
      </p:sp>
      <p:sp>
        <p:nvSpPr>
          <p:cNvPr id="29699" name="Rectangle 3"/>
          <p:cNvSpPr>
            <a:spLocks noGrp="1" noChangeArrowheads="1"/>
          </p:cNvSpPr>
          <p:nvPr>
            <p:ph type="body" idx="1"/>
          </p:nvPr>
        </p:nvSpPr>
        <p:spPr/>
        <p:txBody>
          <a:bodyPr/>
          <a:lstStyle/>
          <a:p>
            <a:pPr>
              <a:buFontTx/>
              <a:buNone/>
            </a:pPr>
            <a:r>
              <a:rPr lang="en-US" dirty="0" smtClean="0"/>
              <a:t>On return from FMLA leave, an employee is entitled to be returned to his same position, or to an “equivalent” position.</a:t>
            </a:r>
          </a:p>
          <a:p>
            <a:pPr>
              <a:buFontTx/>
              <a:buNone/>
            </a:pPr>
            <a:endParaRPr lang="en-US" dirty="0" smtClean="0"/>
          </a:p>
          <a:p>
            <a:pPr>
              <a:buFontTx/>
              <a:buNone/>
            </a:pPr>
            <a:r>
              <a:rPr lang="en-US" dirty="0" smtClean="0"/>
              <a:t>“Equivalent” means virtually identical.</a:t>
            </a:r>
          </a:p>
          <a:p>
            <a:pPr>
              <a:buFontTx/>
              <a:buNone/>
            </a:pPr>
            <a:endParaRPr lang="en-US" dirty="0" smtClean="0"/>
          </a:p>
          <a:p>
            <a:pPr>
              <a:buFontTx/>
              <a:buNone/>
            </a:pPr>
            <a:r>
              <a:rPr lang="en-US" dirty="0" smtClean="0"/>
              <a:t>An employee is entitled to reinstatement even if he has been replaced or his job has been restructured to accommodate his absence.</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solidFill>
                  <a:srgbClr val="FFC000"/>
                </a:solidFill>
              </a:rPr>
              <a:t>REINSTATEMENT AFTER LEAVE </a:t>
            </a:r>
          </a:p>
        </p:txBody>
      </p:sp>
      <p:sp>
        <p:nvSpPr>
          <p:cNvPr id="30723" name="Rectangle 3"/>
          <p:cNvSpPr>
            <a:spLocks noGrp="1" noChangeArrowheads="1"/>
          </p:cNvSpPr>
          <p:nvPr>
            <p:ph type="body" idx="1"/>
          </p:nvPr>
        </p:nvSpPr>
        <p:spPr/>
        <p:txBody>
          <a:bodyPr/>
          <a:lstStyle/>
          <a:p>
            <a:pPr>
              <a:buFontTx/>
              <a:buNone/>
            </a:pPr>
            <a:endParaRPr lang="en-US" sz="3200" dirty="0" smtClean="0"/>
          </a:p>
          <a:p>
            <a:pPr>
              <a:buFontTx/>
              <a:buNone/>
            </a:pPr>
            <a:r>
              <a:rPr lang="en-US" sz="3200" dirty="0" smtClean="0"/>
              <a:t>If there were any unconditional pay increases during the employee’s absence (such as a COLA that applies to all employees regardless of merit), the returning employee is entitled to that increase in pay.</a:t>
            </a:r>
          </a:p>
          <a:p>
            <a:pPr>
              <a:buFontTx/>
              <a:buNone/>
            </a:pPr>
            <a:endParaRPr lang="en-US" dirty="0" smtClean="0"/>
          </a:p>
          <a:p>
            <a:pPr>
              <a:buFontTx/>
              <a:buNone/>
            </a:pPr>
            <a:endParaRPr lang="en-US" dirty="0" smtClean="0"/>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dirty="0" smtClean="0">
                <a:solidFill>
                  <a:srgbClr val="FFC000"/>
                </a:solidFill>
              </a:rPr>
              <a:t>REINSTATEMENT AFTER LEAVE </a:t>
            </a:r>
          </a:p>
        </p:txBody>
      </p:sp>
      <p:sp>
        <p:nvSpPr>
          <p:cNvPr id="31747" name="Rectangle 3"/>
          <p:cNvSpPr>
            <a:spLocks noGrp="1" noChangeArrowheads="1"/>
          </p:cNvSpPr>
          <p:nvPr>
            <p:ph type="body" idx="1"/>
          </p:nvPr>
        </p:nvSpPr>
        <p:spPr/>
        <p:txBody>
          <a:bodyPr/>
          <a:lstStyle/>
          <a:p>
            <a:pPr>
              <a:buFontTx/>
              <a:buNone/>
            </a:pPr>
            <a:endParaRPr lang="en-US" sz="3200" dirty="0" smtClean="0"/>
          </a:p>
          <a:p>
            <a:pPr>
              <a:buFontTx/>
              <a:buNone/>
            </a:pPr>
            <a:r>
              <a:rPr lang="en-US" sz="3200" dirty="0" smtClean="0"/>
              <a:t>The FMLA does not prohibit an employer reinstating a returning employee to a different job if that is requested by the employee.  However, the employee cannot be forced to accept the alternate job against his wishes.</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solidFill>
                  <a:srgbClr val="FFC000"/>
                </a:solidFill>
              </a:rPr>
              <a:t>REINSTATEMENT AFTER LEAVE </a:t>
            </a:r>
          </a:p>
        </p:txBody>
      </p:sp>
      <p:sp>
        <p:nvSpPr>
          <p:cNvPr id="33795" name="Rectangle 3"/>
          <p:cNvSpPr>
            <a:spLocks noGrp="1" noChangeArrowheads="1"/>
          </p:cNvSpPr>
          <p:nvPr>
            <p:ph type="body" idx="1"/>
          </p:nvPr>
        </p:nvSpPr>
        <p:spPr/>
        <p:txBody>
          <a:bodyPr/>
          <a:lstStyle/>
          <a:p>
            <a:pPr>
              <a:buFontTx/>
              <a:buNone/>
            </a:pPr>
            <a:r>
              <a:rPr lang="en-US" sz="3600" dirty="0" smtClean="0"/>
              <a:t>An employer can  and should require a return to work release from the appropriate health care provider.  However, the requirement cannot be more stringent than that placed on an employee who was out on a non-FMLA-covered leave.</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Title 4"/>
          <p:cNvSpPr>
            <a:spLocks noGrp="1"/>
          </p:cNvSpPr>
          <p:nvPr>
            <p:ph type="ctrTitle"/>
          </p:nvPr>
        </p:nvSpPr>
        <p:spPr/>
        <p:txBody>
          <a:bodyPr/>
          <a:lstStyle/>
          <a:p>
            <a:r>
              <a:rPr lang="en-US" dirty="0" smtClean="0"/>
              <a:t>FMLA PAPERWORK ISSUES</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smtClean="0">
                <a:solidFill>
                  <a:srgbClr val="FFC000"/>
                </a:solidFill>
              </a:rPr>
              <a:t>REQUIRED DOCUMENTATION </a:t>
            </a:r>
          </a:p>
        </p:txBody>
      </p:sp>
      <p:sp>
        <p:nvSpPr>
          <p:cNvPr id="35843" name="Rectangle 3"/>
          <p:cNvSpPr>
            <a:spLocks noGrp="1" noChangeArrowheads="1"/>
          </p:cNvSpPr>
          <p:nvPr>
            <p:ph type="body" idx="1"/>
          </p:nvPr>
        </p:nvSpPr>
        <p:spPr>
          <a:xfrm>
            <a:off x="381000" y="990600"/>
            <a:ext cx="8458200" cy="4419600"/>
          </a:xfrm>
        </p:spPr>
        <p:txBody>
          <a:bodyPr/>
          <a:lstStyle/>
          <a:p>
            <a:pPr>
              <a:buFontTx/>
              <a:buNone/>
            </a:pPr>
            <a:r>
              <a:rPr lang="en-US" sz="2400" dirty="0" smtClean="0"/>
              <a:t>An employee does not have to specifically ask for “FMLA leave.”  However, once he gives the employer notice of an absence for a qualifying reason, the employer is required to take the steps necessary to determine if the leave is FMLA-covered, including providing a health care provider certification.</a:t>
            </a:r>
          </a:p>
          <a:p>
            <a:pPr>
              <a:buFontTx/>
              <a:buNone/>
            </a:pPr>
            <a:endParaRPr lang="en-US" sz="2400" dirty="0" smtClean="0"/>
          </a:p>
          <a:p>
            <a:pPr>
              <a:buFontTx/>
              <a:buNone/>
            </a:pPr>
            <a:r>
              <a:rPr lang="en-US" sz="2400" dirty="0" smtClean="0"/>
              <a:t>If the employee does not complete and return the certification, the employer is not required to designate the leave as FMLA leave. [NOTE: Employer can waive this requirement.]</a:t>
            </a:r>
          </a:p>
          <a:p>
            <a:pPr>
              <a:buFontTx/>
              <a:buNone/>
            </a:pPr>
            <a:r>
              <a:rPr lang="en-US" sz="2400" dirty="0" smtClean="0"/>
              <a:t>						</a:t>
            </a:r>
            <a:r>
              <a:rPr lang="en-US" sz="2400" i="1" dirty="0" smtClean="0"/>
              <a:t>continued…</a:t>
            </a:r>
            <a:endParaRPr lang="en-US" sz="2400" dirty="0" smtClean="0"/>
          </a:p>
          <a:p>
            <a:pPr>
              <a:buFontTx/>
              <a:buNone/>
            </a:pPr>
            <a:endParaRPr lang="en-US" sz="2400" dirty="0" smtClean="0"/>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smtClean="0">
                <a:solidFill>
                  <a:srgbClr val="FFC000"/>
                </a:solidFill>
              </a:rPr>
              <a:t>REQUIRED DOCUMENTATION </a:t>
            </a:r>
          </a:p>
        </p:txBody>
      </p:sp>
      <p:sp>
        <p:nvSpPr>
          <p:cNvPr id="36867" name="Rectangle 3"/>
          <p:cNvSpPr>
            <a:spLocks noGrp="1" noChangeArrowheads="1"/>
          </p:cNvSpPr>
          <p:nvPr>
            <p:ph type="body" idx="1"/>
          </p:nvPr>
        </p:nvSpPr>
        <p:spPr/>
        <p:txBody>
          <a:bodyPr/>
          <a:lstStyle/>
          <a:p>
            <a:pPr>
              <a:buFontTx/>
              <a:buNone/>
            </a:pPr>
            <a:r>
              <a:rPr lang="en-US" sz="2400" dirty="0" smtClean="0"/>
              <a:t>The employer must notify the employee in writing that  a leave particular absence is being charged against the employee’s FMLA entitlement.</a:t>
            </a:r>
          </a:p>
          <a:p>
            <a:pPr>
              <a:buFontTx/>
              <a:buNone/>
            </a:pPr>
            <a:endParaRPr lang="en-US" sz="2400" dirty="0" smtClean="0"/>
          </a:p>
          <a:p>
            <a:pPr>
              <a:buFontTx/>
              <a:buNone/>
            </a:pPr>
            <a:r>
              <a:rPr lang="en-US" sz="2400" dirty="0" smtClean="0"/>
              <a:t>The employer has a limited time period in which to accomplish this.  </a:t>
            </a:r>
          </a:p>
          <a:p>
            <a:pPr>
              <a:buFontTx/>
              <a:buNone/>
            </a:pPr>
            <a:endParaRPr lang="en-US" sz="2400" dirty="0" smtClean="0"/>
          </a:p>
          <a:p>
            <a:pPr>
              <a:buFontTx/>
              <a:buNone/>
            </a:pPr>
            <a:r>
              <a:rPr lang="en-US" sz="2400" dirty="0" smtClean="0"/>
              <a:t>Generally, leave cannot be retroactively designated as FMLA leave unless the employee requests or agrees</a:t>
            </a:r>
            <a:r>
              <a:rPr lang="en-US" dirty="0" smtClean="0"/>
              <a:t>.</a:t>
            </a:r>
          </a:p>
          <a:p>
            <a:pPr>
              <a:buFontTx/>
              <a:buNone/>
            </a:pPr>
            <a:endParaRPr lang="en-US" sz="2400" dirty="0" smtClean="0"/>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Rectangle 3"/>
          <p:cNvSpPr>
            <a:spLocks noGrp="1" noChangeArrowheads="1"/>
          </p:cNvSpPr>
          <p:nvPr>
            <p:ph type="ctrTitle"/>
          </p:nvPr>
        </p:nvSpPr>
        <p:spPr>
          <a:xfrm>
            <a:off x="3124200" y="2895600"/>
            <a:ext cx="5181600" cy="838200"/>
          </a:xfrm>
        </p:spPr>
        <p:txBody>
          <a:bodyPr/>
          <a:lstStyle/>
          <a:p>
            <a:r>
              <a:rPr lang="en-US" sz="4800" dirty="0" smtClean="0">
                <a:solidFill>
                  <a:srgbClr val="000000"/>
                </a:solidFill>
              </a:rPr>
              <a:t>ADA Basics</a:t>
            </a:r>
          </a:p>
        </p:txBody>
      </p:sp>
      <p:sp>
        <p:nvSpPr>
          <p:cNvPr id="37892" name="Rectangle 4"/>
          <p:cNvSpPr>
            <a:spLocks noGrp="1" noChangeArrowheads="1"/>
          </p:cNvSpPr>
          <p:nvPr>
            <p:ph type="subTitle" idx="1"/>
          </p:nvPr>
        </p:nvSpPr>
        <p:spPr>
          <a:xfrm>
            <a:off x="3124200" y="3886200"/>
            <a:ext cx="5181600" cy="457200"/>
          </a:xfrm>
          <a:noFill/>
        </p:spPr>
        <p:txBody>
          <a:bodyPr/>
          <a:lstStyle/>
          <a:p>
            <a:endParaRPr lang="en-US" dirty="0" smtClean="0">
              <a:solidFill>
                <a:srgbClr val="000000"/>
              </a:solidFill>
            </a:endParaRP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smtClean="0">
                <a:solidFill>
                  <a:srgbClr val="FFC000"/>
                </a:solidFill>
              </a:rPr>
              <a:t>COVERAGE: EMPLOYER</a:t>
            </a:r>
          </a:p>
        </p:txBody>
      </p:sp>
      <p:sp>
        <p:nvSpPr>
          <p:cNvPr id="6147" name="Rectangle 3"/>
          <p:cNvSpPr>
            <a:spLocks noGrp="1" noChangeArrowheads="1"/>
          </p:cNvSpPr>
          <p:nvPr>
            <p:ph type="body" idx="1"/>
          </p:nvPr>
        </p:nvSpPr>
        <p:spPr>
          <a:xfrm>
            <a:off x="381000" y="990600"/>
            <a:ext cx="8458200" cy="4419600"/>
          </a:xfrm>
        </p:spPr>
        <p:txBody>
          <a:bodyPr/>
          <a:lstStyle/>
          <a:p>
            <a:pPr marL="533400" indent="-533400">
              <a:buFontTx/>
              <a:buNone/>
              <a:defRPr/>
            </a:pPr>
            <a:r>
              <a:rPr lang="en-US" sz="3600" dirty="0" smtClean="0"/>
              <a:t>A covered employer – public or private – is one who has fifteen or more employees. </a:t>
            </a:r>
            <a:endParaRPr lang="en-US" sz="3600" dirty="0"/>
          </a:p>
          <a:p>
            <a:pPr marL="533400" indent="-533400">
              <a:buFontTx/>
              <a:buNone/>
              <a:defRPr/>
            </a:pPr>
            <a:r>
              <a:rPr lang="en-US" sz="2400" dirty="0" smtClean="0"/>
              <a:t>       [In any 20 weeks of the current or preceding year]</a:t>
            </a:r>
            <a:endParaRPr lang="en-US" sz="3600" dirty="0"/>
          </a:p>
          <a:p>
            <a:pPr marL="533400" indent="-533400">
              <a:buFontTx/>
              <a:buNone/>
              <a:defRPr/>
            </a:pPr>
            <a:r>
              <a:rPr lang="en-US" sz="3600" dirty="0" smtClean="0"/>
              <a:t>Exceptions:</a:t>
            </a:r>
          </a:p>
          <a:p>
            <a:pPr>
              <a:defRPr/>
            </a:pPr>
            <a:r>
              <a:rPr lang="en-US" dirty="0" smtClean="0"/>
              <a:t>U.S. government or corporation wholly owned by U.S. government; </a:t>
            </a:r>
          </a:p>
          <a:p>
            <a:pPr>
              <a:defRPr/>
            </a:pPr>
            <a:r>
              <a:rPr lang="en-US" dirty="0" smtClean="0"/>
              <a:t>A bona private membership club that is exempt from tax under section 501(c).</a:t>
            </a:r>
            <a:endParaRPr lang="en-US"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3"/>
          <p:cNvSpPr>
            <a:spLocks noGrp="1"/>
          </p:cNvSpPr>
          <p:nvPr>
            <p:ph type="ctrTitle"/>
          </p:nvPr>
        </p:nvSpPr>
        <p:spPr/>
        <p:txBody>
          <a:bodyPr/>
          <a:lstStyle/>
          <a:p>
            <a:r>
              <a:rPr lang="en-US" sz="3200" dirty="0" smtClean="0">
                <a:solidFill>
                  <a:schemeClr val="bg2"/>
                </a:solidFill>
              </a:rPr>
              <a:t>DOL Information and Possible Future Changes </a:t>
            </a:r>
          </a:p>
        </p:txBody>
      </p:sp>
    </p:spTree>
    <p:extLst>
      <p:ext uri="{BB962C8B-B14F-4D97-AF65-F5344CB8AC3E}">
        <p14:creationId xmlns:p14="http://schemas.microsoft.com/office/powerpoint/2010/main" val="1063370744"/>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smtClean="0">
                <a:solidFill>
                  <a:srgbClr val="FFC000"/>
                </a:solidFill>
              </a:rPr>
              <a:t>COVERAGE: EMPLOYEE</a:t>
            </a:r>
          </a:p>
        </p:txBody>
      </p:sp>
      <p:sp>
        <p:nvSpPr>
          <p:cNvPr id="6147" name="Rectangle 3"/>
          <p:cNvSpPr>
            <a:spLocks noGrp="1" noChangeArrowheads="1"/>
          </p:cNvSpPr>
          <p:nvPr>
            <p:ph type="body" idx="1"/>
          </p:nvPr>
        </p:nvSpPr>
        <p:spPr/>
        <p:txBody>
          <a:bodyPr/>
          <a:lstStyle/>
          <a:p>
            <a:pPr marL="533400" indent="-533400">
              <a:buFontTx/>
              <a:buNone/>
              <a:defRPr/>
            </a:pPr>
            <a:r>
              <a:rPr lang="en-US" dirty="0" smtClean="0"/>
              <a:t>An “employee” for the purposes of the ADA:</a:t>
            </a:r>
          </a:p>
          <a:p>
            <a:pPr marL="533400" indent="-533400">
              <a:buFontTx/>
              <a:buNone/>
              <a:defRPr/>
            </a:pPr>
            <a:endParaRPr lang="en-US" dirty="0" smtClean="0"/>
          </a:p>
          <a:p>
            <a:pPr>
              <a:defRPr/>
            </a:pPr>
            <a:r>
              <a:rPr lang="en-US" sz="2400" dirty="0" smtClean="0"/>
              <a:t>Includes Applicants.</a:t>
            </a:r>
          </a:p>
          <a:p>
            <a:pPr>
              <a:defRPr/>
            </a:pPr>
            <a:r>
              <a:rPr lang="en-US" sz="2400" dirty="0" smtClean="0"/>
              <a:t>Employees are covered without regard to length of employment.</a:t>
            </a:r>
          </a:p>
          <a:p>
            <a:pPr>
              <a:defRPr/>
            </a:pPr>
            <a:r>
              <a:rPr lang="en-US" sz="2400" dirty="0" smtClean="0"/>
              <a:t>Eligible employees are those who are both “disabled” and “qualified.”</a:t>
            </a:r>
            <a:endParaRPr lang="en-US" sz="2400" dirty="0" smtClean="0">
              <a:solidFill>
                <a:srgbClr val="FFC000"/>
              </a:solidFill>
            </a:endParaRPr>
          </a:p>
          <a:p>
            <a:pPr>
              <a:defRPr/>
            </a:pPr>
            <a:r>
              <a:rPr lang="en-US" sz="2400" dirty="0" smtClean="0"/>
              <a:t>“Disabled” employees include those who have no current disability but who do have a “history of” or are “regarded as” having  a disability</a:t>
            </a:r>
            <a:r>
              <a:rPr lang="en-US" sz="2400" i="1" dirty="0" smtClean="0"/>
              <a:t>.</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solidFill>
                  <a:srgbClr val="FFC000"/>
                </a:solidFill>
              </a:rPr>
              <a:t>ADA BENEFITS AND PROTECTIONS</a:t>
            </a:r>
          </a:p>
        </p:txBody>
      </p:sp>
      <p:sp>
        <p:nvSpPr>
          <p:cNvPr id="40963" name="Rectangle 3"/>
          <p:cNvSpPr>
            <a:spLocks noGrp="1" noChangeArrowheads="1"/>
          </p:cNvSpPr>
          <p:nvPr>
            <p:ph type="body" idx="1"/>
          </p:nvPr>
        </p:nvSpPr>
        <p:spPr/>
        <p:txBody>
          <a:bodyPr/>
          <a:lstStyle/>
          <a:p>
            <a:r>
              <a:rPr lang="en-US" sz="2400" dirty="0" smtClean="0"/>
              <a:t>Prohibits discrimination against disabled employees who are qualified;</a:t>
            </a:r>
          </a:p>
          <a:p>
            <a:endParaRPr lang="en-US" sz="2400" dirty="0" smtClean="0"/>
          </a:p>
          <a:p>
            <a:r>
              <a:rPr lang="en-US" sz="2400" dirty="0" smtClean="0"/>
              <a:t>Requires “reasonable accommodations” for disabled employees;</a:t>
            </a:r>
          </a:p>
          <a:p>
            <a:endParaRPr lang="en-US" sz="2400" dirty="0" smtClean="0"/>
          </a:p>
          <a:p>
            <a:r>
              <a:rPr lang="en-US" sz="2400" dirty="0" smtClean="0"/>
              <a:t>Limits Medical Inquires (including medical exams) of employees;</a:t>
            </a:r>
          </a:p>
          <a:p>
            <a:endParaRPr lang="en-US" sz="2400" dirty="0" smtClean="0"/>
          </a:p>
          <a:p>
            <a:r>
              <a:rPr lang="en-US" sz="2400" dirty="0" smtClean="0"/>
              <a:t>Requires Confidentiality Measures for Medical Information.</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smtClean="0">
                <a:solidFill>
                  <a:srgbClr val="FFC000"/>
                </a:solidFill>
              </a:rPr>
              <a:t>WHO IS “QUALIFIED?”</a:t>
            </a:r>
          </a:p>
        </p:txBody>
      </p:sp>
      <p:sp>
        <p:nvSpPr>
          <p:cNvPr id="6147" name="Rectangle 3"/>
          <p:cNvSpPr>
            <a:spLocks noGrp="1" noChangeArrowheads="1"/>
          </p:cNvSpPr>
          <p:nvPr>
            <p:ph type="body" idx="1"/>
          </p:nvPr>
        </p:nvSpPr>
        <p:spPr/>
        <p:txBody>
          <a:bodyPr/>
          <a:lstStyle/>
          <a:p>
            <a:pPr marL="0" indent="0">
              <a:buFontTx/>
              <a:buNone/>
              <a:defRPr/>
            </a:pPr>
            <a:r>
              <a:rPr lang="en-US" sz="2400" dirty="0" smtClean="0"/>
              <a:t>Determining whether a particular employee is “qualified” is a two-step process:</a:t>
            </a:r>
          </a:p>
          <a:p>
            <a:pPr marL="0" indent="0">
              <a:buFontTx/>
              <a:buNone/>
              <a:defRPr/>
            </a:pPr>
            <a:endParaRPr lang="en-US" sz="2400" dirty="0"/>
          </a:p>
          <a:p>
            <a:pPr>
              <a:defRPr/>
            </a:pPr>
            <a:r>
              <a:rPr lang="en-US" sz="2400" dirty="0" smtClean="0"/>
              <a:t>Does the individual satisfy the prerequisites for the position such as education, employment experience, skills, licenses, etc.?</a:t>
            </a:r>
          </a:p>
          <a:p>
            <a:pPr>
              <a:defRPr/>
            </a:pPr>
            <a:endParaRPr lang="en-US" sz="2400" dirty="0"/>
          </a:p>
          <a:p>
            <a:pPr>
              <a:defRPr/>
            </a:pPr>
            <a:r>
              <a:rPr lang="en-US" sz="2400" dirty="0" smtClean="0"/>
              <a:t>Can the individual perform the “essential functions” of the job, either with or without a “reasonable accommodation?”</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dirty="0" smtClean="0">
                <a:solidFill>
                  <a:srgbClr val="FFC000"/>
                </a:solidFill>
              </a:rPr>
              <a:t>WHAT IS A DISABILITY?</a:t>
            </a:r>
          </a:p>
        </p:txBody>
      </p:sp>
      <p:sp>
        <p:nvSpPr>
          <p:cNvPr id="43011" name="Rectangle 3"/>
          <p:cNvSpPr>
            <a:spLocks noGrp="1" noChangeArrowheads="1"/>
          </p:cNvSpPr>
          <p:nvPr>
            <p:ph type="body" idx="1"/>
          </p:nvPr>
        </p:nvSpPr>
        <p:spPr>
          <a:xfrm>
            <a:off x="381000" y="1219200"/>
            <a:ext cx="8458200" cy="4419600"/>
          </a:xfrm>
        </p:spPr>
        <p:txBody>
          <a:bodyPr/>
          <a:lstStyle/>
          <a:p>
            <a:pPr marL="533400" indent="-533400">
              <a:buFontTx/>
              <a:buNone/>
            </a:pPr>
            <a:r>
              <a:rPr lang="en-US" sz="3200" dirty="0" smtClean="0"/>
              <a:t>The ADA was amended effective as of January 2009, and is now formally known as the ADAAA.</a:t>
            </a:r>
          </a:p>
          <a:p>
            <a:pPr marL="533400" indent="-533400">
              <a:buFontTx/>
              <a:buNone/>
            </a:pPr>
            <a:endParaRPr lang="en-US" sz="3200" dirty="0" smtClean="0"/>
          </a:p>
          <a:p>
            <a:pPr marL="533400" indent="-533400">
              <a:buFontTx/>
              <a:buNone/>
            </a:pPr>
            <a:r>
              <a:rPr lang="en-US" sz="3200" dirty="0" smtClean="0"/>
              <a:t>The amendments greatly reduced the level of impairment that an individual must show to qualify as “disabled.”</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dirty="0" smtClean="0">
                <a:solidFill>
                  <a:srgbClr val="FFC000"/>
                </a:solidFill>
              </a:rPr>
              <a:t>WHAT IS A DISABILITY?</a:t>
            </a:r>
          </a:p>
        </p:txBody>
      </p:sp>
      <p:sp>
        <p:nvSpPr>
          <p:cNvPr id="44035" name="Rectangle 3"/>
          <p:cNvSpPr>
            <a:spLocks noGrp="1" noChangeArrowheads="1"/>
          </p:cNvSpPr>
          <p:nvPr>
            <p:ph type="body" idx="1"/>
          </p:nvPr>
        </p:nvSpPr>
        <p:spPr>
          <a:xfrm>
            <a:off x="381000" y="1219200"/>
            <a:ext cx="8458200" cy="4419600"/>
          </a:xfrm>
        </p:spPr>
        <p:txBody>
          <a:bodyPr/>
          <a:lstStyle/>
          <a:p>
            <a:pPr marL="533400" indent="-533400">
              <a:buFontTx/>
              <a:buNone/>
            </a:pPr>
            <a:r>
              <a:rPr lang="en-US" dirty="0" smtClean="0"/>
              <a:t>In general, a disability is a physical or mental impairment that “</a:t>
            </a:r>
            <a:r>
              <a:rPr lang="en-US" i="1" dirty="0" smtClean="0"/>
              <a:t>substantially limits</a:t>
            </a:r>
            <a:r>
              <a:rPr lang="en-US" dirty="0" smtClean="0"/>
              <a:t>” a “</a:t>
            </a:r>
            <a:r>
              <a:rPr lang="en-US" i="1" dirty="0" smtClean="0"/>
              <a:t>major life activity</a:t>
            </a:r>
            <a:r>
              <a:rPr lang="en-US" dirty="0" smtClean="0"/>
              <a:t>.”</a:t>
            </a:r>
          </a:p>
          <a:p>
            <a:pPr marL="533400" indent="-533400">
              <a:buFontTx/>
              <a:buNone/>
            </a:pPr>
            <a:endParaRPr lang="en-US" sz="2000" dirty="0" smtClean="0"/>
          </a:p>
          <a:p>
            <a:pPr marL="533400" indent="-533400">
              <a:buFontTx/>
              <a:buNone/>
            </a:pPr>
            <a:r>
              <a:rPr lang="en-US" sz="2000" dirty="0" smtClean="0"/>
              <a:t>“Major Life Activities” include caring for oneself, performing manual tasks, seeing, hearing, eating sleeping, walking, standing sitting reaching, lifting bending, speaking, breathing, learning, reading, concentrating, thinking, communicating, interacting with others, working and the “operation of major bodily functions.”</a:t>
            </a:r>
          </a:p>
          <a:p>
            <a:pPr marL="533400" indent="-533400">
              <a:buFontTx/>
              <a:buNone/>
            </a:pPr>
            <a:endParaRPr lang="en-US" sz="2000" dirty="0" smtClean="0"/>
          </a:p>
          <a:p>
            <a:pPr marL="533400" indent="-533400">
              <a:buFontTx/>
              <a:buNone/>
            </a:pPr>
            <a:r>
              <a:rPr lang="en-US" sz="2000" dirty="0" smtClean="0"/>
              <a:t>“Substantially Limits” is leniently construed in favor of the employee.  An impairment “need not prevent or significantly or severely restrict” the individual from performing the major life activity.</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solidFill>
                  <a:srgbClr val="FFC000"/>
                </a:solidFill>
              </a:rPr>
              <a:t>WHAT IS A DISABILITY?</a:t>
            </a:r>
          </a:p>
        </p:txBody>
      </p:sp>
      <p:sp>
        <p:nvSpPr>
          <p:cNvPr id="45059" name="Rectangle 3"/>
          <p:cNvSpPr>
            <a:spLocks noGrp="1" noChangeArrowheads="1"/>
          </p:cNvSpPr>
          <p:nvPr>
            <p:ph type="body" idx="1"/>
          </p:nvPr>
        </p:nvSpPr>
        <p:spPr>
          <a:xfrm>
            <a:off x="381000" y="1219200"/>
            <a:ext cx="8458200" cy="4419600"/>
          </a:xfrm>
        </p:spPr>
        <p:txBody>
          <a:bodyPr/>
          <a:lstStyle/>
          <a:p>
            <a:pPr marL="533400" indent="-533400">
              <a:buFontTx/>
              <a:buNone/>
            </a:pPr>
            <a:r>
              <a:rPr lang="en-US" sz="5400" dirty="0" smtClean="0">
                <a:solidFill>
                  <a:srgbClr val="FFC000"/>
                </a:solidFill>
              </a:rPr>
              <a:t>A</a:t>
            </a:r>
            <a:r>
              <a:rPr lang="en-US" sz="5400" dirty="0" smtClean="0"/>
              <a:t> – Assume </a:t>
            </a:r>
          </a:p>
          <a:p>
            <a:pPr marL="533400" indent="-533400">
              <a:buFontTx/>
              <a:buNone/>
            </a:pPr>
            <a:r>
              <a:rPr lang="en-US" sz="5400" dirty="0" smtClean="0">
                <a:solidFill>
                  <a:srgbClr val="FFC000"/>
                </a:solidFill>
              </a:rPr>
              <a:t>D</a:t>
            </a:r>
            <a:r>
              <a:rPr lang="en-US" sz="5400" dirty="0" smtClean="0"/>
              <a:t> – Disability </a:t>
            </a:r>
          </a:p>
          <a:p>
            <a:pPr marL="533400" indent="-533400">
              <a:buFontTx/>
              <a:buNone/>
            </a:pPr>
            <a:r>
              <a:rPr lang="en-US" sz="5400" dirty="0" smtClean="0">
                <a:solidFill>
                  <a:srgbClr val="FFC000"/>
                </a:solidFill>
              </a:rPr>
              <a:t>A</a:t>
            </a:r>
            <a:r>
              <a:rPr lang="en-US" sz="5400" dirty="0" smtClean="0"/>
              <a:t> – And </a:t>
            </a:r>
          </a:p>
          <a:p>
            <a:pPr marL="533400" indent="-533400">
              <a:buFontTx/>
              <a:buNone/>
            </a:pPr>
            <a:r>
              <a:rPr lang="en-US" sz="5400" dirty="0" smtClean="0">
                <a:solidFill>
                  <a:srgbClr val="FFC000"/>
                </a:solidFill>
              </a:rPr>
              <a:t>A</a:t>
            </a:r>
            <a:r>
              <a:rPr lang="en-US" sz="5400" dirty="0" smtClean="0"/>
              <a:t> – Attempt</a:t>
            </a:r>
          </a:p>
          <a:p>
            <a:pPr marL="533400" indent="-533400">
              <a:buFontTx/>
              <a:buNone/>
            </a:pPr>
            <a:r>
              <a:rPr lang="en-US" sz="5400" dirty="0" smtClean="0">
                <a:solidFill>
                  <a:srgbClr val="FFC000"/>
                </a:solidFill>
              </a:rPr>
              <a:t>A</a:t>
            </a:r>
            <a:r>
              <a:rPr lang="en-US" sz="5400" dirty="0" smtClean="0"/>
              <a:t>– Accommodation</a:t>
            </a:r>
          </a:p>
          <a:p>
            <a:pPr marL="533400" indent="-533400">
              <a:buFontTx/>
              <a:buNone/>
            </a:pPr>
            <a:endParaRPr lang="en-US" sz="3200" dirty="0" smtClean="0"/>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dirty="0" smtClean="0">
                <a:solidFill>
                  <a:srgbClr val="FFC000"/>
                </a:solidFill>
              </a:rPr>
              <a:t>REASONABLE ACCOMMODATION</a:t>
            </a:r>
          </a:p>
        </p:txBody>
      </p:sp>
      <p:sp>
        <p:nvSpPr>
          <p:cNvPr id="6147" name="Rectangle 3"/>
          <p:cNvSpPr>
            <a:spLocks noGrp="1" noChangeArrowheads="1"/>
          </p:cNvSpPr>
          <p:nvPr>
            <p:ph type="body" idx="1"/>
          </p:nvPr>
        </p:nvSpPr>
        <p:spPr>
          <a:xfrm>
            <a:off x="381000" y="1219200"/>
            <a:ext cx="8458200" cy="4419600"/>
          </a:xfrm>
        </p:spPr>
        <p:txBody>
          <a:bodyPr/>
          <a:lstStyle/>
          <a:p>
            <a:pPr marL="533400" indent="-533400">
              <a:buFontTx/>
              <a:buNone/>
              <a:defRPr/>
            </a:pPr>
            <a:r>
              <a:rPr lang="en-US" sz="3200" dirty="0" smtClean="0"/>
              <a:t>Examples of Reasonable Accommodation:</a:t>
            </a:r>
          </a:p>
          <a:p>
            <a:pPr marL="533400" indent="-533400">
              <a:buFontTx/>
              <a:buNone/>
              <a:defRPr/>
            </a:pPr>
            <a:endParaRPr lang="en-US" sz="3200" dirty="0" smtClean="0"/>
          </a:p>
          <a:p>
            <a:pPr>
              <a:defRPr/>
            </a:pPr>
            <a:r>
              <a:rPr lang="en-US" sz="2000" dirty="0" smtClean="0"/>
              <a:t>Modifying the application process so that disabled individuals can participate</a:t>
            </a:r>
          </a:p>
          <a:p>
            <a:pPr>
              <a:defRPr/>
            </a:pPr>
            <a:r>
              <a:rPr lang="en-US" sz="2000" dirty="0" smtClean="0"/>
              <a:t>Modifying the workplace or environment to enable the disabled individual to perform the essential functions of the job;</a:t>
            </a:r>
          </a:p>
          <a:p>
            <a:pPr>
              <a:defRPr/>
            </a:pPr>
            <a:r>
              <a:rPr lang="en-US" sz="2000" dirty="0" smtClean="0"/>
              <a:t>Restructuring the job to remove </a:t>
            </a:r>
            <a:r>
              <a:rPr lang="en-US" sz="2000" i="1" dirty="0" smtClean="0"/>
              <a:t>non-essential </a:t>
            </a:r>
            <a:r>
              <a:rPr lang="en-US" sz="2000" dirty="0" smtClean="0"/>
              <a:t>duties that the individual cannot perform;</a:t>
            </a:r>
          </a:p>
          <a:p>
            <a:pPr>
              <a:defRPr/>
            </a:pPr>
            <a:r>
              <a:rPr lang="en-US" sz="2000" dirty="0" smtClean="0"/>
              <a:t>Granting leave to seek treatment;</a:t>
            </a:r>
          </a:p>
          <a:p>
            <a:pPr>
              <a:defRPr/>
            </a:pPr>
            <a:r>
              <a:rPr lang="en-US" sz="2000" dirty="0" smtClean="0"/>
              <a:t>Granting exceptions to policies;</a:t>
            </a:r>
          </a:p>
          <a:p>
            <a:pPr>
              <a:defRPr/>
            </a:pPr>
            <a:r>
              <a:rPr lang="en-US" sz="2000" dirty="0" smtClean="0"/>
              <a:t>Reassignment to another available position for which the individual is qualified and can perform with or without reasonable accommodation</a:t>
            </a:r>
            <a:r>
              <a:rPr lang="en-US" sz="2400" dirty="0" smtClean="0"/>
              <a:t>.</a:t>
            </a:r>
            <a:endParaRPr lang="en-US" sz="2400" dirty="0"/>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dirty="0" smtClean="0">
                <a:solidFill>
                  <a:srgbClr val="FFC000"/>
                </a:solidFill>
              </a:rPr>
              <a:t>REASONABLE ACCOMMODATION</a:t>
            </a:r>
          </a:p>
        </p:txBody>
      </p:sp>
      <p:sp>
        <p:nvSpPr>
          <p:cNvPr id="6147" name="Rectangle 3"/>
          <p:cNvSpPr>
            <a:spLocks noGrp="1" noChangeArrowheads="1"/>
          </p:cNvSpPr>
          <p:nvPr>
            <p:ph type="body" idx="1"/>
          </p:nvPr>
        </p:nvSpPr>
        <p:spPr>
          <a:xfrm>
            <a:off x="381000" y="1219200"/>
            <a:ext cx="8458200" cy="4419600"/>
          </a:xfrm>
        </p:spPr>
        <p:txBody>
          <a:bodyPr/>
          <a:lstStyle/>
          <a:p>
            <a:pPr marL="533400" indent="-533400">
              <a:buFontTx/>
              <a:buNone/>
              <a:defRPr/>
            </a:pPr>
            <a:r>
              <a:rPr lang="en-US" sz="3200" dirty="0" smtClean="0"/>
              <a:t>An employer is not required to make an accommodation if that would create an “Undue Hardship” on the employer. </a:t>
            </a:r>
          </a:p>
          <a:p>
            <a:pPr marL="533400" indent="-533400">
              <a:buFontTx/>
              <a:buNone/>
              <a:defRPr/>
            </a:pPr>
            <a:endParaRPr lang="en-US" sz="3200" dirty="0" smtClean="0"/>
          </a:p>
          <a:p>
            <a:pPr marL="533400" indent="-533400">
              <a:buFontTx/>
              <a:buNone/>
              <a:defRPr/>
            </a:pPr>
            <a:r>
              <a:rPr lang="en-US" sz="2400" dirty="0" smtClean="0"/>
              <a:t>Relatively </a:t>
            </a:r>
            <a:r>
              <a:rPr lang="en-US" sz="2400" dirty="0"/>
              <a:t>h</a:t>
            </a:r>
            <a:r>
              <a:rPr lang="en-US" sz="2400" dirty="0" smtClean="0"/>
              <a:t>igh </a:t>
            </a:r>
            <a:r>
              <a:rPr lang="en-US" sz="2400" dirty="0"/>
              <a:t>s</a:t>
            </a:r>
            <a:r>
              <a:rPr lang="en-US" sz="2400" dirty="0" smtClean="0"/>
              <a:t>tandard to show undue hardship.  Factors considered include:</a:t>
            </a:r>
          </a:p>
          <a:p>
            <a:pPr>
              <a:defRPr/>
            </a:pPr>
            <a:r>
              <a:rPr lang="en-US" sz="2400" dirty="0" smtClean="0"/>
              <a:t>Cost (relative to the resources of the particular employer);</a:t>
            </a:r>
          </a:p>
          <a:p>
            <a:pPr>
              <a:defRPr/>
            </a:pPr>
            <a:r>
              <a:rPr lang="en-US" sz="2400" dirty="0" smtClean="0"/>
              <a:t>Nature of operations of the employer; </a:t>
            </a:r>
          </a:p>
          <a:p>
            <a:pPr>
              <a:defRPr/>
            </a:pPr>
            <a:r>
              <a:rPr lang="en-US" sz="2400" dirty="0" smtClean="0"/>
              <a:t>Impact of the accommodation on the operations of the employer.</a:t>
            </a:r>
            <a:endParaRPr lang="en-US" sz="2400" dirty="0"/>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dirty="0" smtClean="0">
                <a:solidFill>
                  <a:srgbClr val="FFC000"/>
                </a:solidFill>
              </a:rPr>
              <a:t>REASONABLE ACCOMMODATION</a:t>
            </a:r>
          </a:p>
        </p:txBody>
      </p:sp>
      <p:sp>
        <p:nvSpPr>
          <p:cNvPr id="48131" name="Rectangle 3"/>
          <p:cNvSpPr>
            <a:spLocks noGrp="1" noChangeArrowheads="1"/>
          </p:cNvSpPr>
          <p:nvPr>
            <p:ph type="body" idx="1"/>
          </p:nvPr>
        </p:nvSpPr>
        <p:spPr>
          <a:xfrm>
            <a:off x="304800" y="838200"/>
            <a:ext cx="8458200" cy="4419600"/>
          </a:xfrm>
        </p:spPr>
        <p:txBody>
          <a:bodyPr/>
          <a:lstStyle/>
          <a:p>
            <a:pPr marL="533400" indent="-533400">
              <a:buFontTx/>
              <a:buNone/>
            </a:pPr>
            <a:endParaRPr lang="en-US" sz="8000" dirty="0" smtClean="0"/>
          </a:p>
          <a:p>
            <a:pPr marL="533400" indent="-533400">
              <a:buFontTx/>
              <a:buNone/>
            </a:pPr>
            <a:r>
              <a:rPr lang="en-US" sz="8000" dirty="0" smtClean="0"/>
              <a:t>  </a:t>
            </a:r>
            <a:r>
              <a:rPr lang="en-US" sz="8000" i="1" dirty="0" smtClean="0"/>
              <a:t>INTERACTIVE PROCESS!!!</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dirty="0" smtClean="0">
                <a:solidFill>
                  <a:srgbClr val="FFC000"/>
                </a:solidFill>
              </a:rPr>
              <a:t>LIMITATIONS ON MEDICAL INQUIRIES</a:t>
            </a:r>
          </a:p>
        </p:txBody>
      </p:sp>
      <p:sp>
        <p:nvSpPr>
          <p:cNvPr id="6147" name="Rectangle 3"/>
          <p:cNvSpPr>
            <a:spLocks noGrp="1" noChangeArrowheads="1"/>
          </p:cNvSpPr>
          <p:nvPr>
            <p:ph type="body" idx="1"/>
          </p:nvPr>
        </p:nvSpPr>
        <p:spPr>
          <a:xfrm>
            <a:off x="381000" y="1219200"/>
            <a:ext cx="8458200" cy="4419600"/>
          </a:xfrm>
        </p:spPr>
        <p:txBody>
          <a:bodyPr/>
          <a:lstStyle/>
          <a:p>
            <a:pPr marL="533400" indent="-533400">
              <a:buFontTx/>
              <a:buNone/>
              <a:defRPr/>
            </a:pPr>
            <a:r>
              <a:rPr lang="en-US" sz="2400" dirty="0" smtClean="0"/>
              <a:t>These rules apply differently according to employment status:</a:t>
            </a:r>
          </a:p>
          <a:p>
            <a:pPr marL="533400" indent="-533400">
              <a:buFontTx/>
              <a:buNone/>
              <a:defRPr/>
            </a:pPr>
            <a:endParaRPr lang="en-US" sz="2400" dirty="0" smtClean="0"/>
          </a:p>
          <a:p>
            <a:pPr>
              <a:defRPr/>
            </a:pPr>
            <a:r>
              <a:rPr lang="en-US" sz="2000" dirty="0" smtClean="0"/>
              <a:t>Applicants:  Employer may ask the applicant if he can perform various of the actual job functions.</a:t>
            </a:r>
          </a:p>
          <a:p>
            <a:pPr>
              <a:defRPr/>
            </a:pPr>
            <a:endParaRPr lang="en-US" sz="2000" dirty="0"/>
          </a:p>
          <a:p>
            <a:pPr>
              <a:defRPr/>
            </a:pPr>
            <a:r>
              <a:rPr lang="en-US" sz="2000" dirty="0" smtClean="0"/>
              <a:t>Post Offer/Pre-employment:  Employer may subject the individual to a pre-employment medical exam or inquiry </a:t>
            </a:r>
            <a:r>
              <a:rPr lang="en-US" sz="2000" i="1" dirty="0"/>
              <a:t>I</a:t>
            </a:r>
            <a:r>
              <a:rPr lang="en-US" sz="2000" i="1" dirty="0" smtClean="0"/>
              <a:t>F</a:t>
            </a:r>
            <a:r>
              <a:rPr lang="en-US" sz="2000" dirty="0" smtClean="0"/>
              <a:t> all entering employees in the same job category are subject to the same exam.</a:t>
            </a:r>
          </a:p>
          <a:p>
            <a:pPr marL="0" indent="0">
              <a:buFontTx/>
              <a:buNone/>
              <a:defRPr/>
            </a:pPr>
            <a:endParaRPr lang="en-US" sz="2000" dirty="0" smtClean="0"/>
          </a:p>
          <a:p>
            <a:pPr>
              <a:defRPr/>
            </a:pPr>
            <a:r>
              <a:rPr lang="en-US" sz="2000" dirty="0" smtClean="0"/>
              <a:t>Existing Employees:  Employer may only submit the employee to a fitness for duty type of exam or inquiry (job-related and consistent with business needs).</a:t>
            </a:r>
            <a:endParaRPr lang="en-US" sz="20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solidFill>
                  <a:srgbClr val="FFC000"/>
                </a:solidFill>
              </a:rPr>
              <a:t>Employer Survey Question:</a:t>
            </a:r>
          </a:p>
        </p:txBody>
      </p:sp>
      <p:sp>
        <p:nvSpPr>
          <p:cNvPr id="6147" name="Rectangle 3"/>
          <p:cNvSpPr>
            <a:spLocks noGrp="1" noChangeArrowheads="1"/>
          </p:cNvSpPr>
          <p:nvPr>
            <p:ph type="body" idx="1"/>
          </p:nvPr>
        </p:nvSpPr>
        <p:spPr/>
        <p:txBody>
          <a:bodyPr/>
          <a:lstStyle/>
          <a:p>
            <a:pPr marL="533400" indent="-533400">
              <a:buFontTx/>
              <a:buNone/>
              <a:defRPr/>
            </a:pPr>
            <a:r>
              <a:rPr lang="en-US" dirty="0" smtClean="0"/>
              <a:t>Would you say that complying with the FMLA is:</a:t>
            </a:r>
            <a:endParaRPr lang="en-US" dirty="0"/>
          </a:p>
          <a:p>
            <a:pPr marL="533400" indent="-533400">
              <a:buFontTx/>
              <a:buNone/>
              <a:defRPr/>
            </a:pPr>
            <a:endParaRPr lang="en-US" dirty="0" smtClean="0"/>
          </a:p>
          <a:p>
            <a:pPr>
              <a:defRPr/>
            </a:pPr>
            <a:r>
              <a:rPr lang="en-US" dirty="0" smtClean="0"/>
              <a:t>Very Easy,</a:t>
            </a:r>
          </a:p>
          <a:p>
            <a:pPr>
              <a:defRPr/>
            </a:pPr>
            <a:r>
              <a:rPr lang="en-US" dirty="0" smtClean="0"/>
              <a:t>Somewhat Easy,</a:t>
            </a:r>
          </a:p>
          <a:p>
            <a:pPr>
              <a:defRPr/>
            </a:pPr>
            <a:r>
              <a:rPr lang="en-US" dirty="0" smtClean="0"/>
              <a:t>Has No Noticeable Effect,</a:t>
            </a:r>
          </a:p>
          <a:p>
            <a:pPr>
              <a:defRPr/>
            </a:pPr>
            <a:r>
              <a:rPr lang="en-US" dirty="0" smtClean="0"/>
              <a:t>Somewhat Difficult, or</a:t>
            </a:r>
          </a:p>
          <a:p>
            <a:pPr>
              <a:defRPr/>
            </a:pPr>
            <a:r>
              <a:rPr lang="en-US" dirty="0" smtClean="0"/>
              <a:t>Very Difficult?</a:t>
            </a:r>
            <a:endParaRPr lang="en-US" dirty="0"/>
          </a:p>
        </p:txBody>
      </p:sp>
    </p:spTree>
    <p:extLst>
      <p:ext uri="{BB962C8B-B14F-4D97-AF65-F5344CB8AC3E}">
        <p14:creationId xmlns:p14="http://schemas.microsoft.com/office/powerpoint/2010/main" val="2939946979"/>
      </p:ext>
    </p:extLst>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dirty="0" smtClean="0">
                <a:solidFill>
                  <a:srgbClr val="FFC000"/>
                </a:solidFill>
              </a:rPr>
              <a:t>CONFIDENTIALITY OF INFORMATION</a:t>
            </a:r>
          </a:p>
        </p:txBody>
      </p:sp>
      <p:sp>
        <p:nvSpPr>
          <p:cNvPr id="50179" name="Rectangle 3"/>
          <p:cNvSpPr>
            <a:spLocks noGrp="1" noChangeArrowheads="1"/>
          </p:cNvSpPr>
          <p:nvPr>
            <p:ph type="body" idx="1"/>
          </p:nvPr>
        </p:nvSpPr>
        <p:spPr>
          <a:xfrm>
            <a:off x="381000" y="1219200"/>
            <a:ext cx="8458200" cy="4419600"/>
          </a:xfrm>
        </p:spPr>
        <p:txBody>
          <a:bodyPr/>
          <a:lstStyle/>
          <a:p>
            <a:pPr marL="533400" indent="-533400">
              <a:buFontTx/>
              <a:buNone/>
            </a:pPr>
            <a:r>
              <a:rPr lang="en-US" sz="2400" dirty="0" smtClean="0"/>
              <a:t>The ADA requires that an employee’s medical information be kept separate from his general personnel file.</a:t>
            </a:r>
          </a:p>
          <a:p>
            <a:pPr marL="533400" indent="-533400">
              <a:buFontTx/>
              <a:buNone/>
            </a:pPr>
            <a:endParaRPr lang="en-US" sz="2400" dirty="0" smtClean="0"/>
          </a:p>
          <a:p>
            <a:pPr marL="533400" indent="-533400">
              <a:buFontTx/>
              <a:buNone/>
            </a:pPr>
            <a:r>
              <a:rPr lang="en-US" sz="2400" dirty="0" smtClean="0"/>
              <a:t>These files should be kept locked and their should be very limited and controlled access.  </a:t>
            </a:r>
          </a:p>
          <a:p>
            <a:pPr marL="533400" indent="-533400">
              <a:buFontTx/>
              <a:buNone/>
            </a:pPr>
            <a:endParaRPr lang="en-US" sz="2400" dirty="0" smtClean="0"/>
          </a:p>
          <a:p>
            <a:pPr marL="533400" indent="-533400">
              <a:buFontTx/>
              <a:buNone/>
            </a:pPr>
            <a:r>
              <a:rPr lang="en-US" sz="2400" dirty="0" smtClean="0"/>
              <a:t>Generally, supervisors may not be allowed access to this information, except that they can be informed of work restrictions, and informed of any special first aid measures that are necessary for a disabled employee.</a:t>
            </a:r>
          </a:p>
          <a:p>
            <a:pPr marL="533400" indent="-533400">
              <a:buFontTx/>
              <a:buNone/>
            </a:pPr>
            <a:endParaRPr lang="en-US" sz="2400" dirty="0" smtClean="0"/>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Title 1"/>
          <p:cNvSpPr>
            <a:spLocks noGrp="1"/>
          </p:cNvSpPr>
          <p:nvPr>
            <p:ph type="ctrTitle"/>
          </p:nvPr>
        </p:nvSpPr>
        <p:spPr/>
        <p:txBody>
          <a:bodyPr/>
          <a:lstStyle/>
          <a:p>
            <a:r>
              <a:rPr lang="en-US" sz="4800" dirty="0" smtClean="0">
                <a:solidFill>
                  <a:schemeClr val="bg1"/>
                </a:solidFill>
              </a:rPr>
              <a:t>COBRA </a:t>
            </a:r>
            <a:r>
              <a:rPr lang="en-US" sz="4800" i="1" dirty="0" smtClean="0">
                <a:solidFill>
                  <a:schemeClr val="bg1"/>
                </a:solidFill>
              </a:rPr>
              <a:t>&amp;</a:t>
            </a:r>
            <a:r>
              <a:rPr lang="en-US" sz="4800" dirty="0" smtClean="0">
                <a:solidFill>
                  <a:schemeClr val="bg1"/>
                </a:solidFill>
              </a:rPr>
              <a:t> PHSA</a:t>
            </a: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dirty="0" smtClean="0">
                <a:solidFill>
                  <a:srgbClr val="FFC000"/>
                </a:solidFill>
              </a:rPr>
              <a:t>COVERED EMPLOYERS</a:t>
            </a:r>
          </a:p>
        </p:txBody>
      </p:sp>
      <p:sp>
        <p:nvSpPr>
          <p:cNvPr id="52227" name="Rectangle 3"/>
          <p:cNvSpPr>
            <a:spLocks noGrp="1" noChangeArrowheads="1"/>
          </p:cNvSpPr>
          <p:nvPr>
            <p:ph type="body" idx="1"/>
          </p:nvPr>
        </p:nvSpPr>
        <p:spPr>
          <a:xfrm>
            <a:off x="381000" y="1371600"/>
            <a:ext cx="8458200" cy="4419600"/>
          </a:xfrm>
        </p:spPr>
        <p:txBody>
          <a:bodyPr/>
          <a:lstStyle/>
          <a:p>
            <a:pPr marL="533400" indent="-533400">
              <a:buFontTx/>
              <a:buNone/>
            </a:pPr>
            <a:r>
              <a:rPr lang="en-US" sz="2000" dirty="0" smtClean="0"/>
              <a:t>A federal law known as COBRA gives many private sector employees and their dependents the right to continue their participation in the employer’s group health insurance plan </a:t>
            </a:r>
            <a:r>
              <a:rPr lang="en-US" sz="2000" i="1" dirty="0" smtClean="0"/>
              <a:t>at the employee’s own expense</a:t>
            </a:r>
            <a:r>
              <a:rPr lang="en-US" sz="2000" dirty="0" smtClean="0"/>
              <a:t> after the date that the employee or dependent would otherwise lose coverage </a:t>
            </a:r>
            <a:r>
              <a:rPr lang="en-US" sz="2000" i="1" dirty="0" smtClean="0"/>
              <a:t>because of a qualifying event.</a:t>
            </a:r>
            <a:r>
              <a:rPr lang="en-US" sz="2000" dirty="0" smtClean="0"/>
              <a:t>  A covered employer is one with at least 20 employees. </a:t>
            </a:r>
          </a:p>
          <a:p>
            <a:pPr marL="533400" indent="-533400">
              <a:buFontTx/>
              <a:buNone/>
            </a:pPr>
            <a:endParaRPr lang="en-US" sz="2000" dirty="0" smtClean="0"/>
          </a:p>
          <a:p>
            <a:pPr marL="533400" indent="-533400">
              <a:buFontTx/>
              <a:buNone/>
            </a:pPr>
            <a:r>
              <a:rPr lang="en-US" sz="2000" dirty="0" smtClean="0"/>
              <a:t>Although public employers are exempt from COBRA, they have parallel requirements under the Public Health and Safety Act (PHSA).</a:t>
            </a:r>
          </a:p>
          <a:p>
            <a:pPr marL="533400" indent="-533400">
              <a:buFontTx/>
              <a:buNone/>
            </a:pPr>
            <a:endParaRPr lang="en-US" sz="2000" dirty="0" smtClean="0"/>
          </a:p>
          <a:p>
            <a:pPr marL="533400" indent="-533400">
              <a:buFontTx/>
              <a:buNone/>
            </a:pPr>
            <a:r>
              <a:rPr lang="en-US" sz="2000" dirty="0" smtClean="0"/>
              <a:t>Church Plans are not covered under either law.</a:t>
            </a: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dirty="0" smtClean="0">
                <a:solidFill>
                  <a:srgbClr val="FFC000"/>
                </a:solidFill>
              </a:rPr>
              <a:t>ELIGIBLE INDIVIDUALS</a:t>
            </a:r>
          </a:p>
        </p:txBody>
      </p:sp>
      <p:sp>
        <p:nvSpPr>
          <p:cNvPr id="6147" name="Rectangle 3"/>
          <p:cNvSpPr>
            <a:spLocks noGrp="1" noChangeArrowheads="1"/>
          </p:cNvSpPr>
          <p:nvPr>
            <p:ph type="body" idx="1"/>
          </p:nvPr>
        </p:nvSpPr>
        <p:spPr>
          <a:xfrm>
            <a:off x="381000" y="1371600"/>
            <a:ext cx="8458200" cy="4419600"/>
          </a:xfrm>
        </p:spPr>
        <p:txBody>
          <a:bodyPr/>
          <a:lstStyle/>
          <a:p>
            <a:pPr marL="533400" indent="-533400">
              <a:buFontTx/>
              <a:buNone/>
              <a:defRPr/>
            </a:pPr>
            <a:r>
              <a:rPr lang="en-US" sz="2000" dirty="0" smtClean="0"/>
              <a:t>An employee (or dependent) can continue group health coverage if the individual loses coverage for any of the following “qualifying events”:</a:t>
            </a:r>
          </a:p>
          <a:p>
            <a:pPr marL="533400" indent="-533400">
              <a:buFontTx/>
              <a:buNone/>
              <a:defRPr/>
            </a:pPr>
            <a:endParaRPr lang="en-US" sz="2000" dirty="0"/>
          </a:p>
          <a:p>
            <a:pPr>
              <a:defRPr/>
            </a:pPr>
            <a:r>
              <a:rPr lang="en-US" sz="2000" dirty="0" smtClean="0"/>
              <a:t>Death</a:t>
            </a:r>
          </a:p>
          <a:p>
            <a:pPr>
              <a:defRPr/>
            </a:pPr>
            <a:r>
              <a:rPr lang="en-US" sz="2000" dirty="0" smtClean="0"/>
              <a:t>Divorce</a:t>
            </a:r>
          </a:p>
          <a:p>
            <a:pPr>
              <a:defRPr/>
            </a:pPr>
            <a:r>
              <a:rPr lang="en-US" sz="2000" dirty="0" smtClean="0"/>
              <a:t>Loss of Dependent Child Status</a:t>
            </a:r>
          </a:p>
          <a:p>
            <a:pPr>
              <a:defRPr/>
            </a:pPr>
            <a:r>
              <a:rPr lang="en-US" sz="2000" dirty="0" smtClean="0"/>
              <a:t>Medicare Entitlement</a:t>
            </a:r>
          </a:p>
          <a:p>
            <a:pPr>
              <a:defRPr/>
            </a:pPr>
            <a:r>
              <a:rPr lang="en-US" sz="2000" dirty="0" smtClean="0"/>
              <a:t>Employer’s Bankruptcy</a:t>
            </a:r>
          </a:p>
          <a:p>
            <a:pPr>
              <a:defRPr/>
            </a:pPr>
            <a:r>
              <a:rPr lang="en-US" sz="2000" dirty="0" smtClean="0">
                <a:solidFill>
                  <a:srgbClr val="FFC000"/>
                </a:solidFill>
              </a:rPr>
              <a:t>Separation from Employment</a:t>
            </a:r>
          </a:p>
          <a:p>
            <a:pPr>
              <a:defRPr/>
            </a:pPr>
            <a:r>
              <a:rPr lang="en-US" sz="2000" dirty="0" smtClean="0">
                <a:solidFill>
                  <a:srgbClr val="FFC000"/>
                </a:solidFill>
              </a:rPr>
              <a:t>Reduction in Hours (including temporary leaves of absence)</a:t>
            </a:r>
          </a:p>
          <a:p>
            <a:pPr marL="533400" indent="-533400">
              <a:buFontTx/>
              <a:buNone/>
              <a:defRPr/>
            </a:pPr>
            <a:endParaRPr lang="en-US" sz="2000" dirty="0"/>
          </a:p>
          <a:p>
            <a:pPr marL="533400" indent="-533400">
              <a:buFontTx/>
              <a:buNone/>
              <a:defRPr/>
            </a:pPr>
            <a:endParaRPr lang="en-US" sz="2000" dirty="0" smtClean="0"/>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dirty="0" smtClean="0">
                <a:solidFill>
                  <a:srgbClr val="FFC000"/>
                </a:solidFill>
              </a:rPr>
              <a:t>BENEFITS</a:t>
            </a:r>
          </a:p>
        </p:txBody>
      </p:sp>
      <p:sp>
        <p:nvSpPr>
          <p:cNvPr id="54275" name="Rectangle 3"/>
          <p:cNvSpPr>
            <a:spLocks noGrp="1" noChangeArrowheads="1"/>
          </p:cNvSpPr>
          <p:nvPr>
            <p:ph type="body" idx="1"/>
          </p:nvPr>
        </p:nvSpPr>
        <p:spPr>
          <a:xfrm>
            <a:off x="381000" y="1371600"/>
            <a:ext cx="8458200" cy="4419600"/>
          </a:xfrm>
        </p:spPr>
        <p:txBody>
          <a:bodyPr/>
          <a:lstStyle/>
          <a:p>
            <a:pPr marL="533400" indent="-533400">
              <a:buFontTx/>
              <a:buNone/>
            </a:pPr>
            <a:r>
              <a:rPr lang="en-US" sz="2000" dirty="0" smtClean="0"/>
              <a:t>For the purposes of this class, the relevant benefit is that an employee (or spouse/dependent) who loses group health coverage because he is on a medical leave of absence (and has exhausted any FMLA entitlement he may have had) or who is separated from service because of a disability which cannot be reasonably accommodated, has the right to continue his participation in the employer’s group health plan.</a:t>
            </a:r>
          </a:p>
          <a:p>
            <a:pPr marL="533400" indent="-533400">
              <a:buFontTx/>
              <a:buNone/>
            </a:pPr>
            <a:endParaRPr lang="en-US" sz="2000" dirty="0" smtClean="0"/>
          </a:p>
          <a:p>
            <a:pPr marL="533400" indent="-533400">
              <a:buFontTx/>
              <a:buNone/>
            </a:pPr>
            <a:r>
              <a:rPr lang="en-US" sz="2000" dirty="0" smtClean="0"/>
              <a:t>When separation or reduction in hours is the qualifying event, the individual may continue his coverage for up to 18 months from the date of the qualifying event.</a:t>
            </a:r>
          </a:p>
          <a:p>
            <a:pPr marL="533400" indent="-533400">
              <a:buFontTx/>
              <a:buNone/>
            </a:pPr>
            <a:endParaRPr lang="en-US" sz="2000" dirty="0" smtClean="0"/>
          </a:p>
          <a:p>
            <a:pPr marL="533400" indent="-533400">
              <a:buFontTx/>
              <a:buNone/>
            </a:pPr>
            <a:r>
              <a:rPr lang="en-US" sz="2000" dirty="0" smtClean="0"/>
              <a:t>The employee must pay the full cost of the coverage.</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Title 1"/>
          <p:cNvSpPr>
            <a:spLocks noGrp="1"/>
          </p:cNvSpPr>
          <p:nvPr>
            <p:ph type="ctrTitle"/>
          </p:nvPr>
        </p:nvSpPr>
        <p:spPr/>
        <p:txBody>
          <a:bodyPr/>
          <a:lstStyle/>
          <a:p>
            <a:r>
              <a:rPr lang="en-US" sz="4800" dirty="0" smtClean="0">
                <a:solidFill>
                  <a:schemeClr val="bg1"/>
                </a:solidFill>
              </a:rPr>
              <a:t>S.C. Code Section 41-1-80</a:t>
            </a:r>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body" idx="1"/>
          </p:nvPr>
        </p:nvSpPr>
        <p:spPr>
          <a:xfrm>
            <a:off x="381000" y="1371600"/>
            <a:ext cx="8458200" cy="4419600"/>
          </a:xfrm>
        </p:spPr>
        <p:txBody>
          <a:bodyPr/>
          <a:lstStyle/>
          <a:p>
            <a:pPr marL="533400" indent="-533400">
              <a:buFontTx/>
              <a:buNone/>
            </a:pPr>
            <a:r>
              <a:rPr lang="en-US" sz="2000" dirty="0" smtClean="0"/>
              <a:t>South Carolina law recognizes the doctrine of employment at will, which means that, generally, either the employer or the employee can end the employment relationship without notice or reason.</a:t>
            </a:r>
          </a:p>
          <a:p>
            <a:pPr marL="533400" indent="-533400">
              <a:buFontTx/>
              <a:buNone/>
            </a:pPr>
            <a:endParaRPr lang="en-US" sz="2000" dirty="0" smtClean="0"/>
          </a:p>
          <a:p>
            <a:pPr marL="533400" indent="-533400">
              <a:buFontTx/>
              <a:buNone/>
            </a:pPr>
            <a:r>
              <a:rPr lang="en-US" sz="2000" dirty="0" smtClean="0"/>
              <a:t>Various federal and state laws have created exceptions to the at-will doctrine.  For example, Title VII makes it unlawful to discharge an employee because of his race, gender, or other protected status.</a:t>
            </a:r>
          </a:p>
          <a:p>
            <a:pPr marL="533400" indent="-533400">
              <a:buFontTx/>
              <a:buNone/>
            </a:pPr>
            <a:endParaRPr lang="en-US" sz="2000" dirty="0" smtClean="0"/>
          </a:p>
          <a:p>
            <a:pPr marL="533400" indent="-533400">
              <a:buFontTx/>
              <a:buNone/>
            </a:pPr>
            <a:r>
              <a:rPr lang="en-US" sz="2000" dirty="0" smtClean="0"/>
              <a:t>Similarly, S.C. Code Section 41-1-80 prohibits an employer from discharging or demoting an employee because he instituted, in good faith, a claim under the South Carolina Workers’ Compensation Law.</a:t>
            </a:r>
          </a:p>
        </p:txBody>
      </p:sp>
      <p:sp>
        <p:nvSpPr>
          <p:cNvPr id="56323" name="Title 1"/>
          <p:cNvSpPr>
            <a:spLocks noGrp="1"/>
          </p:cNvSpPr>
          <p:nvPr>
            <p:ph type="title"/>
          </p:nvPr>
        </p:nvSpPr>
        <p:spPr/>
        <p:txBody>
          <a:bodyPr/>
          <a:lstStyle/>
          <a:p>
            <a:r>
              <a:rPr lang="en-US" dirty="0" smtClean="0">
                <a:solidFill>
                  <a:srgbClr val="FFC000"/>
                </a:solidFill>
              </a:rPr>
              <a:t>PROTECTION AGAINST RETALIATION</a:t>
            </a:r>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body" idx="1"/>
          </p:nvPr>
        </p:nvSpPr>
        <p:spPr>
          <a:xfrm>
            <a:off x="381000" y="1371600"/>
            <a:ext cx="8458200" cy="4419600"/>
          </a:xfrm>
        </p:spPr>
        <p:txBody>
          <a:bodyPr/>
          <a:lstStyle/>
          <a:p>
            <a:pPr marL="533400" indent="-533400">
              <a:buFontTx/>
              <a:buNone/>
            </a:pPr>
            <a:r>
              <a:rPr lang="en-US" sz="3200" dirty="0" smtClean="0"/>
              <a:t>The employee has the burden of showing that that he would not have been discharged or demoted “but for” the institution of a workers’ compensation claim.</a:t>
            </a:r>
          </a:p>
          <a:p>
            <a:pPr marL="533400" indent="-533400">
              <a:buFontTx/>
              <a:buNone/>
            </a:pPr>
            <a:endParaRPr lang="en-US" sz="3200" dirty="0" smtClean="0"/>
          </a:p>
          <a:p>
            <a:pPr marL="533400" indent="-533400">
              <a:buFontTx/>
              <a:buNone/>
            </a:pPr>
            <a:r>
              <a:rPr lang="en-US" sz="3200" dirty="0" smtClean="0"/>
              <a:t>The employee must bring his suit within one year of the allegedly retaliatory discharge or demotion.</a:t>
            </a:r>
          </a:p>
          <a:p>
            <a:pPr marL="533400" indent="-533400">
              <a:buFontTx/>
              <a:buNone/>
            </a:pPr>
            <a:endParaRPr lang="en-US" sz="3200" dirty="0" smtClean="0"/>
          </a:p>
          <a:p>
            <a:pPr marL="533400" indent="-533400">
              <a:buFontTx/>
              <a:buNone/>
            </a:pPr>
            <a:endParaRPr lang="en-US" sz="2000" dirty="0" smtClean="0"/>
          </a:p>
        </p:txBody>
      </p:sp>
      <p:sp>
        <p:nvSpPr>
          <p:cNvPr id="57347" name="Title 1"/>
          <p:cNvSpPr>
            <a:spLocks noGrp="1"/>
          </p:cNvSpPr>
          <p:nvPr>
            <p:ph type="title"/>
          </p:nvPr>
        </p:nvSpPr>
        <p:spPr/>
        <p:txBody>
          <a:bodyPr/>
          <a:lstStyle/>
          <a:p>
            <a:r>
              <a:rPr lang="en-US" dirty="0" smtClean="0">
                <a:solidFill>
                  <a:srgbClr val="FFC000"/>
                </a:solidFill>
              </a:rPr>
              <a:t>PROTECTION AGAINST RETALIATION</a:t>
            </a: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381000" y="1143000"/>
            <a:ext cx="8458200" cy="4419600"/>
          </a:xfrm>
        </p:spPr>
        <p:txBody>
          <a:bodyPr/>
          <a:lstStyle/>
          <a:p>
            <a:pPr marL="533400" indent="-533400">
              <a:buFontTx/>
              <a:buNone/>
              <a:defRPr/>
            </a:pPr>
            <a:r>
              <a:rPr lang="en-US" sz="3200" dirty="0" smtClean="0"/>
              <a:t>Affirmative Defenses:</a:t>
            </a:r>
          </a:p>
          <a:p>
            <a:pPr marL="533400" indent="-533400">
              <a:buFontTx/>
              <a:buNone/>
              <a:defRPr/>
            </a:pPr>
            <a:endParaRPr lang="en-US" sz="3200" dirty="0" smtClean="0"/>
          </a:p>
          <a:p>
            <a:pPr>
              <a:defRPr/>
            </a:pPr>
            <a:r>
              <a:rPr lang="en-US" sz="2400" dirty="0" smtClean="0"/>
              <a:t>Willful or habitual tardiness or absence</a:t>
            </a:r>
          </a:p>
          <a:p>
            <a:pPr>
              <a:defRPr/>
            </a:pPr>
            <a:r>
              <a:rPr lang="en-US" sz="2400" dirty="0" smtClean="0"/>
              <a:t>Disorderly conduct or intoxication at work</a:t>
            </a:r>
          </a:p>
          <a:p>
            <a:pPr>
              <a:defRPr/>
            </a:pPr>
            <a:r>
              <a:rPr lang="en-US" sz="2400" dirty="0" smtClean="0"/>
              <a:t>Destruction of company property</a:t>
            </a:r>
          </a:p>
          <a:p>
            <a:pPr>
              <a:defRPr/>
            </a:pPr>
            <a:r>
              <a:rPr lang="en-US" sz="2400" dirty="0" smtClean="0"/>
              <a:t>Embezzlement or larceny of employer’s property</a:t>
            </a:r>
          </a:p>
          <a:p>
            <a:pPr>
              <a:defRPr/>
            </a:pPr>
            <a:r>
              <a:rPr lang="en-US" sz="2400" dirty="0" smtClean="0"/>
              <a:t>Malingering</a:t>
            </a:r>
          </a:p>
          <a:p>
            <a:pPr>
              <a:defRPr/>
            </a:pPr>
            <a:r>
              <a:rPr lang="en-US" sz="2400" dirty="0" smtClean="0"/>
              <a:t>Failure to meet established work standards</a:t>
            </a:r>
          </a:p>
          <a:p>
            <a:pPr>
              <a:defRPr/>
            </a:pPr>
            <a:r>
              <a:rPr lang="en-US" sz="2400" dirty="0" smtClean="0"/>
              <a:t>Violation of written company policy where discharge or demotion is the stated remedy for the violation</a:t>
            </a:r>
          </a:p>
          <a:p>
            <a:pPr marL="533400" indent="-533400">
              <a:buFontTx/>
              <a:buNone/>
              <a:defRPr/>
            </a:pPr>
            <a:endParaRPr lang="en-US" sz="3200" dirty="0"/>
          </a:p>
          <a:p>
            <a:pPr marL="533400" indent="-533400">
              <a:buFontTx/>
              <a:buNone/>
              <a:defRPr/>
            </a:pPr>
            <a:endParaRPr lang="en-US" sz="2000" dirty="0" smtClean="0"/>
          </a:p>
        </p:txBody>
      </p:sp>
      <p:sp>
        <p:nvSpPr>
          <p:cNvPr id="58371" name="Title 1"/>
          <p:cNvSpPr>
            <a:spLocks noGrp="1"/>
          </p:cNvSpPr>
          <p:nvPr>
            <p:ph type="title"/>
          </p:nvPr>
        </p:nvSpPr>
        <p:spPr/>
        <p:txBody>
          <a:bodyPr/>
          <a:lstStyle/>
          <a:p>
            <a:r>
              <a:rPr lang="en-US" dirty="0" smtClean="0">
                <a:solidFill>
                  <a:srgbClr val="FFC000"/>
                </a:solidFill>
              </a:rPr>
              <a:t>PROTECTION AGAINST RETALIATION</a:t>
            </a: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C:\My Documents\Cleveland Law, LLC\Cleveland Presentation Sca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5" name="Rectangle 3"/>
          <p:cNvSpPr>
            <a:spLocks noGrp="1" noChangeArrowheads="1"/>
          </p:cNvSpPr>
          <p:nvPr>
            <p:ph type="ctrTitle"/>
          </p:nvPr>
        </p:nvSpPr>
        <p:spPr>
          <a:xfrm>
            <a:off x="2590800" y="3124200"/>
            <a:ext cx="6324600" cy="838200"/>
          </a:xfrm>
        </p:spPr>
        <p:txBody>
          <a:bodyPr/>
          <a:lstStyle/>
          <a:p>
            <a:pPr algn="ctr"/>
            <a:r>
              <a:rPr lang="en-US" sz="4400" dirty="0" smtClean="0">
                <a:solidFill>
                  <a:srgbClr val="000000"/>
                </a:solidFill>
              </a:rPr>
              <a:t>EMPLOYER POLICIES</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solidFill>
                  <a:srgbClr val="FFC000"/>
                </a:solidFill>
              </a:rPr>
              <a:t>DOL Survey Question Result:</a:t>
            </a:r>
          </a:p>
        </p:txBody>
      </p:sp>
      <p:sp>
        <p:nvSpPr>
          <p:cNvPr id="6147" name="Rectangle 3"/>
          <p:cNvSpPr>
            <a:spLocks noGrp="1" noChangeArrowheads="1"/>
          </p:cNvSpPr>
          <p:nvPr>
            <p:ph type="body" idx="1"/>
          </p:nvPr>
        </p:nvSpPr>
        <p:spPr/>
        <p:txBody>
          <a:bodyPr/>
          <a:lstStyle/>
          <a:p>
            <a:pPr marL="533400" indent="-533400">
              <a:buFontTx/>
              <a:buNone/>
              <a:defRPr/>
            </a:pPr>
            <a:r>
              <a:rPr lang="en-US" sz="3600" dirty="0" smtClean="0"/>
              <a:t>1%</a:t>
            </a:r>
            <a:r>
              <a:rPr lang="en-US" dirty="0" smtClean="0"/>
              <a:t>    =  Very Difficult</a:t>
            </a:r>
          </a:p>
          <a:p>
            <a:pPr marL="533400" indent="-533400">
              <a:buFontTx/>
              <a:buNone/>
              <a:defRPr/>
            </a:pPr>
            <a:r>
              <a:rPr lang="en-US" sz="3600" dirty="0" smtClean="0"/>
              <a:t>14%</a:t>
            </a:r>
            <a:r>
              <a:rPr lang="en-US" dirty="0" smtClean="0"/>
              <a:t>  =  Somewhat Difficult</a:t>
            </a:r>
          </a:p>
          <a:p>
            <a:pPr marL="533400" indent="-533400">
              <a:buFontTx/>
              <a:buNone/>
              <a:defRPr/>
            </a:pPr>
            <a:endParaRPr lang="en-US" dirty="0"/>
          </a:p>
          <a:p>
            <a:pPr marL="533400" indent="-533400">
              <a:buFontTx/>
              <a:buNone/>
              <a:defRPr/>
            </a:pPr>
            <a:r>
              <a:rPr lang="en-US" sz="3600" dirty="0" smtClean="0"/>
              <a:t>85%</a:t>
            </a:r>
            <a:r>
              <a:rPr lang="en-US" dirty="0" smtClean="0"/>
              <a:t> of all employers surveyed reported that the FMLA was either “very easy” or “somewhat easy” to comply with or that it had “no noticeable affect.”</a:t>
            </a:r>
            <a:endParaRPr lang="en-US" dirty="0"/>
          </a:p>
          <a:p>
            <a:pPr marL="533400" indent="-533400">
              <a:buFontTx/>
              <a:buNone/>
              <a:defRPr/>
            </a:pPr>
            <a:endParaRPr lang="en-US" dirty="0" smtClean="0"/>
          </a:p>
        </p:txBody>
      </p:sp>
    </p:spTree>
    <p:extLst>
      <p:ext uri="{BB962C8B-B14F-4D97-AF65-F5344CB8AC3E}">
        <p14:creationId xmlns:p14="http://schemas.microsoft.com/office/powerpoint/2010/main" val="2356797083"/>
      </p:ext>
    </p:extLst>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04800" y="228600"/>
            <a:ext cx="8763000" cy="1143000"/>
          </a:xfrm>
        </p:spPr>
        <p:txBody>
          <a:bodyPr/>
          <a:lstStyle/>
          <a:p>
            <a:r>
              <a:rPr lang="en-US" dirty="0" smtClean="0">
                <a:solidFill>
                  <a:srgbClr val="FFC000"/>
                </a:solidFill>
              </a:rPr>
              <a:t>LEAVES OF ABSENCE POLICIES</a:t>
            </a:r>
          </a:p>
        </p:txBody>
      </p:sp>
      <p:sp>
        <p:nvSpPr>
          <p:cNvPr id="60419" name="Rectangle 3"/>
          <p:cNvSpPr>
            <a:spLocks noChangeArrowheads="1"/>
          </p:cNvSpPr>
          <p:nvPr/>
        </p:nvSpPr>
        <p:spPr bwMode="auto">
          <a:xfrm>
            <a:off x="533400" y="1905000"/>
            <a:ext cx="8305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spcBef>
                <a:spcPct val="20000"/>
              </a:spcBef>
            </a:pPr>
            <a:endParaRPr lang="en-US" sz="600" u="sng" dirty="0">
              <a:solidFill>
                <a:srgbClr val="FFFFE5"/>
              </a:solidFill>
              <a:cs typeface="Times New Roman" pitchFamily="18" charset="0"/>
            </a:endParaRPr>
          </a:p>
          <a:p>
            <a:pPr>
              <a:lnSpc>
                <a:spcPct val="90000"/>
              </a:lnSpc>
              <a:spcBef>
                <a:spcPct val="20000"/>
              </a:spcBef>
            </a:pPr>
            <a:endParaRPr lang="en-US" sz="2000" dirty="0">
              <a:solidFill>
                <a:srgbClr val="FFFFE5"/>
              </a:solidFill>
              <a:cs typeface="Times New Roman" pitchFamily="18" charset="0"/>
            </a:endParaRPr>
          </a:p>
        </p:txBody>
      </p:sp>
      <p:sp>
        <p:nvSpPr>
          <p:cNvPr id="60420" name="Rectangle 4"/>
          <p:cNvSpPr>
            <a:spLocks noGrp="1" noChangeArrowheads="1"/>
          </p:cNvSpPr>
          <p:nvPr>
            <p:ph type="body" idx="1"/>
          </p:nvPr>
        </p:nvSpPr>
        <p:spPr>
          <a:xfrm>
            <a:off x="533400" y="1600200"/>
            <a:ext cx="4419600" cy="3505200"/>
          </a:xfrm>
          <a:noFill/>
        </p:spPr>
        <p:txBody>
          <a:bodyPr/>
          <a:lstStyle/>
          <a:p>
            <a:pPr marL="114300" indent="-114300">
              <a:buFontTx/>
              <a:buNone/>
            </a:pPr>
            <a:r>
              <a:rPr lang="en-US" sz="2000" dirty="0" smtClean="0">
                <a:cs typeface="Times New Roman" pitchFamily="18" charset="0"/>
              </a:rPr>
              <a:t>  It is important that employers have </a:t>
            </a:r>
            <a:r>
              <a:rPr lang="en-US" sz="2000" dirty="0" smtClean="0">
                <a:solidFill>
                  <a:srgbClr val="FFC000"/>
                </a:solidFill>
                <a:cs typeface="Times New Roman" pitchFamily="18" charset="0"/>
              </a:rPr>
              <a:t>written</a:t>
            </a:r>
            <a:r>
              <a:rPr lang="en-US" sz="2000" dirty="0" smtClean="0">
                <a:cs typeface="Times New Roman" pitchFamily="18" charset="0"/>
              </a:rPr>
              <a:t> policies that describe what terms and conditions will apply to leaves of absence and reinstatement from leaves. </a:t>
            </a:r>
          </a:p>
          <a:p>
            <a:pPr marL="114300" indent="-114300">
              <a:buFontTx/>
              <a:buNone/>
            </a:pPr>
            <a:endParaRPr lang="en-US" sz="2000" dirty="0" smtClean="0">
              <a:cs typeface="Times New Roman" pitchFamily="18" charset="0"/>
            </a:endParaRPr>
          </a:p>
          <a:p>
            <a:pPr marL="114300" indent="-114300">
              <a:buFontTx/>
              <a:buNone/>
            </a:pPr>
            <a:r>
              <a:rPr lang="en-US" sz="2000" dirty="0" smtClean="0">
                <a:cs typeface="Times New Roman" pitchFamily="18" charset="0"/>
              </a:rPr>
              <a:t>These policies will dictate what happens when employees fall outside the parameters of the laws we have discussed, such as an employee who is not eligible for or who has exhausted all available FMLA leave.</a:t>
            </a:r>
          </a:p>
        </p:txBody>
      </p:sp>
      <p:pic>
        <p:nvPicPr>
          <p:cNvPr id="60421" name="Picture 5" descr="C:\WINDOWS\Desktop\ca3159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484438"/>
            <a:ext cx="3098800" cy="254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381000" y="1295400"/>
            <a:ext cx="8458200" cy="4419600"/>
          </a:xfrm>
        </p:spPr>
        <p:txBody>
          <a:bodyPr/>
          <a:lstStyle/>
          <a:p>
            <a:pPr marL="533400" indent="-533400">
              <a:buFontTx/>
              <a:buNone/>
            </a:pPr>
            <a:r>
              <a:rPr lang="en-US" sz="2400" dirty="0" smtClean="0"/>
              <a:t>ADA reasonable accommodation can include granting an exception to a policy.</a:t>
            </a:r>
          </a:p>
          <a:p>
            <a:pPr marL="533400" indent="-533400">
              <a:buFontTx/>
              <a:buNone/>
            </a:pPr>
            <a:endParaRPr lang="en-US" sz="2400" dirty="0" smtClean="0"/>
          </a:p>
          <a:p>
            <a:pPr marL="533400" indent="-533400">
              <a:buFontTx/>
              <a:buNone/>
            </a:pPr>
            <a:r>
              <a:rPr lang="en-US" sz="2400" dirty="0" smtClean="0"/>
              <a:t>ADA permits an employer to lower the pay of an employee reassigned to a lower-level position IF that is the policy with regard to non-ADA-related transfers.</a:t>
            </a:r>
          </a:p>
          <a:p>
            <a:pPr marL="533400" indent="-533400">
              <a:buFontTx/>
              <a:buNone/>
            </a:pPr>
            <a:endParaRPr lang="en-US" sz="2400" dirty="0" smtClean="0"/>
          </a:p>
          <a:p>
            <a:pPr marL="533400" indent="-533400">
              <a:buFontTx/>
              <a:buNone/>
            </a:pPr>
            <a:r>
              <a:rPr lang="en-US" sz="2400" dirty="0" smtClean="0"/>
              <a:t>FMLA permits covered leave to run concurrently with paid sick/annual leave IF that is specified in the employer’s policy.</a:t>
            </a:r>
          </a:p>
          <a:p>
            <a:pPr marL="533400" indent="-533400">
              <a:buFontTx/>
              <a:buNone/>
            </a:pPr>
            <a:endParaRPr lang="en-US" sz="2000" dirty="0" smtClean="0"/>
          </a:p>
        </p:txBody>
      </p:sp>
      <p:sp>
        <p:nvSpPr>
          <p:cNvPr id="61443" name="Title 1"/>
          <p:cNvSpPr>
            <a:spLocks noGrp="1"/>
          </p:cNvSpPr>
          <p:nvPr>
            <p:ph type="title"/>
          </p:nvPr>
        </p:nvSpPr>
        <p:spPr/>
        <p:txBody>
          <a:bodyPr/>
          <a:lstStyle/>
          <a:p>
            <a:r>
              <a:rPr lang="en-US" dirty="0" smtClean="0">
                <a:solidFill>
                  <a:srgbClr val="FFC000"/>
                </a:solidFill>
              </a:rPr>
              <a:t>OTHER POLICY CONSIDERATIONS</a:t>
            </a: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dirty="0" smtClean="0">
                <a:solidFill>
                  <a:srgbClr val="FFC000"/>
                </a:solidFill>
              </a:rPr>
              <a:t>THINKING IN TERMS OF LAYERS:</a:t>
            </a:r>
          </a:p>
        </p:txBody>
      </p:sp>
      <p:sp>
        <p:nvSpPr>
          <p:cNvPr id="63491" name="Content Placeholder 4"/>
          <p:cNvSpPr>
            <a:spLocks noGrp="1"/>
          </p:cNvSpPr>
          <p:nvPr>
            <p:ph idx="1"/>
          </p:nvPr>
        </p:nvSpPr>
        <p:spPr>
          <a:xfrm>
            <a:off x="304800" y="762000"/>
            <a:ext cx="8458200" cy="4419600"/>
          </a:xfrm>
        </p:spPr>
        <p:txBody>
          <a:bodyPr/>
          <a:lstStyle/>
          <a:p>
            <a:pPr marL="0" indent="0">
              <a:buFontTx/>
              <a:buNone/>
            </a:pPr>
            <a:r>
              <a:rPr lang="en-US" sz="2000" dirty="0" smtClean="0">
                <a:solidFill>
                  <a:srgbClr val="92D050"/>
                </a:solidFill>
              </a:rPr>
              <a:t>----------------------------------------------------------------------------------------------</a:t>
            </a:r>
          </a:p>
          <a:p>
            <a:pPr marL="0" indent="0">
              <a:buFontTx/>
              <a:buNone/>
            </a:pPr>
            <a:r>
              <a:rPr lang="en-US" sz="2000" dirty="0" smtClean="0">
                <a:solidFill>
                  <a:srgbClr val="92D050"/>
                </a:solidFill>
              </a:rPr>
              <a:t>Workers Comp [ income /compensation $$$ /altered at-will status ]</a:t>
            </a:r>
          </a:p>
          <a:p>
            <a:pPr marL="0" indent="0">
              <a:buFontTx/>
              <a:buNone/>
            </a:pPr>
            <a:r>
              <a:rPr lang="en-US" sz="2000" dirty="0" smtClean="0">
                <a:solidFill>
                  <a:srgbClr val="92D050"/>
                </a:solidFill>
              </a:rPr>
              <a:t>----------------------------------------------------------------------------------------------</a:t>
            </a:r>
          </a:p>
          <a:p>
            <a:pPr marL="0" indent="0">
              <a:buFontTx/>
              <a:buNone/>
            </a:pPr>
            <a:r>
              <a:rPr lang="en-US" sz="2000" dirty="0" smtClean="0">
                <a:solidFill>
                  <a:srgbClr val="00B0F0"/>
                </a:solidFill>
              </a:rPr>
              <a:t>----------------------------------------------------------------------------------------------</a:t>
            </a:r>
          </a:p>
          <a:p>
            <a:pPr marL="0" indent="0">
              <a:buFontTx/>
              <a:buNone/>
            </a:pPr>
            <a:r>
              <a:rPr lang="en-US" sz="2000" dirty="0" smtClean="0">
                <a:solidFill>
                  <a:srgbClr val="00B0F0"/>
                </a:solidFill>
              </a:rPr>
              <a:t>FMLA ………. [leave /health insurance /guaranteed reinstatement ]</a:t>
            </a:r>
          </a:p>
          <a:p>
            <a:pPr marL="0" indent="0">
              <a:buFontTx/>
              <a:buNone/>
            </a:pPr>
            <a:r>
              <a:rPr lang="en-US" sz="2000" dirty="0" smtClean="0">
                <a:solidFill>
                  <a:srgbClr val="00B0F0"/>
                </a:solidFill>
              </a:rPr>
              <a:t>----------------------------------------------------------------------------------------------</a:t>
            </a:r>
          </a:p>
          <a:p>
            <a:pPr marL="0" indent="0">
              <a:buFontTx/>
              <a:buNone/>
            </a:pPr>
            <a:r>
              <a:rPr lang="en-US" sz="2000" dirty="0" smtClean="0">
                <a:solidFill>
                  <a:srgbClr val="9900FF"/>
                </a:solidFill>
              </a:rPr>
              <a:t>----------------------------------------------------------------------------------------------</a:t>
            </a:r>
          </a:p>
          <a:p>
            <a:pPr marL="0" indent="0">
              <a:buFontTx/>
              <a:buNone/>
            </a:pPr>
            <a:r>
              <a:rPr lang="en-US" sz="2000" dirty="0" smtClean="0">
                <a:solidFill>
                  <a:srgbClr val="9900FF"/>
                </a:solidFill>
              </a:rPr>
              <a:t>Employer LOA Policy………………………………. [ leave from work ]</a:t>
            </a:r>
          </a:p>
          <a:p>
            <a:pPr marL="0" indent="0">
              <a:buFontTx/>
              <a:buNone/>
            </a:pPr>
            <a:r>
              <a:rPr lang="en-US" sz="2000" dirty="0" smtClean="0">
                <a:solidFill>
                  <a:srgbClr val="9900FF"/>
                </a:solidFill>
              </a:rPr>
              <a:t>---------------------------------------------------------------------------------------------</a:t>
            </a:r>
          </a:p>
          <a:p>
            <a:pPr marL="0" indent="0">
              <a:buFontTx/>
              <a:buNone/>
            </a:pPr>
            <a:r>
              <a:rPr lang="en-US" sz="2000" dirty="0" smtClean="0">
                <a:solidFill>
                  <a:srgbClr val="CC0099"/>
                </a:solidFill>
              </a:rPr>
              <a:t>----------------------------------------------------------------------------------------------</a:t>
            </a:r>
          </a:p>
          <a:p>
            <a:pPr marL="0" indent="0">
              <a:buFontTx/>
              <a:buNone/>
            </a:pPr>
            <a:r>
              <a:rPr lang="en-US" sz="2000" dirty="0" smtClean="0">
                <a:solidFill>
                  <a:srgbClr val="CC0099"/>
                </a:solidFill>
              </a:rPr>
              <a:t>COBRA/PHSA ………………….. [ continuation of health insurance ]</a:t>
            </a:r>
          </a:p>
          <a:p>
            <a:pPr marL="0" indent="0">
              <a:buFontTx/>
              <a:buNone/>
            </a:pPr>
            <a:r>
              <a:rPr lang="en-US" sz="2000" dirty="0" smtClean="0">
                <a:solidFill>
                  <a:srgbClr val="CC0099"/>
                </a:solidFill>
              </a:rPr>
              <a:t>----------------------------------------------------------------------------------------------</a:t>
            </a:r>
          </a:p>
          <a:p>
            <a:pPr marL="0" indent="0">
              <a:buFontTx/>
              <a:buNone/>
            </a:pPr>
            <a:r>
              <a:rPr lang="en-US" sz="2000" dirty="0" smtClean="0">
                <a:solidFill>
                  <a:srgbClr val="FFFF00"/>
                </a:solidFill>
              </a:rPr>
              <a:t>----------------------------------------------------------------------------------------------</a:t>
            </a:r>
          </a:p>
          <a:p>
            <a:pPr marL="0" indent="0">
              <a:buFontTx/>
              <a:buNone/>
            </a:pPr>
            <a:r>
              <a:rPr lang="en-US" sz="2000" dirty="0" smtClean="0">
                <a:solidFill>
                  <a:srgbClr val="FFFF00"/>
                </a:solidFill>
              </a:rPr>
              <a:t>ADA ……………………………………[ Reasonable Accommodation ]</a:t>
            </a:r>
          </a:p>
          <a:p>
            <a:pPr marL="0" indent="0">
              <a:buFontTx/>
              <a:buNone/>
            </a:pPr>
            <a:r>
              <a:rPr lang="en-US" sz="2000" dirty="0" smtClean="0">
                <a:solidFill>
                  <a:srgbClr val="FFFF00"/>
                </a:solidFill>
              </a:rPr>
              <a:t>-------------------------------------------------------------</a:t>
            </a:r>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1143000"/>
            <a:ext cx="4443412" cy="4549569"/>
          </a:xfrm>
          <a:prstGeom prst="rect">
            <a:avLst/>
          </a:prstGeom>
        </p:spPr>
      </p:pic>
    </p:spTree>
    <p:extLst>
      <p:ext uri="{BB962C8B-B14F-4D97-AF65-F5344CB8AC3E}">
        <p14:creationId xmlns:p14="http://schemas.microsoft.com/office/powerpoint/2010/main" val="76978630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solidFill>
                  <a:srgbClr val="FFC000"/>
                </a:solidFill>
              </a:rPr>
              <a:t>Other 2012 DOL Survey  Results:</a:t>
            </a:r>
          </a:p>
        </p:txBody>
      </p:sp>
      <p:sp>
        <p:nvSpPr>
          <p:cNvPr id="6147" name="Rectangle 3"/>
          <p:cNvSpPr>
            <a:spLocks noGrp="1" noChangeArrowheads="1"/>
          </p:cNvSpPr>
          <p:nvPr>
            <p:ph type="body" idx="1"/>
          </p:nvPr>
        </p:nvSpPr>
        <p:spPr/>
        <p:txBody>
          <a:bodyPr/>
          <a:lstStyle/>
          <a:p>
            <a:pPr marL="533400" indent="-533400">
              <a:buFontTx/>
              <a:buNone/>
              <a:defRPr/>
            </a:pPr>
            <a:r>
              <a:rPr lang="en-US" sz="3600" dirty="0" smtClean="0"/>
              <a:t>Have you ever </a:t>
            </a:r>
            <a:r>
              <a:rPr lang="en-US" sz="3600" i="1" u="sng" dirty="0" smtClean="0"/>
              <a:t>suspected</a:t>
            </a:r>
            <a:r>
              <a:rPr lang="en-US" sz="3600" b="0" dirty="0" smtClean="0"/>
              <a:t> </a:t>
            </a:r>
            <a:r>
              <a:rPr lang="en-US" sz="3600" dirty="0" smtClean="0"/>
              <a:t>that an employee was misusing or abusing FMLA leave?</a:t>
            </a:r>
          </a:p>
          <a:p>
            <a:pPr marL="533400" indent="-533400">
              <a:buFontTx/>
              <a:buNone/>
              <a:defRPr/>
            </a:pPr>
            <a:endParaRPr lang="en-US" sz="3600" dirty="0"/>
          </a:p>
          <a:p>
            <a:pPr marL="533400" indent="-533400">
              <a:buFontTx/>
              <a:buNone/>
              <a:defRPr/>
            </a:pPr>
            <a:r>
              <a:rPr lang="en-US" sz="3600" dirty="0" smtClean="0"/>
              <a:t>Have you ever </a:t>
            </a:r>
            <a:r>
              <a:rPr lang="en-US" sz="3600" i="1" u="sng" dirty="0" smtClean="0"/>
              <a:t>confirmed</a:t>
            </a:r>
            <a:r>
              <a:rPr lang="en-US" sz="3600" dirty="0" smtClean="0"/>
              <a:t> that an employee was misusing or abusing FMLA leave?</a:t>
            </a:r>
          </a:p>
        </p:txBody>
      </p:sp>
    </p:spTree>
    <p:extLst>
      <p:ext uri="{BB962C8B-B14F-4D97-AF65-F5344CB8AC3E}">
        <p14:creationId xmlns:p14="http://schemas.microsoft.com/office/powerpoint/2010/main" val="4181490691"/>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solidFill>
                  <a:srgbClr val="FFC000"/>
                </a:solidFill>
              </a:rPr>
              <a:t>Other 2012 DOL Survey  Results:</a:t>
            </a:r>
          </a:p>
        </p:txBody>
      </p:sp>
      <p:sp>
        <p:nvSpPr>
          <p:cNvPr id="6147" name="Rectangle 3"/>
          <p:cNvSpPr>
            <a:spLocks noGrp="1" noChangeArrowheads="1"/>
          </p:cNvSpPr>
          <p:nvPr>
            <p:ph type="body" idx="1"/>
          </p:nvPr>
        </p:nvSpPr>
        <p:spPr/>
        <p:txBody>
          <a:bodyPr/>
          <a:lstStyle/>
          <a:p>
            <a:pPr marL="533400" indent="-533400">
              <a:buFontTx/>
              <a:buNone/>
              <a:defRPr/>
            </a:pPr>
            <a:r>
              <a:rPr lang="en-US" sz="3600" dirty="0" smtClean="0"/>
              <a:t>&lt; </a:t>
            </a:r>
            <a:r>
              <a:rPr lang="en-US" sz="4800" dirty="0" smtClean="0"/>
              <a:t>2%</a:t>
            </a:r>
            <a:r>
              <a:rPr lang="en-US" sz="3600" dirty="0" smtClean="0"/>
              <a:t> = Employers who </a:t>
            </a:r>
            <a:r>
              <a:rPr lang="en-US" sz="3600" i="1" u="sng" dirty="0" smtClean="0"/>
              <a:t>confirmed</a:t>
            </a:r>
            <a:r>
              <a:rPr lang="en-US" sz="3600" u="sng" dirty="0" smtClean="0"/>
              <a:t> </a:t>
            </a:r>
            <a:r>
              <a:rPr lang="en-US" sz="3600" dirty="0" smtClean="0"/>
              <a:t>FMLA abuse/misuse</a:t>
            </a:r>
          </a:p>
          <a:p>
            <a:pPr marL="533400" indent="-533400">
              <a:buFontTx/>
              <a:buNone/>
              <a:defRPr/>
            </a:pPr>
            <a:endParaRPr lang="en-US" sz="3600" dirty="0" smtClean="0"/>
          </a:p>
          <a:p>
            <a:pPr marL="533400" indent="-533400">
              <a:buFontTx/>
              <a:buNone/>
              <a:defRPr/>
            </a:pPr>
            <a:r>
              <a:rPr lang="en-US" sz="3600" dirty="0" smtClean="0"/>
              <a:t>&lt; </a:t>
            </a:r>
            <a:r>
              <a:rPr lang="en-US" sz="4800" dirty="0" smtClean="0"/>
              <a:t>3%</a:t>
            </a:r>
            <a:r>
              <a:rPr lang="en-US" sz="3600" dirty="0" smtClean="0"/>
              <a:t> = Employers who </a:t>
            </a:r>
            <a:r>
              <a:rPr lang="en-US" sz="3600" i="1" u="sng" dirty="0" smtClean="0"/>
              <a:t>suspected</a:t>
            </a:r>
            <a:r>
              <a:rPr lang="en-US" sz="3600" dirty="0" smtClean="0"/>
              <a:t> FMLA abuse/misuse</a:t>
            </a:r>
          </a:p>
        </p:txBody>
      </p:sp>
    </p:spTree>
    <p:extLst>
      <p:ext uri="{BB962C8B-B14F-4D97-AF65-F5344CB8AC3E}">
        <p14:creationId xmlns:p14="http://schemas.microsoft.com/office/powerpoint/2010/main" val="2988000329"/>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solidFill>
                  <a:srgbClr val="FFC000"/>
                </a:solidFill>
              </a:rPr>
              <a:t>Other 2012 DOL Survey Results:</a:t>
            </a:r>
          </a:p>
        </p:txBody>
      </p:sp>
      <p:sp>
        <p:nvSpPr>
          <p:cNvPr id="6147" name="Rectangle 3"/>
          <p:cNvSpPr>
            <a:spLocks noGrp="1" noChangeArrowheads="1"/>
          </p:cNvSpPr>
          <p:nvPr>
            <p:ph type="body" idx="1"/>
          </p:nvPr>
        </p:nvSpPr>
        <p:spPr/>
        <p:txBody>
          <a:bodyPr/>
          <a:lstStyle/>
          <a:p>
            <a:pPr marL="533400" indent="-533400">
              <a:buFontTx/>
              <a:buNone/>
              <a:defRPr/>
            </a:pPr>
            <a:r>
              <a:rPr lang="en-US" sz="6600" dirty="0" smtClean="0"/>
              <a:t>				91%</a:t>
            </a:r>
            <a:r>
              <a:rPr lang="en-US" sz="4000" dirty="0" smtClean="0"/>
              <a:t>  </a:t>
            </a:r>
          </a:p>
          <a:p>
            <a:pPr marL="533400" indent="-533400">
              <a:buFontTx/>
              <a:buNone/>
              <a:defRPr/>
            </a:pPr>
            <a:r>
              <a:rPr lang="en-US" sz="4000" dirty="0" smtClean="0"/>
              <a:t>Employers who reported that FMLA has had either a positive effect or no noticeable effect on employee absenteeism, turnover, and morale.</a:t>
            </a:r>
          </a:p>
        </p:txBody>
      </p:sp>
    </p:spTree>
    <p:extLst>
      <p:ext uri="{BB962C8B-B14F-4D97-AF65-F5344CB8AC3E}">
        <p14:creationId xmlns:p14="http://schemas.microsoft.com/office/powerpoint/2010/main" val="1992252721"/>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w_keynote_template">
  <a:themeElements>
    <a:clrScheme name="">
      <a:dk1>
        <a:srgbClr val="808080"/>
      </a:dk1>
      <a:lt1>
        <a:srgbClr val="FFFFE5"/>
      </a:lt1>
      <a:dk2>
        <a:srgbClr val="000000"/>
      </a:dk2>
      <a:lt2>
        <a:srgbClr val="000000"/>
      </a:lt2>
      <a:accent1>
        <a:srgbClr val="00CC99"/>
      </a:accent1>
      <a:accent2>
        <a:srgbClr val="FFFFE5"/>
      </a:accent2>
      <a:accent3>
        <a:srgbClr val="AAAAAA"/>
      </a:accent3>
      <a:accent4>
        <a:srgbClr val="DADAC3"/>
      </a:accent4>
      <a:accent5>
        <a:srgbClr val="AAE2CA"/>
      </a:accent5>
      <a:accent6>
        <a:srgbClr val="E7E7CF"/>
      </a:accent6>
      <a:hlink>
        <a:srgbClr val="CCCCFF"/>
      </a:hlink>
      <a:folHlink>
        <a:srgbClr val="B2B2B2"/>
      </a:folHlink>
    </a:clrScheme>
    <a:fontScheme name="dw_keynot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outerShdw dist="35921" dir="2700000" algn="ctr" rotWithShape="0">
            <a:schemeClr val="bg2"/>
          </a:outerShdw>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outerShdw dist="35921" dir="2700000" algn="ctr" rotWithShape="0">
            <a:schemeClr val="bg2"/>
          </a:outerShdw>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dw_keynote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w_keynote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w_keynote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w_keynote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w_keynote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w_keynote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w_keynote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C:\WINNT\Profiles\pick\Desktop\N+I 2001\slides\dw_keynote_template.pot</Template>
  <TotalTime>29028</TotalTime>
  <Words>2798</Words>
  <Application>Microsoft Office PowerPoint</Application>
  <PresentationFormat>On-screen Show (4:3)</PresentationFormat>
  <Paragraphs>336</Paragraphs>
  <Slides>63</Slides>
  <Notes>24</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dw_keynote_template</vt:lpstr>
      <vt:lpstr> An Employer’s Guide to THE GREAT BALANCING ACT</vt:lpstr>
      <vt:lpstr>RELEVANT EMPLOYMENT LAWS</vt:lpstr>
      <vt:lpstr> FMLA </vt:lpstr>
      <vt:lpstr>DOL Information and Possible Future Changes </vt:lpstr>
      <vt:lpstr>Employer Survey Question:</vt:lpstr>
      <vt:lpstr>DOL Survey Question Result:</vt:lpstr>
      <vt:lpstr>Other 2012 DOL Survey  Results:</vt:lpstr>
      <vt:lpstr>Other 2012 DOL Survey  Results:</vt:lpstr>
      <vt:lpstr>Other 2012 DOL Survey Results:</vt:lpstr>
      <vt:lpstr>Survey Report Excerpt:</vt:lpstr>
      <vt:lpstr>Recent Proposed Legislation:</vt:lpstr>
      <vt:lpstr>FMLA BASICS</vt:lpstr>
      <vt:lpstr>Coverage:  Employer</vt:lpstr>
      <vt:lpstr>Coverage:  Employee</vt:lpstr>
      <vt:lpstr>Protections Afforded to Eligible Employees:</vt:lpstr>
      <vt:lpstr>FMLA LEAVE</vt:lpstr>
      <vt:lpstr>WHAT COUNTS AS LEAVE</vt:lpstr>
      <vt:lpstr>TYPES OF ABSENCES COVERED </vt:lpstr>
      <vt:lpstr>MEDICAL LEAVE</vt:lpstr>
      <vt:lpstr>MEDICAL LEAVE</vt:lpstr>
      <vt:lpstr>GENERAL LEAVE RULES</vt:lpstr>
      <vt:lpstr>GENERAL LEAVE RULES</vt:lpstr>
      <vt:lpstr>GENERAL LEAVE RULES</vt:lpstr>
      <vt:lpstr>GENERAL LEAVE RULES </vt:lpstr>
      <vt:lpstr>GENERAL LEAVE RULES </vt:lpstr>
      <vt:lpstr>GENERAL LEAVE RULES </vt:lpstr>
      <vt:lpstr>INSURANCE BENEFITS DURING FMLA LEAVE</vt:lpstr>
      <vt:lpstr>EMPLOYEE BENEFITS DURING LEAVE </vt:lpstr>
      <vt:lpstr>EMPLOYEE BENEFITS DURING LEAVE </vt:lpstr>
      <vt:lpstr>FMLA REINSTATEMENT BENEFITS</vt:lpstr>
      <vt:lpstr>REINSTATEMENT AFTER LEAVE </vt:lpstr>
      <vt:lpstr>REINSTATEMENT AFTER LEAVE </vt:lpstr>
      <vt:lpstr>REINSTATEMENT AFTER LEAVE </vt:lpstr>
      <vt:lpstr>REINSTATEMENT AFTER LEAVE </vt:lpstr>
      <vt:lpstr>FMLA PAPERWORK ISSUES</vt:lpstr>
      <vt:lpstr>REQUIRED DOCUMENTATION </vt:lpstr>
      <vt:lpstr>REQUIRED DOCUMENTATION </vt:lpstr>
      <vt:lpstr>ADA Basics</vt:lpstr>
      <vt:lpstr>COVERAGE: EMPLOYER</vt:lpstr>
      <vt:lpstr>COVERAGE: EMPLOYEE</vt:lpstr>
      <vt:lpstr>ADA BENEFITS AND PROTECTIONS</vt:lpstr>
      <vt:lpstr>WHO IS “QUALIFIED?”</vt:lpstr>
      <vt:lpstr>WHAT IS A DISABILITY?</vt:lpstr>
      <vt:lpstr>WHAT IS A DISABILITY?</vt:lpstr>
      <vt:lpstr>WHAT IS A DISABILITY?</vt:lpstr>
      <vt:lpstr>REASONABLE ACCOMMODATION</vt:lpstr>
      <vt:lpstr>REASONABLE ACCOMMODATION</vt:lpstr>
      <vt:lpstr>REASONABLE ACCOMMODATION</vt:lpstr>
      <vt:lpstr>LIMITATIONS ON MEDICAL INQUIRIES</vt:lpstr>
      <vt:lpstr>CONFIDENTIALITY OF INFORMATION</vt:lpstr>
      <vt:lpstr>COBRA &amp; PHSA</vt:lpstr>
      <vt:lpstr>COVERED EMPLOYERS</vt:lpstr>
      <vt:lpstr>ELIGIBLE INDIVIDUALS</vt:lpstr>
      <vt:lpstr>BENEFITS</vt:lpstr>
      <vt:lpstr>S.C. Code Section 41-1-80</vt:lpstr>
      <vt:lpstr>PROTECTION AGAINST RETALIATION</vt:lpstr>
      <vt:lpstr>PROTECTION AGAINST RETALIATION</vt:lpstr>
      <vt:lpstr>PROTECTION AGAINST RETALIATION</vt:lpstr>
      <vt:lpstr>EMPLOYER POLICIES</vt:lpstr>
      <vt:lpstr>LEAVES OF ABSENCE POLICIES</vt:lpstr>
      <vt:lpstr>OTHER POLICY CONSIDERATIONS</vt:lpstr>
      <vt:lpstr>THINKING IN TERMS OF LAYERS: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NetApp PowerPoint Template</dc:title>
  <dc:creator>Caroline Cleveland</dc:creator>
  <cp:lastModifiedBy>Caroline Cleveland</cp:lastModifiedBy>
  <cp:revision>1220</cp:revision>
  <cp:lastPrinted>2001-10-04T01:44:06Z</cp:lastPrinted>
  <dcterms:created xsi:type="dcterms:W3CDTF">1998-06-09T23:49:09Z</dcterms:created>
  <dcterms:modified xsi:type="dcterms:W3CDTF">2013-09-16T20:55:45Z</dcterms:modified>
</cp:coreProperties>
</file>