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81" r:id="rId2"/>
    <p:sldId id="420" r:id="rId3"/>
    <p:sldId id="421" r:id="rId4"/>
    <p:sldId id="427" r:id="rId5"/>
    <p:sldId id="430" r:id="rId6"/>
    <p:sldId id="422" r:id="rId7"/>
    <p:sldId id="414" r:id="rId8"/>
    <p:sldId id="424" r:id="rId9"/>
    <p:sldId id="423" r:id="rId10"/>
    <p:sldId id="431" r:id="rId11"/>
    <p:sldId id="409" r:id="rId12"/>
    <p:sldId id="432" r:id="rId13"/>
    <p:sldId id="433" r:id="rId14"/>
    <p:sldId id="435" r:id="rId15"/>
    <p:sldId id="416" r:id="rId16"/>
    <p:sldId id="402" r:id="rId17"/>
    <p:sldId id="437" r:id="rId18"/>
    <p:sldId id="438" r:id="rId19"/>
    <p:sldId id="393" r:id="rId20"/>
  </p:sldIdLst>
  <p:sldSz cx="12195175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A2BD"/>
    <a:srgbClr val="99FF33"/>
    <a:srgbClr val="005F97"/>
    <a:srgbClr val="9A785B"/>
    <a:srgbClr val="AEA4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9499" autoAdjust="0"/>
  </p:normalViewPr>
  <p:slideViewPr>
    <p:cSldViewPr snapToGrid="0" snapToObjects="1" showGuides="1">
      <p:cViewPr>
        <p:scale>
          <a:sx n="80" d="100"/>
          <a:sy n="80" d="100"/>
        </p:scale>
        <p:origin x="-318" y="-78"/>
      </p:cViewPr>
      <p:guideLst>
        <p:guide orient="horz" pos="1072"/>
        <p:guide orient="horz" pos="254"/>
        <p:guide orient="horz" pos="4111"/>
        <p:guide orient="horz" pos="1242"/>
        <p:guide orient="horz" pos="3940"/>
        <p:guide pos="7388"/>
        <p:guide pos="3842"/>
        <p:guide pos="2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C3BEA-CBB3-4441-897C-93D5DAEFBD96}" type="datetimeFigureOut">
              <a:rPr lang="en-US" smtClean="0"/>
              <a:pPr/>
              <a:t>4/25/2013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CEBFE-35C9-4B41-B1C0-F83222EAA1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3DC7E-545F-4537-850F-CC5C2B410559}" type="datetimeFigureOut">
              <a:rPr lang="de-DE" smtClean="0"/>
              <a:pPr/>
              <a:t>25.04.2013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725A-9256-4EC5-8CDB-4CC5D97770D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833012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isual, 1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-3500" y="-392"/>
            <a:ext cx="12209455" cy="3719344"/>
          </a:xfrm>
          <a:custGeom>
            <a:avLst/>
            <a:gdLst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0 w 9144000"/>
              <a:gd name="connsiteY3" fmla="*/ 3795713 h 3795713"/>
              <a:gd name="connsiteX4" fmla="*/ 0 w 9144000"/>
              <a:gd name="connsiteY4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0 w 9144000"/>
              <a:gd name="connsiteY4" fmla="*/ 3795713 h 3795713"/>
              <a:gd name="connsiteX5" fmla="*/ 0 w 9144000"/>
              <a:gd name="connsiteY5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242422 w 9144000"/>
              <a:gd name="connsiteY4" fmla="*/ 3787609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576113 w 9144000"/>
              <a:gd name="connsiteY4" fmla="*/ 3527591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4334 w 9148334"/>
              <a:gd name="connsiteY0" fmla="*/ 0 h 3795713"/>
              <a:gd name="connsiteX1" fmla="*/ 9148334 w 9148334"/>
              <a:gd name="connsiteY1" fmla="*/ 0 h 3795713"/>
              <a:gd name="connsiteX2" fmla="*/ 9148334 w 9148334"/>
              <a:gd name="connsiteY2" fmla="*/ 3795713 h 3795713"/>
              <a:gd name="connsiteX3" fmla="*/ 4576113 w 9148334"/>
              <a:gd name="connsiteY3" fmla="*/ 3791943 h 3795713"/>
              <a:gd name="connsiteX4" fmla="*/ 4580447 w 9148334"/>
              <a:gd name="connsiteY4" fmla="*/ 3527591 h 3795713"/>
              <a:gd name="connsiteX5" fmla="*/ 0 w 9148334"/>
              <a:gd name="connsiteY5" fmla="*/ 3527027 h 3795713"/>
              <a:gd name="connsiteX6" fmla="*/ 4334 w 9148334"/>
              <a:gd name="connsiteY6" fmla="*/ 0 h 3795713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7591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2829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53096"/>
              <a:gd name="connsiteY0" fmla="*/ 0 h 3836195"/>
              <a:gd name="connsiteX1" fmla="*/ 9148334 w 9153096"/>
              <a:gd name="connsiteY1" fmla="*/ 0 h 3836195"/>
              <a:gd name="connsiteX2" fmla="*/ 9153096 w 9153096"/>
              <a:gd name="connsiteY2" fmla="*/ 3836195 h 3836195"/>
              <a:gd name="connsiteX3" fmla="*/ 4580875 w 9153096"/>
              <a:gd name="connsiteY3" fmla="*/ 3834806 h 3836195"/>
              <a:gd name="connsiteX4" fmla="*/ 4580447 w 9153096"/>
              <a:gd name="connsiteY4" fmla="*/ 3522829 h 3836195"/>
              <a:gd name="connsiteX5" fmla="*/ 0 w 9153096"/>
              <a:gd name="connsiteY5" fmla="*/ 3527027 h 3836195"/>
              <a:gd name="connsiteX6" fmla="*/ 4334 w 9153096"/>
              <a:gd name="connsiteY6" fmla="*/ 0 h 3836195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836195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983832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0447 w 9153096"/>
              <a:gd name="connsiteY4" fmla="*/ 3522829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443375 h 3984825"/>
              <a:gd name="connsiteX6" fmla="*/ 4334 w 9153096"/>
              <a:gd name="connsiteY6" fmla="*/ 0 h 3984825"/>
              <a:gd name="connsiteX0" fmla="*/ 142 w 9148904"/>
              <a:gd name="connsiteY0" fmla="*/ 0 h 3984825"/>
              <a:gd name="connsiteX1" fmla="*/ 9144142 w 9148904"/>
              <a:gd name="connsiteY1" fmla="*/ 0 h 3984825"/>
              <a:gd name="connsiteX2" fmla="*/ 9148904 w 9148904"/>
              <a:gd name="connsiteY2" fmla="*/ 3983832 h 3984825"/>
              <a:gd name="connsiteX3" fmla="*/ 4576683 w 9148904"/>
              <a:gd name="connsiteY3" fmla="*/ 3984825 h 3984825"/>
              <a:gd name="connsiteX4" fmla="*/ 4579139 w 9148904"/>
              <a:gd name="connsiteY4" fmla="*/ 3442062 h 3984825"/>
              <a:gd name="connsiteX5" fmla="*/ 7346 w 9148904"/>
              <a:gd name="connsiteY5" fmla="*/ 3443375 h 3984825"/>
              <a:gd name="connsiteX6" fmla="*/ 142 w 9148904"/>
              <a:gd name="connsiteY6" fmla="*/ 0 h 3984825"/>
              <a:gd name="connsiteX0" fmla="*/ 15872 w 9141558"/>
              <a:gd name="connsiteY0" fmla="*/ 17308 h 3984825"/>
              <a:gd name="connsiteX1" fmla="*/ 9136796 w 9141558"/>
              <a:gd name="connsiteY1" fmla="*/ 0 h 3984825"/>
              <a:gd name="connsiteX2" fmla="*/ 9141558 w 9141558"/>
              <a:gd name="connsiteY2" fmla="*/ 3983832 h 3984825"/>
              <a:gd name="connsiteX3" fmla="*/ 4569337 w 9141558"/>
              <a:gd name="connsiteY3" fmla="*/ 3984825 h 3984825"/>
              <a:gd name="connsiteX4" fmla="*/ 4571793 w 9141558"/>
              <a:gd name="connsiteY4" fmla="*/ 3442062 h 3984825"/>
              <a:gd name="connsiteX5" fmla="*/ 0 w 9141558"/>
              <a:gd name="connsiteY5" fmla="*/ 3443375 h 3984825"/>
              <a:gd name="connsiteX6" fmla="*/ 15872 w 9141558"/>
              <a:gd name="connsiteY6" fmla="*/ 17308 h 3984825"/>
              <a:gd name="connsiteX0" fmla="*/ 192 w 9146070"/>
              <a:gd name="connsiteY0" fmla="*/ 1 h 3984825"/>
              <a:gd name="connsiteX1" fmla="*/ 9141308 w 9146070"/>
              <a:gd name="connsiteY1" fmla="*/ 0 h 3984825"/>
              <a:gd name="connsiteX2" fmla="*/ 9146070 w 9146070"/>
              <a:gd name="connsiteY2" fmla="*/ 3983832 h 3984825"/>
              <a:gd name="connsiteX3" fmla="*/ 4573849 w 9146070"/>
              <a:gd name="connsiteY3" fmla="*/ 3984825 h 3984825"/>
              <a:gd name="connsiteX4" fmla="*/ 4576305 w 9146070"/>
              <a:gd name="connsiteY4" fmla="*/ 3442062 h 3984825"/>
              <a:gd name="connsiteX5" fmla="*/ 4512 w 9146070"/>
              <a:gd name="connsiteY5" fmla="*/ 3443375 h 3984825"/>
              <a:gd name="connsiteX6" fmla="*/ 192 w 9146070"/>
              <a:gd name="connsiteY6" fmla="*/ 1 h 3984825"/>
              <a:gd name="connsiteX0" fmla="*/ 299 w 9146177"/>
              <a:gd name="connsiteY0" fmla="*/ 1 h 3984825"/>
              <a:gd name="connsiteX1" fmla="*/ 9141415 w 9146177"/>
              <a:gd name="connsiteY1" fmla="*/ 0 h 3984825"/>
              <a:gd name="connsiteX2" fmla="*/ 9146177 w 9146177"/>
              <a:gd name="connsiteY2" fmla="*/ 3983832 h 3984825"/>
              <a:gd name="connsiteX3" fmla="*/ 4573956 w 9146177"/>
              <a:gd name="connsiteY3" fmla="*/ 3984825 h 3984825"/>
              <a:gd name="connsiteX4" fmla="*/ 4576412 w 9146177"/>
              <a:gd name="connsiteY4" fmla="*/ 3442062 h 3984825"/>
              <a:gd name="connsiteX5" fmla="*/ 1734 w 9146177"/>
              <a:gd name="connsiteY5" fmla="*/ 3443375 h 3984825"/>
              <a:gd name="connsiteX6" fmla="*/ 299 w 9146177"/>
              <a:gd name="connsiteY6" fmla="*/ 1 h 3984825"/>
              <a:gd name="connsiteX0" fmla="*/ 299 w 9147550"/>
              <a:gd name="connsiteY0" fmla="*/ 2885 h 3987709"/>
              <a:gd name="connsiteX1" fmla="*/ 9147184 w 9147550"/>
              <a:gd name="connsiteY1" fmla="*/ 0 h 3987709"/>
              <a:gd name="connsiteX2" fmla="*/ 9146177 w 9147550"/>
              <a:gd name="connsiteY2" fmla="*/ 3986716 h 3987709"/>
              <a:gd name="connsiteX3" fmla="*/ 4573956 w 9147550"/>
              <a:gd name="connsiteY3" fmla="*/ 3987709 h 3987709"/>
              <a:gd name="connsiteX4" fmla="*/ 4576412 w 9147550"/>
              <a:gd name="connsiteY4" fmla="*/ 3444946 h 3987709"/>
              <a:gd name="connsiteX5" fmla="*/ 1734 w 9147550"/>
              <a:gd name="connsiteY5" fmla="*/ 3446259 h 3987709"/>
              <a:gd name="connsiteX6" fmla="*/ 299 w 9147550"/>
              <a:gd name="connsiteY6" fmla="*/ 2885 h 398770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53063"/>
              <a:gd name="connsiteX1" fmla="*/ 9147184 w 9147550"/>
              <a:gd name="connsiteY1" fmla="*/ 65354 h 4053063"/>
              <a:gd name="connsiteX2" fmla="*/ 9146177 w 9147550"/>
              <a:gd name="connsiteY2" fmla="*/ 4052070 h 4053063"/>
              <a:gd name="connsiteX3" fmla="*/ 4573956 w 9147550"/>
              <a:gd name="connsiteY3" fmla="*/ 4053063 h 4053063"/>
              <a:gd name="connsiteX4" fmla="*/ 4576412 w 9147550"/>
              <a:gd name="connsiteY4" fmla="*/ 3510300 h 4053063"/>
              <a:gd name="connsiteX5" fmla="*/ 1734 w 9147550"/>
              <a:gd name="connsiteY5" fmla="*/ 3511613 h 4053063"/>
              <a:gd name="connsiteX6" fmla="*/ 299 w 9147550"/>
              <a:gd name="connsiteY6" fmla="*/ 0 h 4053063"/>
              <a:gd name="connsiteX0" fmla="*/ 299 w 9147550"/>
              <a:gd name="connsiteY0" fmla="*/ 9709 h 4062772"/>
              <a:gd name="connsiteX1" fmla="*/ 9147184 w 9147550"/>
              <a:gd name="connsiteY1" fmla="*/ 0 h 4062772"/>
              <a:gd name="connsiteX2" fmla="*/ 9146177 w 9147550"/>
              <a:gd name="connsiteY2" fmla="*/ 4061779 h 4062772"/>
              <a:gd name="connsiteX3" fmla="*/ 4573956 w 9147550"/>
              <a:gd name="connsiteY3" fmla="*/ 4062772 h 4062772"/>
              <a:gd name="connsiteX4" fmla="*/ 4576412 w 9147550"/>
              <a:gd name="connsiteY4" fmla="*/ 3520009 h 4062772"/>
              <a:gd name="connsiteX5" fmla="*/ 1734 w 9147550"/>
              <a:gd name="connsiteY5" fmla="*/ 3521322 h 4062772"/>
              <a:gd name="connsiteX6" fmla="*/ 299 w 9147550"/>
              <a:gd name="connsiteY6" fmla="*/ 9709 h 4062772"/>
              <a:gd name="connsiteX0" fmla="*/ 299 w 9147550"/>
              <a:gd name="connsiteY0" fmla="*/ 0 h 4116437"/>
              <a:gd name="connsiteX1" fmla="*/ 9147184 w 9147550"/>
              <a:gd name="connsiteY1" fmla="*/ 53665 h 4116437"/>
              <a:gd name="connsiteX2" fmla="*/ 9146177 w 9147550"/>
              <a:gd name="connsiteY2" fmla="*/ 4115444 h 4116437"/>
              <a:gd name="connsiteX3" fmla="*/ 4573956 w 9147550"/>
              <a:gd name="connsiteY3" fmla="*/ 4116437 h 4116437"/>
              <a:gd name="connsiteX4" fmla="*/ 4576412 w 9147550"/>
              <a:gd name="connsiteY4" fmla="*/ 3573674 h 4116437"/>
              <a:gd name="connsiteX5" fmla="*/ 1734 w 9147550"/>
              <a:gd name="connsiteY5" fmla="*/ 3574987 h 4116437"/>
              <a:gd name="connsiteX6" fmla="*/ 299 w 9147550"/>
              <a:gd name="connsiteY6" fmla="*/ 0 h 4116437"/>
              <a:gd name="connsiteX0" fmla="*/ 299 w 9147550"/>
              <a:gd name="connsiteY0" fmla="*/ 5183 h 4121620"/>
              <a:gd name="connsiteX1" fmla="*/ 9147184 w 9147550"/>
              <a:gd name="connsiteY1" fmla="*/ 0 h 4121620"/>
              <a:gd name="connsiteX2" fmla="*/ 9146177 w 9147550"/>
              <a:gd name="connsiteY2" fmla="*/ 4120627 h 4121620"/>
              <a:gd name="connsiteX3" fmla="*/ 4573956 w 9147550"/>
              <a:gd name="connsiteY3" fmla="*/ 4121620 h 4121620"/>
              <a:gd name="connsiteX4" fmla="*/ 4576412 w 9147550"/>
              <a:gd name="connsiteY4" fmla="*/ 3578857 h 4121620"/>
              <a:gd name="connsiteX5" fmla="*/ 1734 w 9147550"/>
              <a:gd name="connsiteY5" fmla="*/ 3580170 h 4121620"/>
              <a:gd name="connsiteX6" fmla="*/ 299 w 9147550"/>
              <a:gd name="connsiteY6" fmla="*/ 5183 h 4121620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6412 w 9147550"/>
              <a:gd name="connsiteY4" fmla="*/ 3574331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82144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82144 h 4117094"/>
              <a:gd name="connsiteX0" fmla="*/ 299 w 9155947"/>
              <a:gd name="connsiteY0" fmla="*/ 26537 h 3461487"/>
              <a:gd name="connsiteX1" fmla="*/ 9155811 w 9155947"/>
              <a:gd name="connsiteY1" fmla="*/ 0 h 3461487"/>
              <a:gd name="connsiteX2" fmla="*/ 9146177 w 9155947"/>
              <a:gd name="connsiteY2" fmla="*/ 3460494 h 3461487"/>
              <a:gd name="connsiteX3" fmla="*/ 4573956 w 9155947"/>
              <a:gd name="connsiteY3" fmla="*/ 3461487 h 3461487"/>
              <a:gd name="connsiteX4" fmla="*/ 4574006 w 9155947"/>
              <a:gd name="connsiteY4" fmla="*/ 2921131 h 3461487"/>
              <a:gd name="connsiteX5" fmla="*/ 1734 w 9155947"/>
              <a:gd name="connsiteY5" fmla="*/ 2920037 h 3461487"/>
              <a:gd name="connsiteX6" fmla="*/ 299 w 9155947"/>
              <a:gd name="connsiteY6" fmla="*/ 26537 h 3461487"/>
              <a:gd name="connsiteX0" fmla="*/ 299 w 9155947"/>
              <a:gd name="connsiteY0" fmla="*/ 0 h 3676489"/>
              <a:gd name="connsiteX1" fmla="*/ 9155811 w 9155947"/>
              <a:gd name="connsiteY1" fmla="*/ 215002 h 3676489"/>
              <a:gd name="connsiteX2" fmla="*/ 9146177 w 9155947"/>
              <a:gd name="connsiteY2" fmla="*/ 3675496 h 3676489"/>
              <a:gd name="connsiteX3" fmla="*/ 4573956 w 9155947"/>
              <a:gd name="connsiteY3" fmla="*/ 3676489 h 3676489"/>
              <a:gd name="connsiteX4" fmla="*/ 4574006 w 9155947"/>
              <a:gd name="connsiteY4" fmla="*/ 3136133 h 3676489"/>
              <a:gd name="connsiteX5" fmla="*/ 1734 w 9155947"/>
              <a:gd name="connsiteY5" fmla="*/ 3135039 h 3676489"/>
              <a:gd name="connsiteX6" fmla="*/ 299 w 9155947"/>
              <a:gd name="connsiteY6" fmla="*/ 0 h 3676489"/>
              <a:gd name="connsiteX0" fmla="*/ 299 w 9155947"/>
              <a:gd name="connsiteY0" fmla="*/ 0 h 3693742"/>
              <a:gd name="connsiteX1" fmla="*/ 9155811 w 9155947"/>
              <a:gd name="connsiteY1" fmla="*/ 232255 h 3693742"/>
              <a:gd name="connsiteX2" fmla="*/ 9146177 w 9155947"/>
              <a:gd name="connsiteY2" fmla="*/ 3692749 h 3693742"/>
              <a:gd name="connsiteX3" fmla="*/ 4573956 w 9155947"/>
              <a:gd name="connsiteY3" fmla="*/ 3693742 h 3693742"/>
              <a:gd name="connsiteX4" fmla="*/ 4574006 w 9155947"/>
              <a:gd name="connsiteY4" fmla="*/ 3153386 h 3693742"/>
              <a:gd name="connsiteX5" fmla="*/ 1734 w 9155947"/>
              <a:gd name="connsiteY5" fmla="*/ 3152292 h 3693742"/>
              <a:gd name="connsiteX6" fmla="*/ 299 w 9155947"/>
              <a:gd name="connsiteY6" fmla="*/ 0 h 3693742"/>
              <a:gd name="connsiteX0" fmla="*/ 7191 w 9154213"/>
              <a:gd name="connsiteY0" fmla="*/ 0 h 3685116"/>
              <a:gd name="connsiteX1" fmla="*/ 9154077 w 9154213"/>
              <a:gd name="connsiteY1" fmla="*/ 223629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52924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734102"/>
              <a:gd name="connsiteX1" fmla="*/ 9154077 w 9154213"/>
              <a:gd name="connsiteY1" fmla="*/ 16595 h 3734102"/>
              <a:gd name="connsiteX2" fmla="*/ 9144443 w 9154213"/>
              <a:gd name="connsiteY2" fmla="*/ 3684123 h 3734102"/>
              <a:gd name="connsiteX3" fmla="*/ 4572222 w 9154213"/>
              <a:gd name="connsiteY3" fmla="*/ 3734102 h 3734102"/>
              <a:gd name="connsiteX4" fmla="*/ 4572272 w 9154213"/>
              <a:gd name="connsiteY4" fmla="*/ 3152924 h 3734102"/>
              <a:gd name="connsiteX5" fmla="*/ 0 w 9154213"/>
              <a:gd name="connsiteY5" fmla="*/ 3151830 h 3734102"/>
              <a:gd name="connsiteX6" fmla="*/ 7191 w 9154213"/>
              <a:gd name="connsiteY6" fmla="*/ 0 h 3734102"/>
              <a:gd name="connsiteX0" fmla="*/ 7191 w 9154247"/>
              <a:gd name="connsiteY0" fmla="*/ 0 h 3734102"/>
              <a:gd name="connsiteX1" fmla="*/ 9154077 w 9154247"/>
              <a:gd name="connsiteY1" fmla="*/ 16595 h 3734102"/>
              <a:gd name="connsiteX2" fmla="*/ 9147164 w 9154247"/>
              <a:gd name="connsiteY2" fmla="*/ 3733108 h 3734102"/>
              <a:gd name="connsiteX3" fmla="*/ 4572222 w 9154247"/>
              <a:gd name="connsiteY3" fmla="*/ 3734102 h 3734102"/>
              <a:gd name="connsiteX4" fmla="*/ 4572272 w 9154247"/>
              <a:gd name="connsiteY4" fmla="*/ 3152924 h 3734102"/>
              <a:gd name="connsiteX5" fmla="*/ 0 w 9154247"/>
              <a:gd name="connsiteY5" fmla="*/ 3151830 h 3734102"/>
              <a:gd name="connsiteX6" fmla="*/ 7191 w 9154247"/>
              <a:gd name="connsiteY6" fmla="*/ 0 h 3734102"/>
              <a:gd name="connsiteX0" fmla="*/ 7191 w 9162964"/>
              <a:gd name="connsiteY0" fmla="*/ 0 h 3734102"/>
              <a:gd name="connsiteX1" fmla="*/ 9162870 w 9162964"/>
              <a:gd name="connsiteY1" fmla="*/ 16595 h 3734102"/>
              <a:gd name="connsiteX2" fmla="*/ 9147164 w 9162964"/>
              <a:gd name="connsiteY2" fmla="*/ 3733108 h 3734102"/>
              <a:gd name="connsiteX3" fmla="*/ 4572222 w 9162964"/>
              <a:gd name="connsiteY3" fmla="*/ 3734102 h 3734102"/>
              <a:gd name="connsiteX4" fmla="*/ 4572272 w 9162964"/>
              <a:gd name="connsiteY4" fmla="*/ 3152924 h 3734102"/>
              <a:gd name="connsiteX5" fmla="*/ 0 w 9162964"/>
              <a:gd name="connsiteY5" fmla="*/ 3151830 h 3734102"/>
              <a:gd name="connsiteX6" fmla="*/ 7191 w 9162964"/>
              <a:gd name="connsiteY6" fmla="*/ 0 h 3734102"/>
              <a:gd name="connsiteX0" fmla="*/ 307 w 9164573"/>
              <a:gd name="connsiteY0" fmla="*/ 0 h 3734102"/>
              <a:gd name="connsiteX1" fmla="*/ 9164479 w 9164573"/>
              <a:gd name="connsiteY1" fmla="*/ 16595 h 3734102"/>
              <a:gd name="connsiteX2" fmla="*/ 9148773 w 9164573"/>
              <a:gd name="connsiteY2" fmla="*/ 3733108 h 3734102"/>
              <a:gd name="connsiteX3" fmla="*/ 4573831 w 9164573"/>
              <a:gd name="connsiteY3" fmla="*/ 3734102 h 3734102"/>
              <a:gd name="connsiteX4" fmla="*/ 4573881 w 9164573"/>
              <a:gd name="connsiteY4" fmla="*/ 3152924 h 3734102"/>
              <a:gd name="connsiteX5" fmla="*/ 1609 w 9164573"/>
              <a:gd name="connsiteY5" fmla="*/ 3151830 h 3734102"/>
              <a:gd name="connsiteX6" fmla="*/ 307 w 9164573"/>
              <a:gd name="connsiteY6" fmla="*/ 0 h 3734102"/>
              <a:gd name="connsiteX0" fmla="*/ 1529 w 9165795"/>
              <a:gd name="connsiteY0" fmla="*/ 0 h 3734102"/>
              <a:gd name="connsiteX1" fmla="*/ 9165701 w 9165795"/>
              <a:gd name="connsiteY1" fmla="*/ 16595 h 3734102"/>
              <a:gd name="connsiteX2" fmla="*/ 9149995 w 9165795"/>
              <a:gd name="connsiteY2" fmla="*/ 3733108 h 3734102"/>
              <a:gd name="connsiteX3" fmla="*/ 4575053 w 9165795"/>
              <a:gd name="connsiteY3" fmla="*/ 3734102 h 3734102"/>
              <a:gd name="connsiteX4" fmla="*/ 4575103 w 9165795"/>
              <a:gd name="connsiteY4" fmla="*/ 3152924 h 3734102"/>
              <a:gd name="connsiteX5" fmla="*/ 0 w 9165795"/>
              <a:gd name="connsiteY5" fmla="*/ 3140506 h 3734102"/>
              <a:gd name="connsiteX6" fmla="*/ 1529 w 9165795"/>
              <a:gd name="connsiteY6" fmla="*/ 0 h 3734102"/>
              <a:gd name="connsiteX0" fmla="*/ 1529 w 9154597"/>
              <a:gd name="connsiteY0" fmla="*/ 391 h 3734493"/>
              <a:gd name="connsiteX1" fmla="*/ 9154377 w 9154597"/>
              <a:gd name="connsiteY1" fmla="*/ 0 h 3734493"/>
              <a:gd name="connsiteX2" fmla="*/ 9149995 w 9154597"/>
              <a:gd name="connsiteY2" fmla="*/ 3733499 h 3734493"/>
              <a:gd name="connsiteX3" fmla="*/ 4575053 w 9154597"/>
              <a:gd name="connsiteY3" fmla="*/ 3734493 h 3734493"/>
              <a:gd name="connsiteX4" fmla="*/ 4575103 w 9154597"/>
              <a:gd name="connsiteY4" fmla="*/ 3153315 h 3734493"/>
              <a:gd name="connsiteX5" fmla="*/ 0 w 9154597"/>
              <a:gd name="connsiteY5" fmla="*/ 3140897 h 3734493"/>
              <a:gd name="connsiteX6" fmla="*/ 1529 w 9154597"/>
              <a:gd name="connsiteY6" fmla="*/ 391 h 3734493"/>
              <a:gd name="connsiteX0" fmla="*/ 1529 w 9154707"/>
              <a:gd name="connsiteY0" fmla="*/ 391 h 3734493"/>
              <a:gd name="connsiteX1" fmla="*/ 9154377 w 9154707"/>
              <a:gd name="connsiteY1" fmla="*/ 0 h 3734493"/>
              <a:gd name="connsiteX2" fmla="*/ 9152826 w 9154707"/>
              <a:gd name="connsiteY2" fmla="*/ 3719344 h 3734493"/>
              <a:gd name="connsiteX3" fmla="*/ 4575053 w 9154707"/>
              <a:gd name="connsiteY3" fmla="*/ 3734493 h 3734493"/>
              <a:gd name="connsiteX4" fmla="*/ 4575103 w 9154707"/>
              <a:gd name="connsiteY4" fmla="*/ 3153315 h 3734493"/>
              <a:gd name="connsiteX5" fmla="*/ 0 w 9154707"/>
              <a:gd name="connsiteY5" fmla="*/ 3140897 h 3734493"/>
              <a:gd name="connsiteX6" fmla="*/ 1529 w 9154707"/>
              <a:gd name="connsiteY6" fmla="*/ 391 h 3734493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5103 w 9154707"/>
              <a:gd name="connsiteY4" fmla="*/ 3153315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7934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4111449 w 9154707"/>
              <a:gd name="connsiteY4" fmla="*/ 3138702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05279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3746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08627 w 9154707"/>
              <a:gd name="connsiteY4" fmla="*/ 3141524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11450 w 9154707"/>
              <a:gd name="connsiteY4" fmla="*/ 3141524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4707" h="3719344">
                <a:moveTo>
                  <a:pt x="1529" y="391"/>
                </a:moveTo>
                <a:lnTo>
                  <a:pt x="9154377" y="0"/>
                </a:lnTo>
                <a:cubicBezTo>
                  <a:pt x="9155964" y="1278732"/>
                  <a:pt x="9151239" y="2440612"/>
                  <a:pt x="9152826" y="3719344"/>
                </a:cubicBezTo>
                <a:lnTo>
                  <a:pt x="4110924" y="3717048"/>
                </a:lnTo>
                <a:cubicBezTo>
                  <a:pt x="4112369" y="3628931"/>
                  <a:pt x="4110005" y="3229641"/>
                  <a:pt x="4111450" y="3141524"/>
                </a:cubicBezTo>
                <a:lnTo>
                  <a:pt x="0" y="3140897"/>
                </a:lnTo>
                <a:cubicBezTo>
                  <a:pt x="1445" y="1965221"/>
                  <a:pt x="84" y="1176067"/>
                  <a:pt x="1529" y="391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lIns="180000" tIns="18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400">
                <a:latin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233650"/>
            <a:ext cx="11263312" cy="544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lang="de-DE" sz="36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Edit title by clicking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4853839"/>
            <a:ext cx="11263312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lang="de-DE" sz="2000" b="1" cap="all" baseline="0"/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sp>
        <p:nvSpPr>
          <p:cNvPr id="13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5138" y="3360109"/>
            <a:ext cx="4518342" cy="319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pic>
        <p:nvPicPr>
          <p:cNvPr id="10" name="Bild 7" descr="WortmarkeBMWGROUP Kopi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9" y="6031922"/>
            <a:ext cx="906087" cy="4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 8" descr="BMWMINIRR_5fbg Kopie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294"/>
          <a:stretch/>
        </p:blipFill>
        <p:spPr bwMode="auto">
          <a:xfrm>
            <a:off x="10400530" y="6021289"/>
            <a:ext cx="1342445" cy="44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4950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isual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" y="1701801"/>
            <a:ext cx="12195176" cy="5156201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</p:spTree>
    <p:extLst>
      <p:ext uri="{BB962C8B-B14F-4D97-AF65-F5344CB8AC3E}">
        <p14:creationId xmlns="" xmlns:p14="http://schemas.microsoft.com/office/powerpoint/2010/main" val="324206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isual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-2449" y="1697783"/>
            <a:ext cx="6090208" cy="2611438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111655" y="1697783"/>
            <a:ext cx="6099705" cy="2611438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4487292"/>
            <a:ext cx="5393205" cy="20389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de-DE" sz="1400"/>
            </a:lvl1pPr>
            <a:lvl2pPr marL="28575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2pPr>
            <a:lvl3pPr marL="633413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3pPr>
            <a:lvl4pPr marL="985838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4pPr>
            <a:lvl5pPr marL="1349375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en-GB" noProof="0" dirty="0" smtClean="0"/>
              <a:t>Edit caption by clicking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108911" y="4487291"/>
            <a:ext cx="5619539" cy="20389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8575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2pPr>
            <a:lvl3pPr marL="633413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3pPr>
            <a:lvl4pPr marL="985838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4pPr>
            <a:lvl5pPr marL="1349375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en-GB" noProof="0" dirty="0" smtClean="0"/>
              <a:t>Edit caption by clicking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ed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36833" y="1637401"/>
            <a:ext cx="5391617" cy="4888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body copy by clicking</a:t>
            </a:r>
          </a:p>
          <a:p>
            <a:pPr lvl="1"/>
            <a:r>
              <a:rPr lang="en-GB" dirty="0" smtClean="0"/>
              <a:t>Second layer</a:t>
            </a:r>
          </a:p>
          <a:p>
            <a:pPr lvl="2"/>
            <a:r>
              <a:rPr lang="en-GB" dirty="0" smtClean="0"/>
              <a:t>Third layer</a:t>
            </a:r>
          </a:p>
          <a:p>
            <a:pPr lvl="3"/>
            <a:r>
              <a:rPr lang="en-GB" dirty="0" smtClean="0"/>
              <a:t>Fourth layer</a:t>
            </a:r>
          </a:p>
          <a:p>
            <a:pPr lvl="4"/>
            <a:r>
              <a:rPr lang="en-GB" dirty="0" smtClean="0"/>
              <a:t>Fifth layer</a:t>
            </a:r>
            <a:endParaRPr lang="en-GB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4" y="1701801"/>
            <a:ext cx="6099703" cy="4824413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ed slid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1701801"/>
            <a:ext cx="12195175" cy="48244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36833" y="1913433"/>
            <a:ext cx="5391617" cy="44442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body copy by clicking</a:t>
            </a:r>
          </a:p>
          <a:p>
            <a:pPr lvl="1"/>
            <a:r>
              <a:rPr lang="en-GB" dirty="0" smtClean="0"/>
              <a:t>Second layer</a:t>
            </a:r>
          </a:p>
          <a:p>
            <a:pPr lvl="2"/>
            <a:r>
              <a:rPr lang="en-GB" dirty="0" smtClean="0"/>
              <a:t>Third layer</a:t>
            </a:r>
          </a:p>
          <a:p>
            <a:pPr lvl="3"/>
            <a:r>
              <a:rPr lang="en-GB" dirty="0" smtClean="0"/>
              <a:t>Fourth layer</a:t>
            </a:r>
          </a:p>
          <a:p>
            <a:pPr lvl="4"/>
            <a:r>
              <a:rPr lang="en-GB" dirty="0" smtClean="0"/>
              <a:t>Fifth layer</a:t>
            </a:r>
            <a:endParaRPr lang="en-GB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4" y="1971676"/>
            <a:ext cx="6099703" cy="4283075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isual, 2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839" y="3724716"/>
            <a:ext cx="11262611" cy="9168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2-line title </a:t>
            </a:r>
          </a:p>
          <a:p>
            <a:pPr lvl="0"/>
            <a:r>
              <a:rPr lang="en-GB" noProof="0" dirty="0" smtClean="0"/>
              <a:t>by clicking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5840" y="4853839"/>
            <a:ext cx="11262610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sp>
        <p:nvSpPr>
          <p:cNvPr id="13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5838" y="2851175"/>
            <a:ext cx="4526785" cy="319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>
                <a:latin typeface="BMW Group Condensed" pitchFamily="34" charset="0"/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-13159" y="-367"/>
            <a:ext cx="12216603" cy="3211380"/>
          </a:xfrm>
          <a:custGeom>
            <a:avLst/>
            <a:gdLst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0 w 9144000"/>
              <a:gd name="connsiteY3" fmla="*/ 3795713 h 3795713"/>
              <a:gd name="connsiteX4" fmla="*/ 0 w 9144000"/>
              <a:gd name="connsiteY4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0 w 9144000"/>
              <a:gd name="connsiteY4" fmla="*/ 3795713 h 3795713"/>
              <a:gd name="connsiteX5" fmla="*/ 0 w 9144000"/>
              <a:gd name="connsiteY5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242422 w 9144000"/>
              <a:gd name="connsiteY4" fmla="*/ 3787609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576113 w 9144000"/>
              <a:gd name="connsiteY4" fmla="*/ 3527591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4334 w 9148334"/>
              <a:gd name="connsiteY0" fmla="*/ 0 h 3795713"/>
              <a:gd name="connsiteX1" fmla="*/ 9148334 w 9148334"/>
              <a:gd name="connsiteY1" fmla="*/ 0 h 3795713"/>
              <a:gd name="connsiteX2" fmla="*/ 9148334 w 9148334"/>
              <a:gd name="connsiteY2" fmla="*/ 3795713 h 3795713"/>
              <a:gd name="connsiteX3" fmla="*/ 4576113 w 9148334"/>
              <a:gd name="connsiteY3" fmla="*/ 3791943 h 3795713"/>
              <a:gd name="connsiteX4" fmla="*/ 4580447 w 9148334"/>
              <a:gd name="connsiteY4" fmla="*/ 3527591 h 3795713"/>
              <a:gd name="connsiteX5" fmla="*/ 0 w 9148334"/>
              <a:gd name="connsiteY5" fmla="*/ 3527027 h 3795713"/>
              <a:gd name="connsiteX6" fmla="*/ 4334 w 9148334"/>
              <a:gd name="connsiteY6" fmla="*/ 0 h 3795713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7591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2829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53096"/>
              <a:gd name="connsiteY0" fmla="*/ 0 h 3836195"/>
              <a:gd name="connsiteX1" fmla="*/ 9148334 w 9153096"/>
              <a:gd name="connsiteY1" fmla="*/ 0 h 3836195"/>
              <a:gd name="connsiteX2" fmla="*/ 9153096 w 9153096"/>
              <a:gd name="connsiteY2" fmla="*/ 3836195 h 3836195"/>
              <a:gd name="connsiteX3" fmla="*/ 4580875 w 9153096"/>
              <a:gd name="connsiteY3" fmla="*/ 3834806 h 3836195"/>
              <a:gd name="connsiteX4" fmla="*/ 4580447 w 9153096"/>
              <a:gd name="connsiteY4" fmla="*/ 3522829 h 3836195"/>
              <a:gd name="connsiteX5" fmla="*/ 0 w 9153096"/>
              <a:gd name="connsiteY5" fmla="*/ 3527027 h 3836195"/>
              <a:gd name="connsiteX6" fmla="*/ 4334 w 9153096"/>
              <a:gd name="connsiteY6" fmla="*/ 0 h 3836195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836195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983832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0447 w 9153096"/>
              <a:gd name="connsiteY4" fmla="*/ 3522829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443375 h 3984825"/>
              <a:gd name="connsiteX6" fmla="*/ 4334 w 9153096"/>
              <a:gd name="connsiteY6" fmla="*/ 0 h 3984825"/>
              <a:gd name="connsiteX0" fmla="*/ 142 w 9148904"/>
              <a:gd name="connsiteY0" fmla="*/ 0 h 3984825"/>
              <a:gd name="connsiteX1" fmla="*/ 9144142 w 9148904"/>
              <a:gd name="connsiteY1" fmla="*/ 0 h 3984825"/>
              <a:gd name="connsiteX2" fmla="*/ 9148904 w 9148904"/>
              <a:gd name="connsiteY2" fmla="*/ 3983832 h 3984825"/>
              <a:gd name="connsiteX3" fmla="*/ 4576683 w 9148904"/>
              <a:gd name="connsiteY3" fmla="*/ 3984825 h 3984825"/>
              <a:gd name="connsiteX4" fmla="*/ 4579139 w 9148904"/>
              <a:gd name="connsiteY4" fmla="*/ 3442062 h 3984825"/>
              <a:gd name="connsiteX5" fmla="*/ 7346 w 9148904"/>
              <a:gd name="connsiteY5" fmla="*/ 3443375 h 3984825"/>
              <a:gd name="connsiteX6" fmla="*/ 142 w 9148904"/>
              <a:gd name="connsiteY6" fmla="*/ 0 h 3984825"/>
              <a:gd name="connsiteX0" fmla="*/ 15872 w 9141558"/>
              <a:gd name="connsiteY0" fmla="*/ 17308 h 3984825"/>
              <a:gd name="connsiteX1" fmla="*/ 9136796 w 9141558"/>
              <a:gd name="connsiteY1" fmla="*/ 0 h 3984825"/>
              <a:gd name="connsiteX2" fmla="*/ 9141558 w 9141558"/>
              <a:gd name="connsiteY2" fmla="*/ 3983832 h 3984825"/>
              <a:gd name="connsiteX3" fmla="*/ 4569337 w 9141558"/>
              <a:gd name="connsiteY3" fmla="*/ 3984825 h 3984825"/>
              <a:gd name="connsiteX4" fmla="*/ 4571793 w 9141558"/>
              <a:gd name="connsiteY4" fmla="*/ 3442062 h 3984825"/>
              <a:gd name="connsiteX5" fmla="*/ 0 w 9141558"/>
              <a:gd name="connsiteY5" fmla="*/ 3443375 h 3984825"/>
              <a:gd name="connsiteX6" fmla="*/ 15872 w 9141558"/>
              <a:gd name="connsiteY6" fmla="*/ 17308 h 3984825"/>
              <a:gd name="connsiteX0" fmla="*/ 192 w 9146070"/>
              <a:gd name="connsiteY0" fmla="*/ 1 h 3984825"/>
              <a:gd name="connsiteX1" fmla="*/ 9141308 w 9146070"/>
              <a:gd name="connsiteY1" fmla="*/ 0 h 3984825"/>
              <a:gd name="connsiteX2" fmla="*/ 9146070 w 9146070"/>
              <a:gd name="connsiteY2" fmla="*/ 3983832 h 3984825"/>
              <a:gd name="connsiteX3" fmla="*/ 4573849 w 9146070"/>
              <a:gd name="connsiteY3" fmla="*/ 3984825 h 3984825"/>
              <a:gd name="connsiteX4" fmla="*/ 4576305 w 9146070"/>
              <a:gd name="connsiteY4" fmla="*/ 3442062 h 3984825"/>
              <a:gd name="connsiteX5" fmla="*/ 4512 w 9146070"/>
              <a:gd name="connsiteY5" fmla="*/ 3443375 h 3984825"/>
              <a:gd name="connsiteX6" fmla="*/ 192 w 9146070"/>
              <a:gd name="connsiteY6" fmla="*/ 1 h 3984825"/>
              <a:gd name="connsiteX0" fmla="*/ 299 w 9146177"/>
              <a:gd name="connsiteY0" fmla="*/ 1 h 3984825"/>
              <a:gd name="connsiteX1" fmla="*/ 9141415 w 9146177"/>
              <a:gd name="connsiteY1" fmla="*/ 0 h 3984825"/>
              <a:gd name="connsiteX2" fmla="*/ 9146177 w 9146177"/>
              <a:gd name="connsiteY2" fmla="*/ 3983832 h 3984825"/>
              <a:gd name="connsiteX3" fmla="*/ 4573956 w 9146177"/>
              <a:gd name="connsiteY3" fmla="*/ 3984825 h 3984825"/>
              <a:gd name="connsiteX4" fmla="*/ 4576412 w 9146177"/>
              <a:gd name="connsiteY4" fmla="*/ 3442062 h 3984825"/>
              <a:gd name="connsiteX5" fmla="*/ 1734 w 9146177"/>
              <a:gd name="connsiteY5" fmla="*/ 3443375 h 3984825"/>
              <a:gd name="connsiteX6" fmla="*/ 299 w 9146177"/>
              <a:gd name="connsiteY6" fmla="*/ 1 h 3984825"/>
              <a:gd name="connsiteX0" fmla="*/ 299 w 9147550"/>
              <a:gd name="connsiteY0" fmla="*/ 2885 h 3987709"/>
              <a:gd name="connsiteX1" fmla="*/ 9147184 w 9147550"/>
              <a:gd name="connsiteY1" fmla="*/ 0 h 3987709"/>
              <a:gd name="connsiteX2" fmla="*/ 9146177 w 9147550"/>
              <a:gd name="connsiteY2" fmla="*/ 3986716 h 3987709"/>
              <a:gd name="connsiteX3" fmla="*/ 4573956 w 9147550"/>
              <a:gd name="connsiteY3" fmla="*/ 3987709 h 3987709"/>
              <a:gd name="connsiteX4" fmla="*/ 4576412 w 9147550"/>
              <a:gd name="connsiteY4" fmla="*/ 3444946 h 3987709"/>
              <a:gd name="connsiteX5" fmla="*/ 1734 w 9147550"/>
              <a:gd name="connsiteY5" fmla="*/ 3446259 h 3987709"/>
              <a:gd name="connsiteX6" fmla="*/ 299 w 9147550"/>
              <a:gd name="connsiteY6" fmla="*/ 2885 h 398770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53063"/>
              <a:gd name="connsiteX1" fmla="*/ 9147184 w 9147550"/>
              <a:gd name="connsiteY1" fmla="*/ 65354 h 4053063"/>
              <a:gd name="connsiteX2" fmla="*/ 9146177 w 9147550"/>
              <a:gd name="connsiteY2" fmla="*/ 4052070 h 4053063"/>
              <a:gd name="connsiteX3" fmla="*/ 4573956 w 9147550"/>
              <a:gd name="connsiteY3" fmla="*/ 4053063 h 4053063"/>
              <a:gd name="connsiteX4" fmla="*/ 4576412 w 9147550"/>
              <a:gd name="connsiteY4" fmla="*/ 3510300 h 4053063"/>
              <a:gd name="connsiteX5" fmla="*/ 1734 w 9147550"/>
              <a:gd name="connsiteY5" fmla="*/ 3511613 h 4053063"/>
              <a:gd name="connsiteX6" fmla="*/ 299 w 9147550"/>
              <a:gd name="connsiteY6" fmla="*/ 0 h 4053063"/>
              <a:gd name="connsiteX0" fmla="*/ 299 w 9147550"/>
              <a:gd name="connsiteY0" fmla="*/ 9709 h 4062772"/>
              <a:gd name="connsiteX1" fmla="*/ 9147184 w 9147550"/>
              <a:gd name="connsiteY1" fmla="*/ 0 h 4062772"/>
              <a:gd name="connsiteX2" fmla="*/ 9146177 w 9147550"/>
              <a:gd name="connsiteY2" fmla="*/ 4061779 h 4062772"/>
              <a:gd name="connsiteX3" fmla="*/ 4573956 w 9147550"/>
              <a:gd name="connsiteY3" fmla="*/ 4062772 h 4062772"/>
              <a:gd name="connsiteX4" fmla="*/ 4576412 w 9147550"/>
              <a:gd name="connsiteY4" fmla="*/ 3520009 h 4062772"/>
              <a:gd name="connsiteX5" fmla="*/ 1734 w 9147550"/>
              <a:gd name="connsiteY5" fmla="*/ 3521322 h 4062772"/>
              <a:gd name="connsiteX6" fmla="*/ 299 w 9147550"/>
              <a:gd name="connsiteY6" fmla="*/ 9709 h 4062772"/>
              <a:gd name="connsiteX0" fmla="*/ 299 w 9147550"/>
              <a:gd name="connsiteY0" fmla="*/ 0 h 4116437"/>
              <a:gd name="connsiteX1" fmla="*/ 9147184 w 9147550"/>
              <a:gd name="connsiteY1" fmla="*/ 53665 h 4116437"/>
              <a:gd name="connsiteX2" fmla="*/ 9146177 w 9147550"/>
              <a:gd name="connsiteY2" fmla="*/ 4115444 h 4116437"/>
              <a:gd name="connsiteX3" fmla="*/ 4573956 w 9147550"/>
              <a:gd name="connsiteY3" fmla="*/ 4116437 h 4116437"/>
              <a:gd name="connsiteX4" fmla="*/ 4576412 w 9147550"/>
              <a:gd name="connsiteY4" fmla="*/ 3573674 h 4116437"/>
              <a:gd name="connsiteX5" fmla="*/ 1734 w 9147550"/>
              <a:gd name="connsiteY5" fmla="*/ 3574987 h 4116437"/>
              <a:gd name="connsiteX6" fmla="*/ 299 w 9147550"/>
              <a:gd name="connsiteY6" fmla="*/ 0 h 4116437"/>
              <a:gd name="connsiteX0" fmla="*/ 299 w 9147550"/>
              <a:gd name="connsiteY0" fmla="*/ 5183 h 4121620"/>
              <a:gd name="connsiteX1" fmla="*/ 9147184 w 9147550"/>
              <a:gd name="connsiteY1" fmla="*/ 0 h 4121620"/>
              <a:gd name="connsiteX2" fmla="*/ 9146177 w 9147550"/>
              <a:gd name="connsiteY2" fmla="*/ 4120627 h 4121620"/>
              <a:gd name="connsiteX3" fmla="*/ 4573956 w 9147550"/>
              <a:gd name="connsiteY3" fmla="*/ 4121620 h 4121620"/>
              <a:gd name="connsiteX4" fmla="*/ 4576412 w 9147550"/>
              <a:gd name="connsiteY4" fmla="*/ 3578857 h 4121620"/>
              <a:gd name="connsiteX5" fmla="*/ 1734 w 9147550"/>
              <a:gd name="connsiteY5" fmla="*/ 3580170 h 4121620"/>
              <a:gd name="connsiteX6" fmla="*/ 299 w 9147550"/>
              <a:gd name="connsiteY6" fmla="*/ 5183 h 4121620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6412 w 9147550"/>
              <a:gd name="connsiteY4" fmla="*/ 3574331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82144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82144 h 4117094"/>
              <a:gd name="connsiteX0" fmla="*/ 299 w 9155947"/>
              <a:gd name="connsiteY0" fmla="*/ 26537 h 3461487"/>
              <a:gd name="connsiteX1" fmla="*/ 9155811 w 9155947"/>
              <a:gd name="connsiteY1" fmla="*/ 0 h 3461487"/>
              <a:gd name="connsiteX2" fmla="*/ 9146177 w 9155947"/>
              <a:gd name="connsiteY2" fmla="*/ 3460494 h 3461487"/>
              <a:gd name="connsiteX3" fmla="*/ 4573956 w 9155947"/>
              <a:gd name="connsiteY3" fmla="*/ 3461487 h 3461487"/>
              <a:gd name="connsiteX4" fmla="*/ 4574006 w 9155947"/>
              <a:gd name="connsiteY4" fmla="*/ 2921131 h 3461487"/>
              <a:gd name="connsiteX5" fmla="*/ 1734 w 9155947"/>
              <a:gd name="connsiteY5" fmla="*/ 2920037 h 3461487"/>
              <a:gd name="connsiteX6" fmla="*/ 299 w 9155947"/>
              <a:gd name="connsiteY6" fmla="*/ 26537 h 3461487"/>
              <a:gd name="connsiteX0" fmla="*/ 299 w 9155947"/>
              <a:gd name="connsiteY0" fmla="*/ 0 h 3676489"/>
              <a:gd name="connsiteX1" fmla="*/ 9155811 w 9155947"/>
              <a:gd name="connsiteY1" fmla="*/ 215002 h 3676489"/>
              <a:gd name="connsiteX2" fmla="*/ 9146177 w 9155947"/>
              <a:gd name="connsiteY2" fmla="*/ 3675496 h 3676489"/>
              <a:gd name="connsiteX3" fmla="*/ 4573956 w 9155947"/>
              <a:gd name="connsiteY3" fmla="*/ 3676489 h 3676489"/>
              <a:gd name="connsiteX4" fmla="*/ 4574006 w 9155947"/>
              <a:gd name="connsiteY4" fmla="*/ 3136133 h 3676489"/>
              <a:gd name="connsiteX5" fmla="*/ 1734 w 9155947"/>
              <a:gd name="connsiteY5" fmla="*/ 3135039 h 3676489"/>
              <a:gd name="connsiteX6" fmla="*/ 299 w 9155947"/>
              <a:gd name="connsiteY6" fmla="*/ 0 h 3676489"/>
              <a:gd name="connsiteX0" fmla="*/ 299 w 9155947"/>
              <a:gd name="connsiteY0" fmla="*/ 0 h 3693742"/>
              <a:gd name="connsiteX1" fmla="*/ 9155811 w 9155947"/>
              <a:gd name="connsiteY1" fmla="*/ 232255 h 3693742"/>
              <a:gd name="connsiteX2" fmla="*/ 9146177 w 9155947"/>
              <a:gd name="connsiteY2" fmla="*/ 3692749 h 3693742"/>
              <a:gd name="connsiteX3" fmla="*/ 4573956 w 9155947"/>
              <a:gd name="connsiteY3" fmla="*/ 3693742 h 3693742"/>
              <a:gd name="connsiteX4" fmla="*/ 4574006 w 9155947"/>
              <a:gd name="connsiteY4" fmla="*/ 3153386 h 3693742"/>
              <a:gd name="connsiteX5" fmla="*/ 1734 w 9155947"/>
              <a:gd name="connsiteY5" fmla="*/ 3152292 h 3693742"/>
              <a:gd name="connsiteX6" fmla="*/ 299 w 9155947"/>
              <a:gd name="connsiteY6" fmla="*/ 0 h 3693742"/>
              <a:gd name="connsiteX0" fmla="*/ 7191 w 9154213"/>
              <a:gd name="connsiteY0" fmla="*/ 0 h 3685116"/>
              <a:gd name="connsiteX1" fmla="*/ 9154077 w 9154213"/>
              <a:gd name="connsiteY1" fmla="*/ 223629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52924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734102"/>
              <a:gd name="connsiteX1" fmla="*/ 9154077 w 9154213"/>
              <a:gd name="connsiteY1" fmla="*/ 16595 h 3734102"/>
              <a:gd name="connsiteX2" fmla="*/ 9144443 w 9154213"/>
              <a:gd name="connsiteY2" fmla="*/ 3684123 h 3734102"/>
              <a:gd name="connsiteX3" fmla="*/ 4572222 w 9154213"/>
              <a:gd name="connsiteY3" fmla="*/ 3734102 h 3734102"/>
              <a:gd name="connsiteX4" fmla="*/ 4572272 w 9154213"/>
              <a:gd name="connsiteY4" fmla="*/ 3152924 h 3734102"/>
              <a:gd name="connsiteX5" fmla="*/ 0 w 9154213"/>
              <a:gd name="connsiteY5" fmla="*/ 3151830 h 3734102"/>
              <a:gd name="connsiteX6" fmla="*/ 7191 w 9154213"/>
              <a:gd name="connsiteY6" fmla="*/ 0 h 3734102"/>
              <a:gd name="connsiteX0" fmla="*/ 7191 w 9154247"/>
              <a:gd name="connsiteY0" fmla="*/ 0 h 3734102"/>
              <a:gd name="connsiteX1" fmla="*/ 9154077 w 9154247"/>
              <a:gd name="connsiteY1" fmla="*/ 16595 h 3734102"/>
              <a:gd name="connsiteX2" fmla="*/ 9147164 w 9154247"/>
              <a:gd name="connsiteY2" fmla="*/ 3733108 h 3734102"/>
              <a:gd name="connsiteX3" fmla="*/ 4572222 w 9154247"/>
              <a:gd name="connsiteY3" fmla="*/ 3734102 h 3734102"/>
              <a:gd name="connsiteX4" fmla="*/ 4572272 w 9154247"/>
              <a:gd name="connsiteY4" fmla="*/ 3152924 h 3734102"/>
              <a:gd name="connsiteX5" fmla="*/ 0 w 9154247"/>
              <a:gd name="connsiteY5" fmla="*/ 3151830 h 3734102"/>
              <a:gd name="connsiteX6" fmla="*/ 7191 w 9154247"/>
              <a:gd name="connsiteY6" fmla="*/ 0 h 3734102"/>
              <a:gd name="connsiteX0" fmla="*/ 7191 w 9162964"/>
              <a:gd name="connsiteY0" fmla="*/ 0 h 3734102"/>
              <a:gd name="connsiteX1" fmla="*/ 9162870 w 9162964"/>
              <a:gd name="connsiteY1" fmla="*/ 16595 h 3734102"/>
              <a:gd name="connsiteX2" fmla="*/ 9147164 w 9162964"/>
              <a:gd name="connsiteY2" fmla="*/ 3733108 h 3734102"/>
              <a:gd name="connsiteX3" fmla="*/ 4572222 w 9162964"/>
              <a:gd name="connsiteY3" fmla="*/ 3734102 h 3734102"/>
              <a:gd name="connsiteX4" fmla="*/ 4572272 w 9162964"/>
              <a:gd name="connsiteY4" fmla="*/ 3152924 h 3734102"/>
              <a:gd name="connsiteX5" fmla="*/ 0 w 9162964"/>
              <a:gd name="connsiteY5" fmla="*/ 3151830 h 3734102"/>
              <a:gd name="connsiteX6" fmla="*/ 7191 w 9162964"/>
              <a:gd name="connsiteY6" fmla="*/ 0 h 3734102"/>
              <a:gd name="connsiteX0" fmla="*/ 307 w 9164573"/>
              <a:gd name="connsiteY0" fmla="*/ 0 h 3734102"/>
              <a:gd name="connsiteX1" fmla="*/ 9164479 w 9164573"/>
              <a:gd name="connsiteY1" fmla="*/ 16595 h 3734102"/>
              <a:gd name="connsiteX2" fmla="*/ 9148773 w 9164573"/>
              <a:gd name="connsiteY2" fmla="*/ 3733108 h 3734102"/>
              <a:gd name="connsiteX3" fmla="*/ 4573831 w 9164573"/>
              <a:gd name="connsiteY3" fmla="*/ 3734102 h 3734102"/>
              <a:gd name="connsiteX4" fmla="*/ 4573881 w 9164573"/>
              <a:gd name="connsiteY4" fmla="*/ 3152924 h 3734102"/>
              <a:gd name="connsiteX5" fmla="*/ 1609 w 9164573"/>
              <a:gd name="connsiteY5" fmla="*/ 3151830 h 3734102"/>
              <a:gd name="connsiteX6" fmla="*/ 307 w 9164573"/>
              <a:gd name="connsiteY6" fmla="*/ 0 h 3734102"/>
              <a:gd name="connsiteX0" fmla="*/ 1529 w 9165795"/>
              <a:gd name="connsiteY0" fmla="*/ 0 h 3734102"/>
              <a:gd name="connsiteX1" fmla="*/ 9165701 w 9165795"/>
              <a:gd name="connsiteY1" fmla="*/ 16595 h 3734102"/>
              <a:gd name="connsiteX2" fmla="*/ 9149995 w 9165795"/>
              <a:gd name="connsiteY2" fmla="*/ 3733108 h 3734102"/>
              <a:gd name="connsiteX3" fmla="*/ 4575053 w 9165795"/>
              <a:gd name="connsiteY3" fmla="*/ 3734102 h 3734102"/>
              <a:gd name="connsiteX4" fmla="*/ 4575103 w 9165795"/>
              <a:gd name="connsiteY4" fmla="*/ 3152924 h 3734102"/>
              <a:gd name="connsiteX5" fmla="*/ 0 w 9165795"/>
              <a:gd name="connsiteY5" fmla="*/ 3140506 h 3734102"/>
              <a:gd name="connsiteX6" fmla="*/ 1529 w 9165795"/>
              <a:gd name="connsiteY6" fmla="*/ 0 h 3734102"/>
              <a:gd name="connsiteX0" fmla="*/ 1529 w 9154597"/>
              <a:gd name="connsiteY0" fmla="*/ 391 h 3734493"/>
              <a:gd name="connsiteX1" fmla="*/ 9154377 w 9154597"/>
              <a:gd name="connsiteY1" fmla="*/ 0 h 3734493"/>
              <a:gd name="connsiteX2" fmla="*/ 9149995 w 9154597"/>
              <a:gd name="connsiteY2" fmla="*/ 3733499 h 3734493"/>
              <a:gd name="connsiteX3" fmla="*/ 4575053 w 9154597"/>
              <a:gd name="connsiteY3" fmla="*/ 3734493 h 3734493"/>
              <a:gd name="connsiteX4" fmla="*/ 4575103 w 9154597"/>
              <a:gd name="connsiteY4" fmla="*/ 3153315 h 3734493"/>
              <a:gd name="connsiteX5" fmla="*/ 0 w 9154597"/>
              <a:gd name="connsiteY5" fmla="*/ 3140897 h 3734493"/>
              <a:gd name="connsiteX6" fmla="*/ 1529 w 9154597"/>
              <a:gd name="connsiteY6" fmla="*/ 391 h 3734493"/>
              <a:gd name="connsiteX0" fmla="*/ 1529 w 9154707"/>
              <a:gd name="connsiteY0" fmla="*/ 391 h 3734493"/>
              <a:gd name="connsiteX1" fmla="*/ 9154377 w 9154707"/>
              <a:gd name="connsiteY1" fmla="*/ 0 h 3734493"/>
              <a:gd name="connsiteX2" fmla="*/ 9152826 w 9154707"/>
              <a:gd name="connsiteY2" fmla="*/ 3719344 h 3734493"/>
              <a:gd name="connsiteX3" fmla="*/ 4575053 w 9154707"/>
              <a:gd name="connsiteY3" fmla="*/ 3734493 h 3734493"/>
              <a:gd name="connsiteX4" fmla="*/ 4575103 w 9154707"/>
              <a:gd name="connsiteY4" fmla="*/ 3153315 h 3734493"/>
              <a:gd name="connsiteX5" fmla="*/ 0 w 9154707"/>
              <a:gd name="connsiteY5" fmla="*/ 3140897 h 3734493"/>
              <a:gd name="connsiteX6" fmla="*/ 1529 w 9154707"/>
              <a:gd name="connsiteY6" fmla="*/ 391 h 3734493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5103 w 9154707"/>
              <a:gd name="connsiteY4" fmla="*/ 3153315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7934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647372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647372 h 3720338"/>
              <a:gd name="connsiteX0" fmla="*/ 1529 w 9154707"/>
              <a:gd name="connsiteY0" fmla="*/ 0 h 3072966"/>
              <a:gd name="connsiteX1" fmla="*/ 9154377 w 9154707"/>
              <a:gd name="connsiteY1" fmla="*/ 51367 h 3072966"/>
              <a:gd name="connsiteX2" fmla="*/ 9152826 w 9154707"/>
              <a:gd name="connsiteY2" fmla="*/ 3071972 h 3072966"/>
              <a:gd name="connsiteX3" fmla="*/ 3598741 w 9154707"/>
              <a:gd name="connsiteY3" fmla="*/ 3072966 h 3072966"/>
              <a:gd name="connsiteX4" fmla="*/ 3601621 w 9154707"/>
              <a:gd name="connsiteY4" fmla="*/ 2494619 h 3072966"/>
              <a:gd name="connsiteX5" fmla="*/ 0 w 9154707"/>
              <a:gd name="connsiteY5" fmla="*/ 2493525 h 3072966"/>
              <a:gd name="connsiteX6" fmla="*/ 1529 w 9154707"/>
              <a:gd name="connsiteY6" fmla="*/ 0 h 3072966"/>
              <a:gd name="connsiteX0" fmla="*/ 1529 w 9152826"/>
              <a:gd name="connsiteY0" fmla="*/ 138414 h 3211380"/>
              <a:gd name="connsiteX1" fmla="*/ 9145751 w 9152826"/>
              <a:gd name="connsiteY1" fmla="*/ 0 h 3211380"/>
              <a:gd name="connsiteX2" fmla="*/ 9152826 w 9152826"/>
              <a:gd name="connsiteY2" fmla="*/ 3210386 h 3211380"/>
              <a:gd name="connsiteX3" fmla="*/ 3598741 w 9152826"/>
              <a:gd name="connsiteY3" fmla="*/ 3211380 h 3211380"/>
              <a:gd name="connsiteX4" fmla="*/ 3601621 w 9152826"/>
              <a:gd name="connsiteY4" fmla="*/ 2633033 h 3211380"/>
              <a:gd name="connsiteX5" fmla="*/ 0 w 9152826"/>
              <a:gd name="connsiteY5" fmla="*/ 2631939 h 3211380"/>
              <a:gd name="connsiteX6" fmla="*/ 1529 w 9152826"/>
              <a:gd name="connsiteY6" fmla="*/ 138414 h 3211380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3605982 w 9160067"/>
              <a:gd name="connsiteY3" fmla="*/ 3211380 h 3211380"/>
              <a:gd name="connsiteX4" fmla="*/ 3608862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3605982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  <a:gd name="connsiteX0" fmla="*/ 143 w 9160067"/>
              <a:gd name="connsiteY0" fmla="*/ 392 h 3214669"/>
              <a:gd name="connsiteX1" fmla="*/ 9152992 w 9160067"/>
              <a:gd name="connsiteY1" fmla="*/ 0 h 3214669"/>
              <a:gd name="connsiteX2" fmla="*/ 9160067 w 9160067"/>
              <a:gd name="connsiteY2" fmla="*/ 3210386 h 3214669"/>
              <a:gd name="connsiteX3" fmla="*/ 4109231 w 9160067"/>
              <a:gd name="connsiteY3" fmla="*/ 3214669 h 3214669"/>
              <a:gd name="connsiteX4" fmla="*/ 4112111 w 9160067"/>
              <a:gd name="connsiteY4" fmla="*/ 2633033 h 3214669"/>
              <a:gd name="connsiteX5" fmla="*/ 7241 w 9160067"/>
              <a:gd name="connsiteY5" fmla="*/ 2631939 h 3214669"/>
              <a:gd name="connsiteX6" fmla="*/ 143 w 9160067"/>
              <a:gd name="connsiteY6" fmla="*/ 392 h 3214669"/>
              <a:gd name="connsiteX0" fmla="*/ 143 w 9160067"/>
              <a:gd name="connsiteY0" fmla="*/ 392 h 3217958"/>
              <a:gd name="connsiteX1" fmla="*/ 9152992 w 9160067"/>
              <a:gd name="connsiteY1" fmla="*/ 0 h 3217958"/>
              <a:gd name="connsiteX2" fmla="*/ 9160067 w 9160067"/>
              <a:gd name="connsiteY2" fmla="*/ 3210386 h 3217958"/>
              <a:gd name="connsiteX3" fmla="*/ 4112520 w 9160067"/>
              <a:gd name="connsiteY3" fmla="*/ 3217958 h 3217958"/>
              <a:gd name="connsiteX4" fmla="*/ 4112111 w 9160067"/>
              <a:gd name="connsiteY4" fmla="*/ 2633033 h 3217958"/>
              <a:gd name="connsiteX5" fmla="*/ 7241 w 9160067"/>
              <a:gd name="connsiteY5" fmla="*/ 2631939 h 3217958"/>
              <a:gd name="connsiteX6" fmla="*/ 143 w 9160067"/>
              <a:gd name="connsiteY6" fmla="*/ 392 h 3217958"/>
              <a:gd name="connsiteX0" fmla="*/ 143 w 9160067"/>
              <a:gd name="connsiteY0" fmla="*/ 392 h 3211380"/>
              <a:gd name="connsiteX1" fmla="*/ 9152992 w 9160067"/>
              <a:gd name="connsiteY1" fmla="*/ 0 h 3211380"/>
              <a:gd name="connsiteX2" fmla="*/ 9160067 w 9160067"/>
              <a:gd name="connsiteY2" fmla="*/ 3210386 h 3211380"/>
              <a:gd name="connsiteX3" fmla="*/ 4115809 w 9160067"/>
              <a:gd name="connsiteY3" fmla="*/ 3211380 h 3211380"/>
              <a:gd name="connsiteX4" fmla="*/ 4112111 w 9160067"/>
              <a:gd name="connsiteY4" fmla="*/ 2633033 h 3211380"/>
              <a:gd name="connsiteX5" fmla="*/ 7241 w 9160067"/>
              <a:gd name="connsiteY5" fmla="*/ 2631939 h 3211380"/>
              <a:gd name="connsiteX6" fmla="*/ 143 w 9160067"/>
              <a:gd name="connsiteY6" fmla="*/ 392 h 32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0067" h="3211380">
                <a:moveTo>
                  <a:pt x="143" y="392"/>
                </a:moveTo>
                <a:lnTo>
                  <a:pt x="9152992" y="0"/>
                </a:lnTo>
                <a:cubicBezTo>
                  <a:pt x="9154579" y="1278732"/>
                  <a:pt x="9158480" y="1931654"/>
                  <a:pt x="9160067" y="3210386"/>
                </a:cubicBezTo>
                <a:lnTo>
                  <a:pt x="4115809" y="3211380"/>
                </a:lnTo>
                <a:cubicBezTo>
                  <a:pt x="4117254" y="3123263"/>
                  <a:pt x="4110666" y="2721150"/>
                  <a:pt x="4112111" y="2633033"/>
                </a:cubicBezTo>
                <a:lnTo>
                  <a:pt x="7241" y="2631939"/>
                </a:lnTo>
                <a:cubicBezTo>
                  <a:pt x="8686" y="1456263"/>
                  <a:pt x="-1302" y="1176068"/>
                  <a:pt x="143" y="392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lIns="180000" tIns="180000"/>
          <a:lstStyle>
            <a:lvl1pPr marL="0" indent="0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  <p:pic>
        <p:nvPicPr>
          <p:cNvPr id="12" name="Bild 7" descr="WortmarkeBMWGROUP Kopi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9" y="6031922"/>
            <a:ext cx="906087" cy="4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 8" descr="BMWMINIRR_5fbg Kopie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294"/>
          <a:stretch/>
        </p:blipFill>
        <p:spPr bwMode="auto">
          <a:xfrm>
            <a:off x="10400530" y="6021289"/>
            <a:ext cx="1342445" cy="44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841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visual, 1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5138" y="1720053"/>
            <a:ext cx="4926691" cy="379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341559"/>
            <a:ext cx="11260268" cy="5814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title by clicking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5839" y="965585"/>
            <a:ext cx="11259567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</p:spTree>
    <p:extLst>
      <p:ext uri="{BB962C8B-B14F-4D97-AF65-F5344CB8AC3E}">
        <p14:creationId xmlns="" xmlns:p14="http://schemas.microsoft.com/office/powerpoint/2010/main" val="33693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visual, 2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5138" y="2227504"/>
            <a:ext cx="4926691" cy="379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 smtClean="0"/>
              <a:t>Enter department and date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839" y="341559"/>
            <a:ext cx="11259567" cy="10985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2-line title </a:t>
            </a:r>
          </a:p>
          <a:p>
            <a:pPr lvl="0"/>
            <a:r>
              <a:rPr lang="en-GB" noProof="0" dirty="0" smtClean="0"/>
              <a:t>by clicking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5839" y="1470170"/>
            <a:ext cx="11259567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subheadline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 smtClean="0"/>
          </a:p>
        </p:txBody>
      </p:sp>
      <p:pic>
        <p:nvPicPr>
          <p:cNvPr id="8" name="Bild 7" descr="WortmarkeBMWGROUP Kopi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9" y="6031922"/>
            <a:ext cx="906087" cy="4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8" descr="BMWMINIRR_5fbg Kopie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294"/>
          <a:stretch/>
        </p:blipFill>
        <p:spPr bwMode="auto">
          <a:xfrm>
            <a:off x="10400530" y="6021289"/>
            <a:ext cx="1342445" cy="44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7403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de-DE" sz="28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628679"/>
            <a:ext cx="11263312" cy="4861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lang="de-DE" sz="2400" smtClean="0"/>
            </a:lvl1pPr>
            <a:lvl2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633413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985838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349375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body copy by clicking</a:t>
            </a:r>
          </a:p>
          <a:p>
            <a:pPr lvl="1"/>
            <a:r>
              <a:rPr lang="en-GB" dirty="0" smtClean="0"/>
              <a:t>Second layer</a:t>
            </a:r>
          </a:p>
          <a:p>
            <a:pPr lvl="2"/>
            <a:r>
              <a:rPr lang="en-GB" dirty="0" smtClean="0"/>
              <a:t>Third layer</a:t>
            </a:r>
          </a:p>
          <a:p>
            <a:pPr lvl="3"/>
            <a:r>
              <a:rPr lang="en-GB" dirty="0" smtClean="0"/>
              <a:t>Fourth layer</a:t>
            </a:r>
          </a:p>
          <a:p>
            <a:pPr lvl="4"/>
            <a:r>
              <a:rPr lang="en-GB" dirty="0" smtClean="0"/>
              <a:t>Fifth layer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639833"/>
            <a:ext cx="11263312" cy="4888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lang="de-DE" sz="2000" smtClean="0"/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body copy by clicking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  <a:p>
            <a:pPr lvl="4"/>
            <a:r>
              <a:rPr lang="en-GB" noProof="0" dirty="0" smtClean="0"/>
              <a:t>Fifth layer</a:t>
            </a:r>
            <a:endParaRPr lang="en-GB" noProof="0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629877"/>
            <a:ext cx="11263312" cy="4871560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lang="de-DE" sz="2400" smtClean="0"/>
            </a:lvl1pPr>
            <a:lvl2pPr marL="715963" indent="-2841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1077913" indent="-2762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143192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79387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list by clicking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  <a:p>
            <a:pPr lvl="4"/>
            <a:r>
              <a:rPr lang="en-GB" noProof="0" dirty="0" smtClean="0"/>
              <a:t>Fifth layer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,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641417"/>
            <a:ext cx="11263312" cy="4884796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lang="de-DE" sz="2000" smtClean="0"/>
            </a:lvl1pPr>
            <a:lvl2pPr marL="450850" indent="-1825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985838" indent="-17621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262063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 smtClean="0"/>
              <a:t>Edit small list by clicking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  <a:p>
            <a:pPr lvl="4"/>
            <a:r>
              <a:rPr lang="en-GB" noProof="0" dirty="0" smtClean="0"/>
              <a:t>Fifth layer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isual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Edit headline by clicking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" y="1701801"/>
            <a:ext cx="12195176" cy="4824413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1400">
                <a:latin typeface="BMW Group Condensed" pitchFamily="34" charset="0"/>
                <a:ea typeface="BMW Group Condensed" pitchFamily="34" charset="0"/>
                <a:cs typeface="BMW Group Condensed" pitchFamily="34" charset="0"/>
              </a:defRPr>
            </a:lvl1pPr>
          </a:lstStyle>
          <a:p>
            <a:r>
              <a:rPr lang="en-US" dirty="0" smtClean="0"/>
              <a:t>Insert visual by clicking on symbol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5138" y="6526214"/>
            <a:ext cx="4021247" cy="331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739876" y="6528871"/>
            <a:ext cx="2988574" cy="3291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Page </a:t>
            </a:r>
            <a:fld id="{AA807A42-CF27-4B84-8583-18EBE418342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382916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5" r:id="rId2"/>
    <p:sldLayoutId id="2147483696" r:id="rId3"/>
    <p:sldLayoutId id="2147483672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691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200" dirty="0" smtClean="0"/>
              <a:t>BMW Manufacturing Company</a:t>
            </a:r>
          </a:p>
          <a:p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</a:rPr>
              <a:t>$</a:t>
            </a: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</a:rPr>
              <a:t>afety</a:t>
            </a: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</a:rPr>
              <a:t> $</a:t>
            </a: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</a:rPr>
              <a:t>aves</a:t>
            </a: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</a:rPr>
              <a:t> – implementing a safety policy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65840" y="4853839"/>
            <a:ext cx="3761776" cy="534059"/>
          </a:xfrm>
        </p:spPr>
        <p:txBody>
          <a:bodyPr/>
          <a:lstStyle/>
          <a:p>
            <a:r>
              <a:rPr lang="en-GB" dirty="0" smtClean="0"/>
              <a:t>Andrew Walker, CIH, CSP, MBA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306387" y="2819400"/>
            <a:ext cx="4526785" cy="319415"/>
          </a:xfrm>
        </p:spPr>
        <p:txBody>
          <a:bodyPr/>
          <a:lstStyle/>
          <a:p>
            <a:r>
              <a:rPr lang="en-GB" dirty="0" smtClean="0"/>
              <a:t>South Carolina Workers’ Compensation Education Association – May 2013</a:t>
            </a:r>
          </a:p>
        </p:txBody>
      </p:sp>
      <p:pic>
        <p:nvPicPr>
          <p:cNvPr id="8" name="Bildplatzhalter 6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" t="53094" r="-68" b="7472"/>
          <a:stretch/>
        </p:blipFill>
        <p:spPr>
          <a:xfrm>
            <a:off x="-13159" y="-367"/>
            <a:ext cx="12216603" cy="3211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training</a:t>
            </a: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Safety/health Training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4587" y="1981200"/>
            <a:ext cx="8355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en-US" sz="2000" b="1" dirty="0" smtClean="0"/>
              <a:t>Training reinforces organization’s commitment and outlines expectations.</a:t>
            </a:r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000" dirty="0" smtClean="0"/>
              <a:t>New Associate Orientation</a:t>
            </a:r>
          </a:p>
          <a:p>
            <a:pPr marL="1371600" lvl="2" indent="-457200" hangingPunct="0">
              <a:buFont typeface="+mj-lt"/>
              <a:buAutoNum type="alphaLcParenR"/>
            </a:pPr>
            <a:r>
              <a:rPr lang="en-US" sz="2000" dirty="0" smtClean="0"/>
              <a:t>Communicates basic requirements</a:t>
            </a:r>
          </a:p>
          <a:p>
            <a:pPr marL="1371600" lvl="2" indent="-457200" hangingPunct="0">
              <a:buFont typeface="+mj-lt"/>
              <a:buAutoNum type="alphaLcParenR"/>
            </a:pPr>
            <a:r>
              <a:rPr lang="en-US" sz="2000" dirty="0" smtClean="0"/>
              <a:t>Establishes expectations</a:t>
            </a:r>
          </a:p>
          <a:p>
            <a:pPr marL="1371600" lvl="2" indent="-457200" hangingPunct="0">
              <a:buFont typeface="+mj-lt"/>
              <a:buAutoNum type="alphaLcParenR"/>
            </a:pPr>
            <a:r>
              <a:rPr lang="en-US" sz="2000" dirty="0" smtClean="0"/>
              <a:t>Reinforces organization’s culture/norms</a:t>
            </a:r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000" dirty="0" smtClean="0"/>
              <a:t>Annual Refresher Training</a:t>
            </a:r>
          </a:p>
          <a:p>
            <a:pPr marL="1371600" lvl="2" indent="-457200" hangingPunct="0">
              <a:buFont typeface="+mj-lt"/>
              <a:buAutoNum type="alphaLcParenR"/>
            </a:pPr>
            <a:r>
              <a:rPr lang="en-US" sz="2000" dirty="0" smtClean="0"/>
              <a:t>Communicates changes</a:t>
            </a:r>
          </a:p>
          <a:p>
            <a:pPr marL="1371600" lvl="2" indent="-457200" hangingPunct="0">
              <a:buFont typeface="+mj-lt"/>
              <a:buAutoNum type="alphaLcParenR"/>
            </a:pPr>
            <a:r>
              <a:rPr lang="en-US" sz="2000" dirty="0" smtClean="0"/>
              <a:t>Reinforces commitment, expectations, culture</a:t>
            </a:r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000" dirty="0" smtClean="0"/>
              <a:t>Regulatory Training</a:t>
            </a:r>
          </a:p>
          <a:p>
            <a:pPr marL="914400" lvl="1" indent="-457200" hangingPunct="0">
              <a:buFont typeface="+mj-lt"/>
              <a:buAutoNum type="arabicPeriod"/>
            </a:pPr>
            <a:endParaRPr lang="en-US" sz="2000" dirty="0" smtClean="0"/>
          </a:p>
          <a:p>
            <a:pPr marL="457200" indent="-457200" algn="ctr" hangingPunct="0"/>
            <a:r>
              <a:rPr lang="en-US" sz="2000" b="1" dirty="0" smtClean="0"/>
              <a:t>Must include tracking, transparency, accountability for non-adherence (tie to a target).</a:t>
            </a:r>
            <a:endParaRPr lang="en-US" sz="2000" b="1" dirty="0" smtClean="0"/>
          </a:p>
        </p:txBody>
      </p:sp>
      <p:grpSp>
        <p:nvGrpSpPr>
          <p:cNvPr id="2" name="Group 11"/>
          <p:cNvGrpSpPr/>
          <p:nvPr/>
        </p:nvGrpSpPr>
        <p:grpSpPr>
          <a:xfrm>
            <a:off x="9519391" y="121883"/>
            <a:ext cx="2369088" cy="1696412"/>
            <a:chOff x="1306287" y="1413164"/>
            <a:chExt cx="8585860" cy="5064834"/>
          </a:xfrm>
        </p:grpSpPr>
        <p:sp>
          <p:nvSpPr>
            <p:cNvPr id="10" name="Isosceles Triangle 9"/>
            <p:cNvSpPr/>
            <p:nvPr/>
          </p:nvSpPr>
          <p:spPr>
            <a:xfrm>
              <a:off x="1306287" y="1413164"/>
              <a:ext cx="8585860" cy="997528"/>
            </a:xfrm>
            <a:prstGeom prst="triangle">
              <a:avLst/>
            </a:prstGeom>
            <a:solidFill>
              <a:srgbClr val="7030A0">
                <a:alpha val="2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06287" y="2410692"/>
              <a:ext cx="1401287" cy="3146962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06287" y="5557654"/>
              <a:ext cx="8585860" cy="8550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75709" y="2410692"/>
              <a:ext cx="1401287" cy="3146962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7187" y="2410691"/>
              <a:ext cx="1401288" cy="3146961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490860" y="2410692"/>
              <a:ext cx="1401287" cy="3146962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85956" y="1553676"/>
              <a:ext cx="4332121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Associate Involvement/Engagement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753483" y="340317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Planning</a:t>
              </a:r>
              <a:endParaRPr lang="en-US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2547256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Training</a:t>
              </a:r>
              <a:endParaRPr lang="en-US" sz="8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5831775" y="3683827"/>
              <a:ext cx="2966851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Communications</a:t>
              </a:r>
              <a:endParaRPr lang="en-US" sz="8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7948758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Targets</a:t>
              </a:r>
              <a:endParaRPr lang="en-US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96474" y="5467206"/>
              <a:ext cx="4823469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Management Commitment/Involvement</a:t>
              </a:r>
              <a:endParaRPr lang="en-US" sz="8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54587" y="2410692"/>
              <a:ext cx="1401287" cy="3146962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4358845" y="3206418"/>
              <a:ext cx="2458194" cy="122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Policy Statement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training</a:t>
            </a: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Early intervention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process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192" y="1905584"/>
            <a:ext cx="4149004" cy="288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586" y="1916794"/>
            <a:ext cx="4261040" cy="287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719879" y="4987636"/>
            <a:ext cx="10599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buFont typeface="Arial" pitchFamily="34" charset="0"/>
              <a:buChar char="•"/>
            </a:pPr>
            <a:r>
              <a:rPr lang="en-US" sz="2000" dirty="0" smtClean="0"/>
              <a:t>EIP process represents “paradigm shift f</a:t>
            </a:r>
            <a:r>
              <a:rPr lang="en-US" sz="2000" dirty="0" smtClean="0"/>
              <a:t>rom breakdown model to healthy associate model.</a:t>
            </a:r>
            <a:endParaRPr lang="en-US" sz="2000" dirty="0" smtClean="0"/>
          </a:p>
          <a:p>
            <a:pPr lvl="0" hangingPunct="0">
              <a:buFont typeface="Arial" pitchFamily="34" charset="0"/>
              <a:buChar char="•"/>
            </a:pPr>
            <a:r>
              <a:rPr lang="en-US" sz="2000" dirty="0" smtClean="0"/>
              <a:t>Overall, 94% success rate of the 1660 associates who participated in the process in 2012.</a:t>
            </a:r>
          </a:p>
          <a:p>
            <a:pPr lvl="0" hangingPunct="0">
              <a:buFont typeface="Arial" pitchFamily="34" charset="0"/>
              <a:buChar char="•"/>
            </a:pPr>
            <a:r>
              <a:rPr lang="en-US" sz="2000" dirty="0" smtClean="0"/>
              <a:t>our </a:t>
            </a:r>
            <a:r>
              <a:rPr lang="en-US" sz="2000" dirty="0" smtClean="0"/>
              <a:t>primary focus remains on </a:t>
            </a:r>
            <a:r>
              <a:rPr lang="en-US" sz="2000" u="sng" dirty="0" smtClean="0"/>
              <a:t>identification/resolution of </a:t>
            </a:r>
            <a:r>
              <a:rPr lang="en-US" sz="2000" u="sng" dirty="0" smtClean="0"/>
              <a:t>ergonomics/safety </a:t>
            </a:r>
            <a:r>
              <a:rPr lang="en-US" sz="2000" u="sng" dirty="0" smtClean="0"/>
              <a:t>issues</a:t>
            </a:r>
            <a:r>
              <a:rPr lang="en-US" sz="2000" dirty="0" smtClean="0"/>
              <a:t>. 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9519391" y="121883"/>
            <a:ext cx="2369088" cy="1696412"/>
            <a:chOff x="1306287" y="1413164"/>
            <a:chExt cx="8585860" cy="5064834"/>
          </a:xfrm>
        </p:grpSpPr>
        <p:sp>
          <p:nvSpPr>
            <p:cNvPr id="10" name="Isosceles Triangle 9"/>
            <p:cNvSpPr/>
            <p:nvPr/>
          </p:nvSpPr>
          <p:spPr>
            <a:xfrm>
              <a:off x="1306287" y="1413164"/>
              <a:ext cx="8585860" cy="997528"/>
            </a:xfrm>
            <a:prstGeom prst="triangle">
              <a:avLst/>
            </a:prstGeom>
            <a:solidFill>
              <a:srgbClr val="7030A0">
                <a:alpha val="2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06287" y="2410692"/>
              <a:ext cx="1401287" cy="3146962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06287" y="5557654"/>
              <a:ext cx="8585860" cy="8550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75709" y="2410692"/>
              <a:ext cx="1401287" cy="3146962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7187" y="2410691"/>
              <a:ext cx="1401288" cy="3146961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490860" y="2410692"/>
              <a:ext cx="1401287" cy="3146962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85956" y="1553676"/>
              <a:ext cx="4332121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Associate Involvement/Engagement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753483" y="340317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Planning</a:t>
              </a:r>
              <a:endParaRPr lang="en-US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2547256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Training</a:t>
              </a:r>
              <a:endParaRPr lang="en-US" sz="8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5831775" y="3683827"/>
              <a:ext cx="2966851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Communications</a:t>
              </a:r>
              <a:endParaRPr lang="en-US" sz="8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7948758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Targets</a:t>
              </a:r>
              <a:endParaRPr lang="en-US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96474" y="5467206"/>
              <a:ext cx="4823469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Management Commitment/Involvement</a:t>
              </a:r>
              <a:endParaRPr lang="en-US" sz="8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54587" y="2410692"/>
              <a:ext cx="1401287" cy="3146962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4358845" y="3206418"/>
              <a:ext cx="2458194" cy="122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Policy Statement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Policy Statement</a:t>
            </a: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Vision and Mission</a:t>
            </a:r>
            <a:endParaRPr lang="en-GB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10927295" y="6478913"/>
            <a:ext cx="1267880" cy="379087"/>
          </a:xfrm>
        </p:spPr>
        <p:txBody>
          <a:bodyPr/>
          <a:lstStyle/>
          <a:p>
            <a:pPr algn="r"/>
            <a:r>
              <a:rPr lang="en-GB" dirty="0" smtClean="0"/>
              <a:t>PA-63 2/6/13</a:t>
            </a:r>
            <a:endParaRPr lang="de-DE" dirty="0" smtClean="0"/>
          </a:p>
        </p:txBody>
      </p:sp>
      <p:sp>
        <p:nvSpPr>
          <p:cNvPr id="8" name="Rectangle 7"/>
          <p:cNvSpPr/>
          <p:nvPr/>
        </p:nvSpPr>
        <p:spPr>
          <a:xfrm>
            <a:off x="1733797" y="1818295"/>
            <a:ext cx="7113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Safety/Health </a:t>
            </a:r>
            <a:r>
              <a:rPr lang="en-US" sz="2000" b="1" dirty="0" smtClean="0"/>
              <a:t>Vision and Mission</a:t>
            </a:r>
            <a:endParaRPr lang="en-US" sz="2000" dirty="0" smtClean="0"/>
          </a:p>
          <a:p>
            <a:r>
              <a:rPr lang="en-US" sz="2000" b="1" u="sng" dirty="0" smtClean="0"/>
              <a:t>Vision</a:t>
            </a:r>
            <a:endParaRPr lang="en-US" sz="2000" dirty="0" smtClean="0"/>
          </a:p>
          <a:p>
            <a:r>
              <a:rPr lang="en-US" sz="2000" dirty="0" smtClean="0"/>
              <a:t>BMW Manufacturing will be the industry leader in occupational safety and health.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b="1" u="sng" dirty="0" smtClean="0"/>
              <a:t>Mission</a:t>
            </a:r>
            <a:endParaRPr lang="en-US" sz="2000" dirty="0" smtClean="0"/>
          </a:p>
          <a:p>
            <a:r>
              <a:rPr lang="en-US" sz="2000" dirty="0" smtClean="0"/>
              <a:t>To sustainably build the ultimate driving machine in a healthy and safe environment with safe processes and safe behaviors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grpSp>
        <p:nvGrpSpPr>
          <p:cNvPr id="2" name="Group 5"/>
          <p:cNvGrpSpPr/>
          <p:nvPr/>
        </p:nvGrpSpPr>
        <p:grpSpPr>
          <a:xfrm>
            <a:off x="9519391" y="121883"/>
            <a:ext cx="2369088" cy="1696412"/>
            <a:chOff x="1306287" y="1413164"/>
            <a:chExt cx="8585860" cy="5064834"/>
          </a:xfrm>
        </p:grpSpPr>
        <p:sp>
          <p:nvSpPr>
            <p:cNvPr id="7" name="Isosceles Triangle 6"/>
            <p:cNvSpPr/>
            <p:nvPr/>
          </p:nvSpPr>
          <p:spPr>
            <a:xfrm>
              <a:off x="1306287" y="1413164"/>
              <a:ext cx="8585860" cy="997528"/>
            </a:xfrm>
            <a:prstGeom prst="triangle">
              <a:avLst/>
            </a:prstGeom>
            <a:solidFill>
              <a:srgbClr val="7030A0">
                <a:alpha val="2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06287" y="2410692"/>
              <a:ext cx="1401287" cy="3146962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06287" y="5557654"/>
              <a:ext cx="8585860" cy="8550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75709" y="2410692"/>
              <a:ext cx="1401287" cy="3146962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07187" y="2410691"/>
              <a:ext cx="1401288" cy="3146961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90860" y="2410692"/>
              <a:ext cx="1401287" cy="3146962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85956" y="1553676"/>
              <a:ext cx="4332121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Associate Involvement/Engagement</a:t>
              </a:r>
              <a:endParaRPr lang="en-US" sz="8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753483" y="340317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Planning</a:t>
              </a:r>
              <a:endParaRPr lang="en-US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2547256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Training</a:t>
              </a:r>
              <a:endParaRPr lang="en-US" sz="8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5831775" y="3683827"/>
              <a:ext cx="2966851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Communications</a:t>
              </a:r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7948758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Targets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6474" y="5467206"/>
              <a:ext cx="4823469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Management Commitment/Involvement</a:t>
              </a:r>
              <a:endParaRPr lang="en-US" sz="8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4587" y="2410692"/>
              <a:ext cx="1401287" cy="3146962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8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358845" y="3206418"/>
              <a:ext cx="2458194" cy="122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Policy Statement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Policy Statement</a:t>
            </a: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Policy statement</a:t>
            </a:r>
            <a:endParaRPr lang="en-GB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10927295" y="6478913"/>
            <a:ext cx="1267880" cy="379087"/>
          </a:xfrm>
        </p:spPr>
        <p:txBody>
          <a:bodyPr/>
          <a:lstStyle/>
          <a:p>
            <a:pPr algn="r"/>
            <a:r>
              <a:rPr lang="en-GB" dirty="0" smtClean="0"/>
              <a:t>PA-63 2/6/13</a:t>
            </a:r>
            <a:endParaRPr lang="de-DE" dirty="0" smtClean="0"/>
          </a:p>
        </p:txBody>
      </p:sp>
      <p:sp>
        <p:nvSpPr>
          <p:cNvPr id="8" name="Rectangle 7"/>
          <p:cNvSpPr/>
          <p:nvPr/>
        </p:nvSpPr>
        <p:spPr>
          <a:xfrm>
            <a:off x="1460663" y="1510036"/>
            <a:ext cx="90653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en-US" sz="2000" b="1" dirty="0" smtClean="0"/>
              <a:t>Safety/Health Policy Statement</a:t>
            </a:r>
          </a:p>
          <a:p>
            <a:pPr lvl="0" hangingPunct="0"/>
            <a:r>
              <a:rPr lang="en-US" sz="2000" dirty="0" smtClean="0"/>
              <a:t>We at BMW Manufacturing strive to provide a healthy and safe working environment.</a:t>
            </a:r>
          </a:p>
          <a:p>
            <a:pPr lvl="0" hangingPunct="0"/>
            <a:r>
              <a:rPr lang="en-US" sz="2000" dirty="0" smtClean="0"/>
              <a:t>In order to continually improve our performance:</a:t>
            </a:r>
          </a:p>
          <a:p>
            <a:pPr marL="914400" lvl="1" indent="-457200" hangingPunct="0">
              <a:buFont typeface="+mj-lt"/>
              <a:buAutoNum type="alphaLcParenR"/>
            </a:pPr>
            <a:r>
              <a:rPr lang="en-US" sz="2000" dirty="0" smtClean="0"/>
              <a:t>All levels of management are responsible and accountable for providing the resources needed to ensure a safe workplace and safe work practice.</a:t>
            </a:r>
          </a:p>
          <a:p>
            <a:pPr marL="914400" lvl="1" indent="-457200" hangingPunct="0">
              <a:buFont typeface="+mj-lt"/>
              <a:buAutoNum type="alphaLcParenR"/>
            </a:pPr>
            <a:r>
              <a:rPr lang="en-US" sz="2000" dirty="0" smtClean="0"/>
              <a:t>Management must ensure all associates are responsible and accountable for working safely.</a:t>
            </a:r>
          </a:p>
          <a:p>
            <a:pPr marL="914400" lvl="1" indent="-457200" hangingPunct="0">
              <a:buFont typeface="+mj-lt"/>
              <a:buAutoNum type="alphaLcParenR"/>
            </a:pPr>
            <a:r>
              <a:rPr lang="en-US" sz="2000" dirty="0" smtClean="0"/>
              <a:t>Management will establish objectives and drive change through targets.</a:t>
            </a:r>
          </a:p>
          <a:p>
            <a:pPr marL="914400" lvl="1" indent="-457200" hangingPunct="0">
              <a:buFont typeface="+mj-lt"/>
              <a:buAutoNum type="alphaLcParenR"/>
            </a:pPr>
            <a:r>
              <a:rPr lang="en-US" sz="2000" dirty="0" smtClean="0"/>
              <a:t>We will meet or exceed legal and internal requirements.</a:t>
            </a:r>
          </a:p>
          <a:p>
            <a:pPr marL="914400" lvl="1" indent="-457200" hangingPunct="0">
              <a:buFont typeface="+mj-lt"/>
              <a:buAutoNum type="alphaLcParenR"/>
            </a:pPr>
            <a:r>
              <a:rPr lang="en-US" sz="2000" dirty="0" smtClean="0"/>
              <a:t>We will regularly measure and communicate our progress to all levels of the organization.</a:t>
            </a:r>
          </a:p>
          <a:p>
            <a:pPr marL="914400" lvl="1" indent="-457200" hangingPunct="0">
              <a:buFont typeface="+mj-lt"/>
              <a:buAutoNum type="alphaLcParenR"/>
            </a:pPr>
            <a:endParaRPr lang="en-US" sz="2000" dirty="0" smtClean="0"/>
          </a:p>
          <a:p>
            <a:pPr lvl="0" algn="ctr" hangingPunct="0"/>
            <a:r>
              <a:rPr lang="en-US" sz="2000" b="1" dirty="0" smtClean="0"/>
              <a:t>Serves as the key pillar of the management house.</a:t>
            </a:r>
          </a:p>
          <a:p>
            <a:pPr lvl="0" algn="ctr" hangingPunct="0"/>
            <a:r>
              <a:rPr lang="en-US" sz="2000" b="1" dirty="0" smtClean="0"/>
              <a:t>Establishes accountability and that everyone “owns” safety.</a:t>
            </a:r>
            <a:endParaRPr lang="en-US" sz="2000" b="1" dirty="0" smtClean="0"/>
          </a:p>
          <a:p>
            <a:pPr lvl="0" hangingPunct="0">
              <a:buFont typeface="Arial" pitchFamily="34" charset="0"/>
              <a:buChar char="•"/>
            </a:pPr>
            <a:endParaRPr lang="en-US" sz="2000" dirty="0" smtClean="0"/>
          </a:p>
          <a:p>
            <a:pPr lvl="0" hangingPunct="0">
              <a:buFont typeface="Arial" pitchFamily="34" charset="0"/>
              <a:buChar char="•"/>
            </a:pPr>
            <a:endParaRPr lang="en-US" sz="2000" dirty="0" smtClean="0"/>
          </a:p>
          <a:p>
            <a:pPr lvl="1" hangingPunct="0">
              <a:buFont typeface="Arial" pitchFamily="34" charset="0"/>
              <a:buChar char="•"/>
            </a:pPr>
            <a:endParaRPr lang="en-US" sz="2000" dirty="0" smtClean="0"/>
          </a:p>
        </p:txBody>
      </p:sp>
      <p:grpSp>
        <p:nvGrpSpPr>
          <p:cNvPr id="2" name="Group 5"/>
          <p:cNvGrpSpPr/>
          <p:nvPr/>
        </p:nvGrpSpPr>
        <p:grpSpPr>
          <a:xfrm>
            <a:off x="9519391" y="121883"/>
            <a:ext cx="2369088" cy="1696412"/>
            <a:chOff x="1306287" y="1413164"/>
            <a:chExt cx="8585860" cy="5064834"/>
          </a:xfrm>
        </p:grpSpPr>
        <p:sp>
          <p:nvSpPr>
            <p:cNvPr id="7" name="Isosceles Triangle 6"/>
            <p:cNvSpPr/>
            <p:nvPr/>
          </p:nvSpPr>
          <p:spPr>
            <a:xfrm>
              <a:off x="1306287" y="1413164"/>
              <a:ext cx="8585860" cy="997528"/>
            </a:xfrm>
            <a:prstGeom prst="triangle">
              <a:avLst/>
            </a:prstGeom>
            <a:solidFill>
              <a:srgbClr val="7030A0">
                <a:alpha val="2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06287" y="2410692"/>
              <a:ext cx="1401287" cy="3146962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06287" y="5557654"/>
              <a:ext cx="8585860" cy="8550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75709" y="2410692"/>
              <a:ext cx="1401287" cy="3146962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07187" y="2410691"/>
              <a:ext cx="1401288" cy="3146961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90860" y="2410692"/>
              <a:ext cx="1401287" cy="3146962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85956" y="1553676"/>
              <a:ext cx="4332121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Associate Involvement/Engagement</a:t>
              </a:r>
              <a:endParaRPr lang="en-US" sz="8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753483" y="340317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Planning</a:t>
              </a:r>
              <a:endParaRPr lang="en-US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2547256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Training</a:t>
              </a:r>
              <a:endParaRPr lang="en-US" sz="8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5831775" y="3683827"/>
              <a:ext cx="2966851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Communications</a:t>
              </a:r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7948758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Targets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6474" y="5467206"/>
              <a:ext cx="4823469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Management Commitment/Involvement</a:t>
              </a:r>
              <a:endParaRPr lang="en-US" sz="8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4587" y="2410692"/>
              <a:ext cx="1401287" cy="3146962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8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358845" y="3206418"/>
              <a:ext cx="2458194" cy="122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Policy Statement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Policy Statement</a:t>
            </a: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Safety Expectations/Absolutes</a:t>
            </a:r>
            <a:endParaRPr lang="en-GB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10927295" y="6478913"/>
            <a:ext cx="1267880" cy="379087"/>
          </a:xfrm>
        </p:spPr>
        <p:txBody>
          <a:bodyPr/>
          <a:lstStyle/>
          <a:p>
            <a:pPr algn="r"/>
            <a:r>
              <a:rPr lang="en-GB" dirty="0" smtClean="0"/>
              <a:t>PA-63 2/6/13</a:t>
            </a:r>
            <a:endParaRPr lang="de-DE" dirty="0" smtClean="0"/>
          </a:p>
        </p:txBody>
      </p:sp>
      <p:grpSp>
        <p:nvGrpSpPr>
          <p:cNvPr id="2" name="Group 5"/>
          <p:cNvGrpSpPr/>
          <p:nvPr/>
        </p:nvGrpSpPr>
        <p:grpSpPr>
          <a:xfrm>
            <a:off x="9519391" y="121883"/>
            <a:ext cx="2369088" cy="1696412"/>
            <a:chOff x="1306287" y="1413164"/>
            <a:chExt cx="8585860" cy="5064834"/>
          </a:xfrm>
        </p:grpSpPr>
        <p:sp>
          <p:nvSpPr>
            <p:cNvPr id="7" name="Isosceles Triangle 6"/>
            <p:cNvSpPr/>
            <p:nvPr/>
          </p:nvSpPr>
          <p:spPr>
            <a:xfrm>
              <a:off x="1306287" y="1413164"/>
              <a:ext cx="8585860" cy="997528"/>
            </a:xfrm>
            <a:prstGeom prst="triangle">
              <a:avLst/>
            </a:prstGeom>
            <a:solidFill>
              <a:srgbClr val="7030A0">
                <a:alpha val="2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06287" y="2410692"/>
              <a:ext cx="1401287" cy="3146962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06287" y="5557654"/>
              <a:ext cx="8585860" cy="8550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75709" y="2410692"/>
              <a:ext cx="1401287" cy="3146962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07187" y="2410691"/>
              <a:ext cx="1401288" cy="3146961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90860" y="2410692"/>
              <a:ext cx="1401287" cy="3146962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85956" y="1553676"/>
              <a:ext cx="4332121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Associate Involvement/Engagement</a:t>
              </a:r>
              <a:endParaRPr lang="en-US" sz="8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753483" y="340317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Planning</a:t>
              </a:r>
              <a:endParaRPr lang="en-US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2547256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Training</a:t>
              </a:r>
              <a:endParaRPr lang="en-US" sz="8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5831775" y="3683827"/>
              <a:ext cx="2966851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Communications</a:t>
              </a:r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7948758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Targets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6474" y="5467206"/>
              <a:ext cx="4823469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Management Commitment/Involvement</a:t>
              </a:r>
              <a:endParaRPr lang="en-US" sz="8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4587" y="2410692"/>
              <a:ext cx="1401287" cy="3146962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8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358845" y="3206418"/>
              <a:ext cx="2458194" cy="122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Policy Statement</a:t>
              </a:r>
              <a:endParaRPr lang="en-US" sz="8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733797" y="1818295"/>
            <a:ext cx="71133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Safety Expectations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Reporting of injuries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Following process sheets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Working in designated process areas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Wearing PPE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Walking in designated pedestrian aisles and looking before cross logistics aisle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 algn="ctr"/>
            <a:r>
              <a:rPr lang="en-US" sz="2000" b="1" dirty="0" smtClean="0"/>
              <a:t>Safety Absolutes</a:t>
            </a:r>
          </a:p>
          <a:p>
            <a:pPr marL="457200" indent="-457200" algn="ctr"/>
            <a:endParaRPr lang="en-US" sz="2000" b="1" dirty="0" smtClean="0"/>
          </a:p>
          <a:p>
            <a:pPr marL="457200" indent="-457200" algn="ctr"/>
            <a:endParaRPr lang="en-US" sz="2000" b="1" dirty="0" smtClean="0"/>
          </a:p>
          <a:p>
            <a:pPr marL="457200" indent="-457200" algn="ctr"/>
            <a:r>
              <a:rPr lang="en-US" sz="2000" b="1" dirty="0" smtClean="0"/>
              <a:t>Must communicate expectations and consequences for failing to comply.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Communications</a:t>
            </a: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Daily communications</a:t>
            </a:r>
            <a:endParaRPr lang="en-GB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10927295" y="6478913"/>
            <a:ext cx="1267880" cy="379087"/>
          </a:xfrm>
        </p:spPr>
        <p:txBody>
          <a:bodyPr/>
          <a:lstStyle/>
          <a:p>
            <a:pPr algn="r"/>
            <a:r>
              <a:rPr lang="en-GB" dirty="0" smtClean="0"/>
              <a:t>PA-63 2/6/13</a:t>
            </a:r>
            <a:endParaRPr lang="de-DE" dirty="0" smtClean="0"/>
          </a:p>
        </p:txBody>
      </p:sp>
      <p:sp>
        <p:nvSpPr>
          <p:cNvPr id="8" name="Rectangle 7"/>
          <p:cNvSpPr/>
          <p:nvPr/>
        </p:nvSpPr>
        <p:spPr>
          <a:xfrm>
            <a:off x="794541" y="2123811"/>
            <a:ext cx="90191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buFont typeface="Arial" pitchFamily="34" charset="0"/>
              <a:buChar char="•"/>
            </a:pPr>
            <a:r>
              <a:rPr lang="en-US" sz="2000" dirty="0" smtClean="0"/>
              <a:t>All meetings start with “Safety”</a:t>
            </a:r>
          </a:p>
          <a:p>
            <a:pPr lvl="0" hangingPunct="0">
              <a:buFont typeface="Arial" pitchFamily="34" charset="0"/>
              <a:buChar char="•"/>
            </a:pPr>
            <a:r>
              <a:rPr lang="en-US" sz="2000" dirty="0" smtClean="0"/>
              <a:t>Weekly Senior Management Meeting</a:t>
            </a:r>
          </a:p>
          <a:p>
            <a:pPr lvl="0" hangingPunct="0">
              <a:buFont typeface="Arial" pitchFamily="34" charset="0"/>
              <a:buChar char="•"/>
            </a:pPr>
            <a:r>
              <a:rPr lang="en-US" sz="2000" dirty="0" smtClean="0"/>
              <a:t>Monthly Management Meeting</a:t>
            </a:r>
          </a:p>
          <a:p>
            <a:pPr lvl="0" hangingPunct="0">
              <a:buFont typeface="Arial" pitchFamily="34" charset="0"/>
              <a:buChar char="•"/>
            </a:pPr>
            <a:r>
              <a:rPr lang="en-US" sz="2000" dirty="0" smtClean="0"/>
              <a:t>Safety Alerts for widespread issues </a:t>
            </a:r>
          </a:p>
          <a:p>
            <a:pPr lvl="0" hangingPunct="0">
              <a:buFont typeface="Arial" pitchFamily="34" charset="0"/>
              <a:buChar char="•"/>
            </a:pPr>
            <a:endParaRPr lang="en-US" sz="2000" dirty="0" smtClean="0"/>
          </a:p>
          <a:p>
            <a:pPr lvl="0" hangingPunct="0">
              <a:buFont typeface="Arial" pitchFamily="34" charset="0"/>
              <a:buChar char="•"/>
            </a:pPr>
            <a:endParaRPr lang="en-US" sz="2000" dirty="0" smtClean="0"/>
          </a:p>
          <a:p>
            <a:pPr lvl="0" algn="ctr" hangingPunct="0"/>
            <a:r>
              <a:rPr lang="en-US" sz="2000" b="1" dirty="0" smtClean="0"/>
              <a:t>We are creatures of habit – the more we hear things, the more second nature they become, and more they become a habit/value.</a:t>
            </a:r>
            <a:endParaRPr lang="en-US" sz="2000" b="1" dirty="0" smtClean="0"/>
          </a:p>
          <a:p>
            <a:pPr lvl="1" hangingPunct="0">
              <a:buFont typeface="Arial" pitchFamily="34" charset="0"/>
              <a:buChar char="•"/>
            </a:pPr>
            <a:endParaRPr lang="en-US" sz="2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9519391" y="121883"/>
            <a:ext cx="2369088" cy="1696412"/>
            <a:chOff x="1306287" y="1413164"/>
            <a:chExt cx="8585860" cy="5064834"/>
          </a:xfrm>
        </p:grpSpPr>
        <p:sp>
          <p:nvSpPr>
            <p:cNvPr id="7" name="Isosceles Triangle 6"/>
            <p:cNvSpPr/>
            <p:nvPr/>
          </p:nvSpPr>
          <p:spPr>
            <a:xfrm>
              <a:off x="1306287" y="1413164"/>
              <a:ext cx="8585860" cy="997528"/>
            </a:xfrm>
            <a:prstGeom prst="triangle">
              <a:avLst/>
            </a:prstGeom>
            <a:solidFill>
              <a:srgbClr val="7030A0">
                <a:alpha val="2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06287" y="2410692"/>
              <a:ext cx="1401287" cy="3146962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06287" y="5557654"/>
              <a:ext cx="8585860" cy="8550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75709" y="2410692"/>
              <a:ext cx="1401287" cy="3146962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07187" y="2410691"/>
              <a:ext cx="1401288" cy="3146961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90860" y="2410692"/>
              <a:ext cx="1401287" cy="3146962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85956" y="1553676"/>
              <a:ext cx="4332121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Associate Involvement/Engagement</a:t>
              </a:r>
              <a:endParaRPr lang="en-US" sz="8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753483" y="340317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Planning</a:t>
              </a:r>
              <a:endParaRPr lang="en-US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2547256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Training</a:t>
              </a:r>
              <a:endParaRPr lang="en-US" sz="8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5831775" y="3683827"/>
              <a:ext cx="2966851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Communications</a:t>
              </a:r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7948758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Targets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6474" y="5467206"/>
              <a:ext cx="4823469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Management Commitment/Involvement</a:t>
              </a:r>
              <a:endParaRPr lang="en-US" sz="8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4587" y="2410692"/>
              <a:ext cx="1401287" cy="3146962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8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358845" y="3206418"/>
              <a:ext cx="2458194" cy="122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Policy Statement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Targets</a:t>
            </a: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osha incident rate – long run trend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87654" y="2185060"/>
            <a:ext cx="42367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buFont typeface="Arial" pitchFamily="34" charset="0"/>
              <a:buChar char="•"/>
            </a:pPr>
            <a:r>
              <a:rPr lang="en-US" sz="2000" dirty="0" smtClean="0"/>
              <a:t>What gets tracked and gets measured, gets accomplished.</a:t>
            </a:r>
            <a:endParaRPr lang="en-US" sz="2000" dirty="0" smtClean="0"/>
          </a:p>
          <a:p>
            <a:pPr hangingPunct="0">
              <a:buFont typeface="Arial" pitchFamily="34" charset="0"/>
              <a:buChar char="•"/>
            </a:pPr>
            <a:r>
              <a:rPr lang="en-US" sz="2000" dirty="0" smtClean="0"/>
              <a:t>BMW MC’s Primary Key Performance Indicators include :</a:t>
            </a:r>
          </a:p>
          <a:p>
            <a:pPr lvl="1" hangingPunct="0">
              <a:buFont typeface="Arial" pitchFamily="34" charset="0"/>
              <a:buChar char="•"/>
            </a:pPr>
            <a:r>
              <a:rPr lang="en-US" sz="2000" dirty="0" smtClean="0"/>
              <a:t>Safety </a:t>
            </a:r>
          </a:p>
          <a:p>
            <a:pPr lvl="1" hangingPunct="0">
              <a:buFont typeface="Arial" pitchFamily="34" charset="0"/>
              <a:buChar char="•"/>
            </a:pPr>
            <a:r>
              <a:rPr lang="en-US" sz="2000" dirty="0" smtClean="0"/>
              <a:t>Quality</a:t>
            </a:r>
          </a:p>
          <a:p>
            <a:pPr lvl="1" hangingPunct="0">
              <a:buFont typeface="Arial" pitchFamily="34" charset="0"/>
              <a:buChar char="•"/>
            </a:pPr>
            <a:r>
              <a:rPr lang="en-US" sz="2000" dirty="0" smtClean="0"/>
              <a:t>Cost </a:t>
            </a:r>
          </a:p>
          <a:p>
            <a:pPr lvl="1" hangingPunct="0">
              <a:buFont typeface="Arial" pitchFamily="34" charset="0"/>
              <a:buChar char="•"/>
            </a:pPr>
            <a:r>
              <a:rPr lang="en-US" sz="2000" dirty="0" smtClean="0"/>
              <a:t>Delivery</a:t>
            </a: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549" y="1510035"/>
            <a:ext cx="6488905" cy="44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9519391" y="121883"/>
            <a:ext cx="2369088" cy="1696412"/>
            <a:chOff x="1306287" y="1413164"/>
            <a:chExt cx="8585860" cy="5064834"/>
          </a:xfrm>
        </p:grpSpPr>
        <p:sp>
          <p:nvSpPr>
            <p:cNvPr id="6" name="Isosceles Triangle 5"/>
            <p:cNvSpPr/>
            <p:nvPr/>
          </p:nvSpPr>
          <p:spPr>
            <a:xfrm>
              <a:off x="1306287" y="1413164"/>
              <a:ext cx="8585860" cy="997528"/>
            </a:xfrm>
            <a:prstGeom prst="triangle">
              <a:avLst/>
            </a:prstGeom>
            <a:solidFill>
              <a:srgbClr val="7030A0">
                <a:alpha val="2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06287" y="2410692"/>
              <a:ext cx="1401287" cy="3146962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06287" y="5557654"/>
              <a:ext cx="8585860" cy="8550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75709" y="2410692"/>
              <a:ext cx="1401287" cy="3146962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07187" y="2410691"/>
              <a:ext cx="1401288" cy="3146961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90860" y="2410692"/>
              <a:ext cx="1401287" cy="3146962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85956" y="1553676"/>
              <a:ext cx="4332121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Associate Involvement/Engagement</a:t>
              </a:r>
              <a:endParaRPr lang="en-US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753483" y="340317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Planning</a:t>
              </a:r>
              <a:endParaRPr lang="en-US" sz="8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547256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Training</a:t>
              </a:r>
              <a:endParaRPr lang="en-US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5831775" y="3683827"/>
              <a:ext cx="2966851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Communications</a:t>
              </a:r>
              <a:endParaRPr lang="en-US" sz="8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948758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Targets</a:t>
              </a:r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6474" y="5467206"/>
              <a:ext cx="4823469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Management Commitment/Involvement</a:t>
              </a:r>
              <a:endParaRPr lang="en-US" sz="8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54587" y="2410692"/>
              <a:ext cx="1401287" cy="3146962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4358845" y="3206418"/>
              <a:ext cx="2458194" cy="122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Policy Statement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Targets</a:t>
            </a: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Development of Targets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5147" y="1796416"/>
            <a:ext cx="75763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2000" b="1" dirty="0" smtClean="0"/>
              <a:t>Use a blend of leading/lagging indicators</a:t>
            </a:r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000" dirty="0" smtClean="0"/>
              <a:t>Plan to Actual Safety Walkthroughs Completed</a:t>
            </a:r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000" dirty="0" smtClean="0"/>
              <a:t>Time to Close Improvement </a:t>
            </a:r>
            <a:r>
              <a:rPr lang="en-US" sz="2000" dirty="0" smtClean="0"/>
              <a:t>Ite</a:t>
            </a:r>
            <a:r>
              <a:rPr lang="en-US" sz="2000" dirty="0" smtClean="0"/>
              <a:t>ms</a:t>
            </a:r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000" dirty="0" smtClean="0"/>
              <a:t>Plant to Actual Kaizan/Improvement Activities Completed</a:t>
            </a:r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000" dirty="0" smtClean="0"/>
              <a:t>Timely Closure of Accident Investigations</a:t>
            </a:r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000" dirty="0" smtClean="0"/>
              <a:t>Plant to Actual Risk Assessments Completed</a:t>
            </a:r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000" dirty="0" smtClean="0"/>
              <a:t>Identified Opportunity Areas from Associate Surveys</a:t>
            </a:r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000" dirty="0" smtClean="0"/>
              <a:t>OSHA Incident Rate</a:t>
            </a:r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000" dirty="0" smtClean="0"/>
              <a:t>Lost Workday/Case Rate</a:t>
            </a:r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000" dirty="0" smtClean="0"/>
              <a:t>Workers’ Compensation Costs</a:t>
            </a:r>
          </a:p>
          <a:p>
            <a:pPr marL="914400" lvl="1" indent="-457200" hangingPunct="0">
              <a:buFont typeface="+mj-lt"/>
              <a:buAutoNum type="arabicPeriod"/>
            </a:pPr>
            <a:endParaRPr lang="en-US" sz="2000" dirty="0" smtClean="0"/>
          </a:p>
          <a:p>
            <a:pPr marL="457200" indent="-457200" hangingPunct="0">
              <a:buFont typeface="Arial" pitchFamily="34" charset="0"/>
              <a:buChar char="•"/>
            </a:pPr>
            <a:r>
              <a:rPr lang="en-US" sz="2000" dirty="0" smtClean="0"/>
              <a:t>Use balanced scorecard or weighted scorecard to generate overall score</a:t>
            </a:r>
          </a:p>
          <a:p>
            <a:pPr marL="457200" indent="-457200" hangingPunct="0"/>
            <a:r>
              <a:rPr lang="en-US" sz="2000" b="1" dirty="0" smtClean="0"/>
              <a:t>Must be reinforced with personal accountability – impact personal performance reviews and/or bonus.</a:t>
            </a:r>
            <a:endParaRPr lang="en-US" sz="2000" b="1" dirty="0" smtClean="0"/>
          </a:p>
        </p:txBody>
      </p:sp>
      <p:grpSp>
        <p:nvGrpSpPr>
          <p:cNvPr id="2" name="Group 4"/>
          <p:cNvGrpSpPr/>
          <p:nvPr/>
        </p:nvGrpSpPr>
        <p:grpSpPr>
          <a:xfrm>
            <a:off x="9519391" y="121883"/>
            <a:ext cx="2369088" cy="1696412"/>
            <a:chOff x="1306287" y="1413164"/>
            <a:chExt cx="8585860" cy="5064834"/>
          </a:xfrm>
        </p:grpSpPr>
        <p:sp>
          <p:nvSpPr>
            <p:cNvPr id="6" name="Isosceles Triangle 5"/>
            <p:cNvSpPr/>
            <p:nvPr/>
          </p:nvSpPr>
          <p:spPr>
            <a:xfrm>
              <a:off x="1306287" y="1413164"/>
              <a:ext cx="8585860" cy="997528"/>
            </a:xfrm>
            <a:prstGeom prst="triangle">
              <a:avLst/>
            </a:prstGeom>
            <a:solidFill>
              <a:srgbClr val="7030A0">
                <a:alpha val="2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06287" y="2410692"/>
              <a:ext cx="1401287" cy="3146962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06287" y="5557654"/>
              <a:ext cx="8585860" cy="8550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75709" y="2410692"/>
              <a:ext cx="1401287" cy="3146962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07187" y="2410691"/>
              <a:ext cx="1401288" cy="3146961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90860" y="2410692"/>
              <a:ext cx="1401287" cy="3146962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85956" y="1553676"/>
              <a:ext cx="4332121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Associate Involvement/Engagement</a:t>
              </a:r>
              <a:endParaRPr lang="en-US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753483" y="340317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Planning</a:t>
              </a:r>
              <a:endParaRPr lang="en-US" sz="8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547256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Training</a:t>
              </a:r>
              <a:endParaRPr lang="en-US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5831775" y="3683827"/>
              <a:ext cx="2966851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Communications</a:t>
              </a:r>
              <a:endParaRPr lang="en-US" sz="8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948758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Targets</a:t>
              </a:r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6474" y="5467206"/>
              <a:ext cx="4823469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Management Commitment/Involvement</a:t>
              </a:r>
              <a:endParaRPr lang="en-US" sz="8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54587" y="2410692"/>
              <a:ext cx="1401287" cy="3146962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4358845" y="3206418"/>
              <a:ext cx="2458194" cy="122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Policy Statement</a:t>
              </a:r>
              <a:endParaRPr lang="en-US" sz="800" dirty="0"/>
            </a:p>
          </p:txBody>
        </p:sp>
      </p:grpSp>
      <p:sp>
        <p:nvSpPr>
          <p:cNvPr id="21" name="Right Brace 20"/>
          <p:cNvSpPr/>
          <p:nvPr/>
        </p:nvSpPr>
        <p:spPr>
          <a:xfrm>
            <a:off x="6935189" y="1995055"/>
            <a:ext cx="1116281" cy="204354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78787" y="2667000"/>
            <a:ext cx="117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Leading Indicators</a:t>
            </a:r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>
            <a:off x="6935189" y="4038600"/>
            <a:ext cx="1116281" cy="854034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78787" y="4114800"/>
            <a:ext cx="117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Lagging</a:t>
            </a:r>
          </a:p>
          <a:p>
            <a:pPr algn="ctr"/>
            <a:r>
              <a:rPr lang="en-US" dirty="0" smtClean="0"/>
              <a:t>Indicators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Management Commitment/Involvement</a:t>
            </a: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Development of activities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3288" y="2078182"/>
            <a:ext cx="75763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hangingPunct="0">
              <a:buFont typeface="+mj-lt"/>
              <a:buAutoNum type="arabicPeriod"/>
            </a:pPr>
            <a:r>
              <a:rPr lang="en-US" sz="2000" dirty="0" smtClean="0"/>
              <a:t>Safety Target Development/Breakdown</a:t>
            </a:r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000" dirty="0" smtClean="0"/>
              <a:t>Senior Management Reviews</a:t>
            </a:r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000" dirty="0" smtClean="0"/>
              <a:t>Participation in Safety Walkthroughs</a:t>
            </a:r>
          </a:p>
          <a:p>
            <a:pPr marL="914400" lvl="1" indent="-457200" hangingPunct="0">
              <a:buFont typeface="+mj-lt"/>
              <a:buAutoNum type="arabicPeriod"/>
            </a:pPr>
            <a:r>
              <a:rPr lang="en-US" sz="2000" dirty="0" smtClean="0"/>
              <a:t>Inclusion in All Associate Meetings/Roundtables</a:t>
            </a:r>
          </a:p>
          <a:p>
            <a:pPr marL="914400" lvl="1" indent="-457200" hangingPunct="0">
              <a:buFont typeface="+mj-lt"/>
              <a:buAutoNum type="arabicPeriod"/>
            </a:pPr>
            <a:endParaRPr lang="en-US" sz="2000" dirty="0" smtClean="0"/>
          </a:p>
          <a:p>
            <a:pPr marL="914400" lvl="1" indent="-457200" hangingPunct="0">
              <a:buFont typeface="+mj-lt"/>
              <a:buAutoNum type="arabicPeriod"/>
            </a:pPr>
            <a:endParaRPr lang="en-US" sz="2000" dirty="0" smtClean="0"/>
          </a:p>
          <a:p>
            <a:pPr marL="914400" lvl="1" indent="-457200" hangingPunct="0">
              <a:buFont typeface="+mj-lt"/>
              <a:buAutoNum type="arabicPeriod"/>
            </a:pPr>
            <a:endParaRPr lang="en-US" sz="2000" dirty="0" smtClean="0"/>
          </a:p>
          <a:p>
            <a:pPr marL="914400" lvl="1" indent="-457200" hangingPunct="0">
              <a:buFont typeface="+mj-lt"/>
              <a:buAutoNum type="arabicPeriod"/>
            </a:pPr>
            <a:endParaRPr lang="en-US" sz="2000" dirty="0" smtClean="0"/>
          </a:p>
          <a:p>
            <a:pPr algn="ctr" hangingPunct="0"/>
            <a:r>
              <a:rPr lang="en-US" sz="2000" b="1" dirty="0" smtClean="0"/>
              <a:t>Must move beyond the “talk-the-talk” to a “walk-the-walk” approach.</a:t>
            </a:r>
            <a:endParaRPr lang="en-US" sz="2000" b="1" dirty="0" smtClean="0"/>
          </a:p>
          <a:p>
            <a:pPr algn="ctr" hangingPunct="0"/>
            <a:r>
              <a:rPr lang="en-US" sz="2000" b="1" dirty="0" smtClean="0"/>
              <a:t>Visible Participatory </a:t>
            </a:r>
            <a:r>
              <a:rPr lang="en-US" sz="2000" b="1" dirty="0" smtClean="0"/>
              <a:t>Leadership is critical to the entire process.</a:t>
            </a:r>
            <a:endParaRPr lang="en-US" sz="2000" dirty="0" smtClean="0"/>
          </a:p>
          <a:p>
            <a:pPr marL="914400" lvl="1" indent="-457200" algn="ctr" hangingPunct="0"/>
            <a:endParaRPr lang="en-US" sz="2000" dirty="0" smtClean="0"/>
          </a:p>
        </p:txBody>
      </p:sp>
      <p:grpSp>
        <p:nvGrpSpPr>
          <p:cNvPr id="2" name="Group 4"/>
          <p:cNvGrpSpPr/>
          <p:nvPr/>
        </p:nvGrpSpPr>
        <p:grpSpPr>
          <a:xfrm>
            <a:off x="9519391" y="121883"/>
            <a:ext cx="2369088" cy="1696412"/>
            <a:chOff x="1306287" y="1413164"/>
            <a:chExt cx="8585860" cy="5064834"/>
          </a:xfrm>
        </p:grpSpPr>
        <p:sp>
          <p:nvSpPr>
            <p:cNvPr id="6" name="Isosceles Triangle 5"/>
            <p:cNvSpPr/>
            <p:nvPr/>
          </p:nvSpPr>
          <p:spPr>
            <a:xfrm>
              <a:off x="1306287" y="1413164"/>
              <a:ext cx="8585860" cy="997528"/>
            </a:xfrm>
            <a:prstGeom prst="triangle">
              <a:avLst/>
            </a:prstGeom>
            <a:solidFill>
              <a:srgbClr val="7030A0">
                <a:alpha val="2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06287" y="2410692"/>
              <a:ext cx="1401287" cy="3146962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06287" y="5557654"/>
              <a:ext cx="8585860" cy="8550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75709" y="2410692"/>
              <a:ext cx="1401287" cy="3146962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07187" y="2410691"/>
              <a:ext cx="1401288" cy="3146961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90860" y="2410692"/>
              <a:ext cx="1401287" cy="3146962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85956" y="1553676"/>
              <a:ext cx="4332121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Associate Involvement/Engagement</a:t>
              </a:r>
              <a:endParaRPr lang="en-US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753483" y="340317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Planning</a:t>
              </a:r>
              <a:endParaRPr lang="en-US" sz="8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547256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Training</a:t>
              </a:r>
              <a:endParaRPr lang="en-US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5831775" y="3683827"/>
              <a:ext cx="2966851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Communications</a:t>
              </a:r>
              <a:endParaRPr lang="en-US" sz="8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948758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Targets</a:t>
              </a:r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6474" y="5467206"/>
              <a:ext cx="4823469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Management Commitment/Involvement</a:t>
              </a:r>
              <a:endParaRPr lang="en-US" sz="8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54587" y="2410692"/>
              <a:ext cx="1401287" cy="3146962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4358845" y="3206418"/>
              <a:ext cx="2458194" cy="122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Policy Statement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Bmw manufacturing company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64167" y="1661807"/>
            <a:ext cx="5300957" cy="4243551"/>
            <a:chOff x="6424449" y="1362853"/>
            <a:chExt cx="5300957" cy="4243551"/>
          </a:xfrm>
        </p:grpSpPr>
        <p:sp>
          <p:nvSpPr>
            <p:cNvPr id="7" name="Oval 6"/>
            <p:cNvSpPr/>
            <p:nvPr/>
          </p:nvSpPr>
          <p:spPr>
            <a:xfrm>
              <a:off x="6424449" y="1403131"/>
              <a:ext cx="3358055" cy="272743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367351" y="1362853"/>
              <a:ext cx="3358055" cy="272743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569240" y="2878970"/>
              <a:ext cx="3358055" cy="272743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8980594">
              <a:off x="6794938" y="2223692"/>
              <a:ext cx="1277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QUALITY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3144932">
              <a:off x="10060062" y="2223692"/>
              <a:ext cx="1277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COST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89859" y="4373175"/>
              <a:ext cx="3237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SAFETY/ERGONOMICS</a:t>
              </a:r>
              <a:endParaRPr lang="en-US" sz="2400" dirty="0"/>
            </a:p>
          </p:txBody>
        </p:sp>
      </p:grpSp>
      <p:pic>
        <p:nvPicPr>
          <p:cNvPr id="1026" name="Picture 2" descr="C:\Users\QT19018\AppData\Local\Microsoft\Windows\Temporary Internet Files\Content.IE5\QB7WJ3RC\MC9004396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87787" y="3200400"/>
            <a:ext cx="751583" cy="826416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9519391" y="121883"/>
            <a:ext cx="2369088" cy="1696412"/>
            <a:chOff x="1306287" y="1413164"/>
            <a:chExt cx="8585860" cy="5064834"/>
          </a:xfrm>
        </p:grpSpPr>
        <p:sp>
          <p:nvSpPr>
            <p:cNvPr id="14" name="Isosceles Triangle 13"/>
            <p:cNvSpPr/>
            <p:nvPr/>
          </p:nvSpPr>
          <p:spPr>
            <a:xfrm>
              <a:off x="1306287" y="1413164"/>
              <a:ext cx="8585860" cy="997528"/>
            </a:xfrm>
            <a:prstGeom prst="triangle">
              <a:avLst/>
            </a:prstGeom>
            <a:solidFill>
              <a:srgbClr val="7030A0">
                <a:alpha val="2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06287" y="2410692"/>
              <a:ext cx="1401287" cy="3146962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06287" y="5557654"/>
              <a:ext cx="8585860" cy="8550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75709" y="2410692"/>
              <a:ext cx="1401287" cy="3146962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07187" y="2410691"/>
              <a:ext cx="1401288" cy="3146961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490860" y="2410692"/>
              <a:ext cx="1401287" cy="3146962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85956" y="1553676"/>
              <a:ext cx="4332121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Associate Involvement/Engagement</a:t>
              </a:r>
              <a:endParaRPr lang="en-US" sz="8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753483" y="340317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Planning</a:t>
              </a:r>
              <a:endParaRPr lang="en-US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2547256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Training</a:t>
              </a:r>
              <a:endParaRPr lang="en-US" sz="800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5831775" y="3683827"/>
              <a:ext cx="2966851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Communications</a:t>
              </a: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7948758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Targets</a:t>
              </a:r>
              <a:endParaRPr lang="en-US" sz="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96474" y="5467206"/>
              <a:ext cx="4823469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Management Commitment/Involvement</a:t>
              </a:r>
              <a:endParaRPr lang="en-US" sz="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54587" y="2410692"/>
              <a:ext cx="1401287" cy="3146962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800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4358845" y="3206418"/>
              <a:ext cx="2458194" cy="122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Policy Statement</a:t>
              </a:r>
              <a:endParaRPr lang="en-US" sz="8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7564137" y="1963695"/>
            <a:ext cx="38321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buFont typeface="Arial" pitchFamily="34" charset="0"/>
              <a:buChar char="•"/>
            </a:pPr>
            <a:r>
              <a:rPr lang="en-US" sz="2000" dirty="0" smtClean="0"/>
              <a:t>There is a balance of resources (time, talent, treasures) within an organization.</a:t>
            </a:r>
          </a:p>
          <a:p>
            <a:pPr hangingPunct="0">
              <a:buFont typeface="Arial" pitchFamily="34" charset="0"/>
              <a:buChar char="•"/>
            </a:pPr>
            <a:r>
              <a:rPr lang="en-US" sz="2000" dirty="0" smtClean="0"/>
              <a:t>The target represents the “sweet spot” between quality, cost, and safety.</a:t>
            </a:r>
          </a:p>
          <a:p>
            <a:pPr algn="ctr" hangingPunct="0"/>
            <a:endParaRPr lang="en-US" sz="2000" dirty="0" smtClean="0"/>
          </a:p>
          <a:p>
            <a:pPr algn="ctr" hangingPunct="0"/>
            <a:r>
              <a:rPr lang="en-US" sz="2000" b="1" dirty="0" smtClean="0"/>
              <a:t>This “sweet spot” provides the greatest profit potential for an organization.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BMW Manufacturing company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Who we are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11081" y="1818295"/>
            <a:ext cx="10059020" cy="4298726"/>
            <a:chOff x="0" y="1600200"/>
            <a:chExt cx="9144000" cy="4316413"/>
          </a:xfrm>
        </p:grpSpPr>
        <p:pic>
          <p:nvPicPr>
            <p:cNvPr id="11" name="Picture 10" descr="083_DSC3007.jpg"/>
            <p:cNvPicPr>
              <a:picLocks noChangeAspect="1"/>
            </p:cNvPicPr>
            <p:nvPr/>
          </p:nvPicPr>
          <p:blipFill>
            <a:blip r:embed="rId3" cstate="print"/>
            <a:srcRect t="16176" b="23692"/>
            <a:stretch>
              <a:fillRect/>
            </a:stretch>
          </p:blipFill>
          <p:spPr>
            <a:xfrm>
              <a:off x="0" y="1600200"/>
              <a:ext cx="9144000" cy="3657600"/>
            </a:xfrm>
            <a:prstGeom prst="rect">
              <a:avLst/>
            </a:prstGeom>
          </p:spPr>
        </p:pic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6858000" y="5029200"/>
              <a:ext cx="2133600" cy="887413"/>
              <a:chOff x="3781" y="2640"/>
              <a:chExt cx="1691" cy="559"/>
            </a:xfrm>
          </p:grpSpPr>
          <p:pic>
            <p:nvPicPr>
              <p:cNvPr id="22" name="Rounded Rectangle 4"/>
              <p:cNvPicPr>
                <a:picLocks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3781" y="2640"/>
                <a:ext cx="1691" cy="559"/>
              </a:xfrm>
              <a:prstGeom prst="rect">
                <a:avLst/>
              </a:prstGeom>
              <a:noFill/>
            </p:spPr>
          </p:pic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3888" y="2640"/>
                <a:ext cx="1406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$5 Billion</a:t>
                </a:r>
              </a:p>
              <a:p>
                <a:pPr algn="ctr" eaLnBrk="0" hangingPunct="0"/>
                <a:r>
                  <a:rPr 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Investment</a:t>
                </a:r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4648200" y="5029200"/>
              <a:ext cx="2133600" cy="887413"/>
              <a:chOff x="3781" y="2640"/>
              <a:chExt cx="1691" cy="559"/>
            </a:xfrm>
          </p:grpSpPr>
          <p:pic>
            <p:nvPicPr>
              <p:cNvPr id="20" name="Rounded Rectangle 4"/>
              <p:cNvPicPr>
                <a:picLocks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3781" y="2640"/>
                <a:ext cx="1691" cy="559"/>
              </a:xfrm>
              <a:prstGeom prst="rect">
                <a:avLst/>
              </a:prstGeom>
              <a:noFill/>
            </p:spPr>
          </p:pic>
          <p:sp>
            <p:nvSpPr>
              <p:cNvPr id="21" name="Text Box 31"/>
              <p:cNvSpPr txBox="1">
                <a:spLocks noChangeArrowheads="1"/>
              </p:cNvSpPr>
              <p:nvPr/>
            </p:nvSpPr>
            <p:spPr bwMode="auto">
              <a:xfrm>
                <a:off x="3888" y="2640"/>
                <a:ext cx="1406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7,500 </a:t>
                </a: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Jobs Onsite</a:t>
                </a:r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2438400" y="5029200"/>
              <a:ext cx="2133600" cy="887413"/>
              <a:chOff x="3781" y="2640"/>
              <a:chExt cx="1691" cy="559"/>
            </a:xfrm>
          </p:grpSpPr>
          <p:pic>
            <p:nvPicPr>
              <p:cNvPr id="18" name="Rounded Rectangle 4"/>
              <p:cNvPicPr>
                <a:picLocks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3781" y="2640"/>
                <a:ext cx="1691" cy="559"/>
              </a:xfrm>
              <a:prstGeom prst="rect">
                <a:avLst/>
              </a:prstGeom>
              <a:noFill/>
            </p:spPr>
          </p:pic>
          <p:sp>
            <p:nvSpPr>
              <p:cNvPr id="19" name="Text Box 34"/>
              <p:cNvSpPr txBox="1">
                <a:spLocks noChangeArrowheads="1"/>
              </p:cNvSpPr>
              <p:nvPr/>
            </p:nvSpPr>
            <p:spPr bwMode="auto">
              <a:xfrm>
                <a:off x="3888" y="2640"/>
                <a:ext cx="1406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4.5 </a:t>
                </a:r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Million Square Feet</a:t>
                </a:r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304800" y="5029200"/>
              <a:ext cx="2133600" cy="887413"/>
              <a:chOff x="3781" y="2640"/>
              <a:chExt cx="1691" cy="559"/>
            </a:xfrm>
          </p:grpSpPr>
          <p:pic>
            <p:nvPicPr>
              <p:cNvPr id="16" name="Rounded Rectangle 4"/>
              <p:cNvPicPr>
                <a:picLocks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3781" y="2640"/>
                <a:ext cx="1691" cy="559"/>
              </a:xfrm>
              <a:prstGeom prst="rect">
                <a:avLst/>
              </a:prstGeom>
              <a:noFill/>
            </p:spPr>
          </p:pic>
          <p:sp>
            <p:nvSpPr>
              <p:cNvPr id="17" name="Text Box 37"/>
              <p:cNvSpPr txBox="1">
                <a:spLocks noChangeArrowheads="1"/>
              </p:cNvSpPr>
              <p:nvPr/>
            </p:nvSpPr>
            <p:spPr bwMode="auto">
              <a:xfrm>
                <a:off x="3888" y="2640"/>
                <a:ext cx="1406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70% Exported to 130 Markets</a:t>
                </a:r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BMW Manufacturing company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what we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5138" y="5449540"/>
            <a:ext cx="10432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buFont typeface="Arial" pitchFamily="34" charset="0"/>
              <a:buChar char="•"/>
            </a:pPr>
            <a:r>
              <a:rPr lang="en-US" sz="2000" dirty="0" smtClean="0"/>
              <a:t>Support worldwide demand for X3, X5, and X6 (and their variants).</a:t>
            </a:r>
          </a:p>
          <a:p>
            <a:pPr hangingPunct="0">
              <a:buFont typeface="Arial" pitchFamily="34" charset="0"/>
              <a:buChar char="•"/>
            </a:pPr>
            <a:r>
              <a:rPr lang="en-US" sz="2000" dirty="0" smtClean="0"/>
              <a:t>Current Production Volume is ~315K units.</a:t>
            </a:r>
          </a:p>
        </p:txBody>
      </p:sp>
      <p:pic>
        <p:nvPicPr>
          <p:cNvPr id="6" name="Picture 5" descr="102bmw5271.jpg"/>
          <p:cNvPicPr>
            <a:picLocks noChangeAspect="1"/>
          </p:cNvPicPr>
          <p:nvPr/>
        </p:nvPicPr>
        <p:blipFill>
          <a:blip r:embed="rId3" cstate="print"/>
          <a:srcRect l="8448" t="17544" r="6724" b="12281"/>
          <a:stretch>
            <a:fillRect/>
          </a:stretch>
        </p:blipFill>
        <p:spPr>
          <a:xfrm>
            <a:off x="465138" y="1379483"/>
            <a:ext cx="8142834" cy="383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Bmw manufacturing company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Management house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155981" y="1578933"/>
            <a:ext cx="7089568" cy="4195182"/>
            <a:chOff x="1306287" y="1413164"/>
            <a:chExt cx="8585860" cy="4999511"/>
          </a:xfrm>
        </p:grpSpPr>
        <p:sp>
          <p:nvSpPr>
            <p:cNvPr id="10" name="Isosceles Triangle 9"/>
            <p:cNvSpPr/>
            <p:nvPr/>
          </p:nvSpPr>
          <p:spPr>
            <a:xfrm>
              <a:off x="1306287" y="1413164"/>
              <a:ext cx="8585860" cy="997528"/>
            </a:xfrm>
            <a:prstGeom prst="triangle">
              <a:avLst/>
            </a:prstGeom>
            <a:solidFill>
              <a:srgbClr val="7030A0">
                <a:alpha val="2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06287" y="2410692"/>
              <a:ext cx="1401287" cy="3146962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06287" y="5557654"/>
              <a:ext cx="8585860" cy="8550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75709" y="2410692"/>
              <a:ext cx="1401287" cy="3146962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07187" y="2410691"/>
              <a:ext cx="1401288" cy="3146961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90860" y="2410692"/>
              <a:ext cx="1401287" cy="3146962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85956" y="1773747"/>
              <a:ext cx="4332121" cy="440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Associate Involvement/Engagement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753483" y="3569927"/>
              <a:ext cx="2458194" cy="447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Planning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2547256" y="3596257"/>
              <a:ext cx="2458194" cy="447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Training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5831774" y="3670476"/>
              <a:ext cx="2966850" cy="447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Communications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7948757" y="3596257"/>
              <a:ext cx="2458194" cy="447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Targets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85006" y="5687278"/>
              <a:ext cx="4823469" cy="440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Management Commitment/Involvement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54587" y="2410692"/>
              <a:ext cx="1401287" cy="3146962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800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4358845" y="3596257"/>
              <a:ext cx="2458194" cy="447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Policy Statement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Associate Involvement</a:t>
            </a: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Benefits and Opportunities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2833" y="2153223"/>
            <a:ext cx="7550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Associate Involvement/Engagement provides the </a:t>
            </a:r>
            <a:r>
              <a:rPr lang="en-US" sz="2000" b="1" dirty="0" smtClean="0"/>
              <a:t>“</a:t>
            </a:r>
            <a:r>
              <a:rPr lang="en-US" sz="2000" b="1" dirty="0" smtClean="0"/>
              <a:t>roof/protection</a:t>
            </a:r>
            <a:r>
              <a:rPr lang="en-US" sz="2000" b="1" dirty="0" smtClean="0"/>
              <a:t>” </a:t>
            </a:r>
            <a:r>
              <a:rPr lang="en-US" sz="2000" dirty="0" smtClean="0"/>
              <a:t>for the entire Management House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Opportunities include: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Safety Walkthroughs/Inspections/Audits/Observations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Risk Assessments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Kaizan Events/Continuous Improvement Projects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Safety Representatives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Safety Committees/Focus Groups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Safety/Health Perception Surveys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Empowering/engaging the hourly workforce is critical for long, term sustained improvements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 algn="ctr"/>
            <a:r>
              <a:rPr lang="en-US" sz="2000" b="1" dirty="0" smtClean="0"/>
              <a:t>Associate </a:t>
            </a:r>
            <a:r>
              <a:rPr lang="en-US" sz="2000" b="1" dirty="0" smtClean="0"/>
              <a:t>Involvement		Commitment</a:t>
            </a: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9519391" y="121883"/>
            <a:ext cx="2369088" cy="1696412"/>
            <a:chOff x="1306287" y="1413164"/>
            <a:chExt cx="8585860" cy="5064834"/>
          </a:xfrm>
        </p:grpSpPr>
        <p:sp>
          <p:nvSpPr>
            <p:cNvPr id="22" name="Isosceles Triangle 21"/>
            <p:cNvSpPr/>
            <p:nvPr/>
          </p:nvSpPr>
          <p:spPr>
            <a:xfrm>
              <a:off x="1306287" y="1413164"/>
              <a:ext cx="8585860" cy="997528"/>
            </a:xfrm>
            <a:prstGeom prst="triangle">
              <a:avLst/>
            </a:prstGeom>
            <a:solidFill>
              <a:srgbClr val="7030A0">
                <a:alpha val="2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06287" y="2410692"/>
              <a:ext cx="1401287" cy="3146962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06287" y="5557654"/>
              <a:ext cx="8585860" cy="8550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75709" y="2410692"/>
              <a:ext cx="1401287" cy="3146962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07187" y="2410691"/>
              <a:ext cx="1401288" cy="3146961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90860" y="2410692"/>
              <a:ext cx="1401287" cy="3146962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85956" y="1553676"/>
              <a:ext cx="4332121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Associate Involvement/Engagement</a:t>
              </a:r>
              <a:endParaRPr lang="en-US" sz="800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753483" y="340317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Planning</a:t>
              </a:r>
              <a:endParaRPr lang="en-US" sz="800" dirty="0"/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2547256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Training</a:t>
              </a:r>
              <a:endParaRPr lang="en-US" sz="800" dirty="0"/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5831775" y="3683827"/>
              <a:ext cx="2966851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Communications</a:t>
              </a:r>
              <a:endParaRPr lang="en-US" sz="8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7948758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Targets</a:t>
              </a:r>
              <a:endParaRPr lang="en-US" sz="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596474" y="5467206"/>
              <a:ext cx="4823469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Management Commitment/Involvement</a:t>
              </a:r>
              <a:endParaRPr lang="en-US" sz="8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54587" y="2410692"/>
              <a:ext cx="1401287" cy="3146962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800" dirty="0"/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4358845" y="3206418"/>
              <a:ext cx="2458194" cy="122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Policy Statement</a:t>
              </a:r>
              <a:endParaRPr lang="en-US" sz="800" dirty="0"/>
            </a:p>
          </p:txBody>
        </p:sp>
      </p:grpSp>
      <p:sp>
        <p:nvSpPr>
          <p:cNvPr id="54" name="Left-Right Arrow 53"/>
          <p:cNvSpPr/>
          <p:nvPr/>
        </p:nvSpPr>
        <p:spPr>
          <a:xfrm>
            <a:off x="4716091" y="5867400"/>
            <a:ext cx="1116281" cy="3503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Planning</a:t>
            </a: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Sustainability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4896" y="2327960"/>
            <a:ext cx="4764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BMW MC employs a cradle-to-grave approach with our associates: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Pre-placement activities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Increased Automation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Ergonomics/Safety Systems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Job Rotations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Early Intervention Process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Aggressive Claims Management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508167" y="1584747"/>
            <a:ext cx="4346368" cy="4594380"/>
            <a:chOff x="2408008" y="1308538"/>
            <a:chExt cx="4732635" cy="5116220"/>
          </a:xfrm>
        </p:grpSpPr>
        <p:sp>
          <p:nvSpPr>
            <p:cNvPr id="8" name="Curved Down Arrow 7"/>
            <p:cNvSpPr/>
            <p:nvPr/>
          </p:nvSpPr>
          <p:spPr>
            <a:xfrm rot="5400000">
              <a:off x="3594540" y="2878656"/>
              <a:ext cx="4840013" cy="225219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 rot="16200000">
              <a:off x="1114097" y="2602449"/>
              <a:ext cx="4840013" cy="225219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19391" y="121883"/>
            <a:ext cx="2369088" cy="1696412"/>
            <a:chOff x="1306287" y="1413164"/>
            <a:chExt cx="8585860" cy="5064834"/>
          </a:xfrm>
        </p:grpSpPr>
        <p:sp>
          <p:nvSpPr>
            <p:cNvPr id="15" name="Isosceles Triangle 14"/>
            <p:cNvSpPr/>
            <p:nvPr/>
          </p:nvSpPr>
          <p:spPr>
            <a:xfrm>
              <a:off x="1306287" y="1413164"/>
              <a:ext cx="8585860" cy="997528"/>
            </a:xfrm>
            <a:prstGeom prst="triangle">
              <a:avLst/>
            </a:prstGeom>
            <a:solidFill>
              <a:srgbClr val="7030A0">
                <a:alpha val="2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06287" y="2410692"/>
              <a:ext cx="1401287" cy="3146962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06287" y="5557654"/>
              <a:ext cx="8585860" cy="8550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75709" y="2410692"/>
              <a:ext cx="1401287" cy="3146962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07187" y="2410691"/>
              <a:ext cx="1401288" cy="3146961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490860" y="2410692"/>
              <a:ext cx="1401287" cy="3146962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85956" y="1553676"/>
              <a:ext cx="4332121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Associate Involvement/Engagement</a:t>
              </a:r>
              <a:endParaRPr lang="en-US" sz="8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753483" y="340317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Planning</a:t>
              </a:r>
              <a:endParaRPr lang="en-US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2547256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Training</a:t>
              </a:r>
              <a:endParaRPr lang="en-US" sz="800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5831775" y="3683827"/>
              <a:ext cx="2966851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Communications</a:t>
              </a: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7948758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Targets</a:t>
              </a:r>
              <a:endParaRPr lang="en-US" sz="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96474" y="5467206"/>
              <a:ext cx="4823469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Management Commitment/Involvement</a:t>
              </a:r>
              <a:endParaRPr lang="en-US" sz="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54587" y="2410692"/>
              <a:ext cx="1401287" cy="3146962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800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4358845" y="3206418"/>
              <a:ext cx="2458194" cy="122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Policy Statement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Planning</a:t>
            </a: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Hierarchy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of controls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50670" y="1773481"/>
            <a:ext cx="9981457" cy="4551856"/>
            <a:chOff x="476712" y="1600200"/>
            <a:chExt cx="11155415" cy="472513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8948677" y="3154680"/>
              <a:ext cx="2651760" cy="1433297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MWTypeRegular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76712" y="1667348"/>
              <a:ext cx="8835378" cy="4568920"/>
              <a:chOff x="872019" y="1090901"/>
              <a:chExt cx="8835378" cy="456892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872019" y="2521354"/>
                <a:ext cx="4555417" cy="1433297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MWTypeRegular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52102" y="1197034"/>
                <a:ext cx="8555295" cy="4121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 smtClean="0"/>
                  <a:t>Elimination of Hazard				Preferred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 smtClean="0"/>
                  <a:t>Engineering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 smtClean="0"/>
                  <a:t>Personal Protective Equipment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 smtClean="0"/>
                  <a:t>Administrative Controls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 smtClean="0"/>
                  <a:t>Education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 smtClean="0"/>
                  <a:t>Enforcement					Less Desired</a:t>
                </a:r>
              </a:p>
            </p:txBody>
          </p:sp>
          <p:sp>
            <p:nvSpPr>
              <p:cNvPr id="8" name="Down Arrow 7"/>
              <p:cNvSpPr/>
              <p:nvPr/>
            </p:nvSpPr>
            <p:spPr bwMode="auto">
              <a:xfrm rot="10800000">
                <a:off x="6018621" y="1271769"/>
                <a:ext cx="855529" cy="4204340"/>
              </a:xfrm>
              <a:prstGeom prst="down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MWTypeRegular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74333" y="1090901"/>
                <a:ext cx="4555417" cy="1433297"/>
              </a:xfrm>
              <a:prstGeom prst="rect">
                <a:avLst/>
              </a:prstGeom>
              <a:solidFill>
                <a:srgbClr val="00B050">
                  <a:alpha val="40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MWTypeRegular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883593" y="3951808"/>
                <a:ext cx="4555417" cy="1708013"/>
              </a:xfrm>
              <a:prstGeom prst="rect">
                <a:avLst/>
              </a:prstGeom>
              <a:solidFill>
                <a:srgbClr val="FF0000">
                  <a:alpha val="40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MWTypeRegular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8916987" y="4587977"/>
              <a:ext cx="2683450" cy="173736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MWTypeRegular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16987" y="1600200"/>
              <a:ext cx="2423751" cy="469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Product, Process, Logistics Improvements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Lift Assists, Tilt, Floor Conveyors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Kevlar, Safety Glasses, Hearing Protection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Job Rotation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EIP, MoveSmart, Annual Safety Training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Safety Expectations, Safety Absolutes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8948677" y="1600200"/>
              <a:ext cx="2683450" cy="1554480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MWTypeRegular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519391" y="121883"/>
            <a:ext cx="2369088" cy="1696412"/>
            <a:chOff x="1306287" y="1413164"/>
            <a:chExt cx="8585860" cy="5064834"/>
          </a:xfrm>
        </p:grpSpPr>
        <p:sp>
          <p:nvSpPr>
            <p:cNvPr id="23" name="Isosceles Triangle 22"/>
            <p:cNvSpPr/>
            <p:nvPr/>
          </p:nvSpPr>
          <p:spPr>
            <a:xfrm>
              <a:off x="1306287" y="1413164"/>
              <a:ext cx="8585860" cy="997528"/>
            </a:xfrm>
            <a:prstGeom prst="triangle">
              <a:avLst/>
            </a:prstGeom>
            <a:solidFill>
              <a:srgbClr val="7030A0">
                <a:alpha val="2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06287" y="2410692"/>
              <a:ext cx="1401287" cy="3146962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06287" y="5557654"/>
              <a:ext cx="8585860" cy="8550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75709" y="2410692"/>
              <a:ext cx="1401287" cy="3146962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07187" y="2410691"/>
              <a:ext cx="1401288" cy="3146961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90860" y="2410692"/>
              <a:ext cx="1401287" cy="3146962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85956" y="1553676"/>
              <a:ext cx="4332121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Associate Involvement/Engagement</a:t>
              </a:r>
              <a:endParaRPr lang="en-US" sz="800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753483" y="340317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Planning</a:t>
              </a:r>
              <a:endParaRPr 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2547256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Training</a:t>
              </a:r>
              <a:endParaRPr lang="en-US" sz="800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5831775" y="3683827"/>
              <a:ext cx="2966851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Communications</a:t>
              </a:r>
              <a:endParaRPr lang="en-US" sz="800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7948758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Targets</a:t>
              </a:r>
              <a:endParaRPr lang="en-US" sz="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96474" y="5467206"/>
              <a:ext cx="4823469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Management Commitment/Involvement</a:t>
              </a:r>
              <a:endParaRPr lang="en-US" sz="8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54587" y="2410692"/>
              <a:ext cx="1401287" cy="3146962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800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4358845" y="3206418"/>
              <a:ext cx="2458194" cy="122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Policy Statement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Planning</a:t>
            </a: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Pre-placement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activities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8994" y="4540469"/>
            <a:ext cx="95972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All personnel are required to satisfy pre-placement activities, including: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Physical evaluation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Essential Functions Testing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Drug Screening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8" name="Picture Placeholder 21" descr="738_DSC1540.jpg"/>
          <p:cNvPicPr>
            <a:picLocks noChangeAspect="1"/>
          </p:cNvPicPr>
          <p:nvPr/>
        </p:nvPicPr>
        <p:blipFill>
          <a:blip r:embed="rId3" cstate="print"/>
          <a:srcRect l="16328" t="17807" r="12693" b="17807"/>
          <a:stretch>
            <a:fillRect/>
          </a:stretch>
        </p:blipFill>
        <p:spPr>
          <a:xfrm>
            <a:off x="5203392" y="1818295"/>
            <a:ext cx="4128613" cy="2406864"/>
          </a:xfrm>
          <a:prstGeom prst="rect">
            <a:avLst/>
          </a:prstGeom>
        </p:spPr>
      </p:pic>
      <p:pic>
        <p:nvPicPr>
          <p:cNvPr id="9" name="Picture 8" descr="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2253" y="1796391"/>
            <a:ext cx="3625383" cy="242359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519391" y="121883"/>
            <a:ext cx="2369088" cy="1696412"/>
            <a:chOff x="1306287" y="1413164"/>
            <a:chExt cx="8585860" cy="5064834"/>
          </a:xfrm>
        </p:grpSpPr>
        <p:sp>
          <p:nvSpPr>
            <p:cNvPr id="13" name="Isosceles Triangle 12"/>
            <p:cNvSpPr/>
            <p:nvPr/>
          </p:nvSpPr>
          <p:spPr>
            <a:xfrm>
              <a:off x="1306287" y="1413164"/>
              <a:ext cx="8585860" cy="997528"/>
            </a:xfrm>
            <a:prstGeom prst="triangle">
              <a:avLst/>
            </a:prstGeom>
            <a:solidFill>
              <a:srgbClr val="7030A0">
                <a:alpha val="2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06287" y="2410692"/>
              <a:ext cx="1401287" cy="3146962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06287" y="5557654"/>
              <a:ext cx="8585860" cy="8550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75709" y="2410692"/>
              <a:ext cx="1401287" cy="3146962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07187" y="2410691"/>
              <a:ext cx="1401288" cy="3146961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90860" y="2410692"/>
              <a:ext cx="1401287" cy="3146962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85956" y="1553676"/>
              <a:ext cx="4332121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Associate Involvement/Engagement</a:t>
              </a:r>
              <a:endParaRPr lang="en-US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753483" y="340317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Planning</a:t>
              </a:r>
              <a:endParaRPr lang="en-US" sz="8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2547256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Training</a:t>
              </a:r>
              <a:endParaRPr lang="en-US" sz="8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5831775" y="3683827"/>
              <a:ext cx="2966851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Communications</a:t>
              </a:r>
              <a:endParaRPr lang="en-US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7948758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Targets</a:t>
              </a:r>
              <a:endParaRPr lang="en-US" sz="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96474" y="5467206"/>
              <a:ext cx="4823469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Management Commitment/Involvement</a:t>
              </a:r>
              <a:endParaRPr lang="en-US" sz="8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54587" y="2410692"/>
              <a:ext cx="1401287" cy="3146962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800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4358845" y="3206418"/>
              <a:ext cx="2458194" cy="122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Policy Statement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Planning</a:t>
            </a: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Product, process, packaging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3511" y="1887846"/>
            <a:ext cx="48418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Commit significant resources into planning activities with focus 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Product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Process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Packaging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With each vehicle introduction/model change, opportunity to “learn” for experiences, identify issues, and eliminate/minimize risk of injury.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Increased automation in all areas of the facility – reduces operating costs and ergonomics stressors.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6" name="Picture 5" descr="Best Fit Process - Do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8725" y="1796416"/>
            <a:ext cx="5051245" cy="3359078"/>
          </a:xfrm>
          <a:prstGeom prst="rect">
            <a:avLst/>
          </a:prstGeom>
        </p:spPr>
      </p:pic>
      <p:grpSp>
        <p:nvGrpSpPr>
          <p:cNvPr id="10" name="Group 11"/>
          <p:cNvGrpSpPr/>
          <p:nvPr/>
        </p:nvGrpSpPr>
        <p:grpSpPr>
          <a:xfrm>
            <a:off x="9519391" y="121883"/>
            <a:ext cx="2369088" cy="1696412"/>
            <a:chOff x="1306287" y="1413164"/>
            <a:chExt cx="8585860" cy="5064834"/>
          </a:xfrm>
        </p:grpSpPr>
        <p:sp>
          <p:nvSpPr>
            <p:cNvPr id="11" name="Isosceles Triangle 10"/>
            <p:cNvSpPr/>
            <p:nvPr/>
          </p:nvSpPr>
          <p:spPr>
            <a:xfrm>
              <a:off x="1306287" y="1413164"/>
              <a:ext cx="8585860" cy="997528"/>
            </a:xfrm>
            <a:prstGeom prst="triangle">
              <a:avLst/>
            </a:prstGeom>
            <a:solidFill>
              <a:srgbClr val="7030A0">
                <a:alpha val="2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06287" y="2410692"/>
              <a:ext cx="1401287" cy="3146962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06287" y="5557654"/>
              <a:ext cx="8585860" cy="8550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75709" y="2410692"/>
              <a:ext cx="1401287" cy="3146962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07187" y="2410691"/>
              <a:ext cx="1401288" cy="3146961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90860" y="2410692"/>
              <a:ext cx="1401287" cy="3146962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85956" y="1553676"/>
              <a:ext cx="4332121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Associate Involvement/Engagement</a:t>
              </a:r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753483" y="340317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Planning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2547256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Training</a:t>
              </a:r>
              <a:endParaRPr lang="en-US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5831775" y="3683827"/>
              <a:ext cx="2966851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Communications</a:t>
              </a:r>
              <a:endParaRPr lang="en-US" sz="8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7948758" y="3429501"/>
              <a:ext cx="2458194" cy="78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Targets</a:t>
              </a:r>
              <a:endParaRPr lang="en-US" sz="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96474" y="5467206"/>
              <a:ext cx="4823469" cy="101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Management Commitment/Involvement</a:t>
              </a:r>
              <a:endParaRPr lang="en-US" sz="8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54587" y="2410692"/>
              <a:ext cx="1401287" cy="3146962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800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4358845" y="3206418"/>
              <a:ext cx="2458194" cy="122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Policy Statement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W_Group_16zu9_2L_E">
  <a:themeElements>
    <a:clrScheme name="BMW GROUP">
      <a:dk1>
        <a:sysClr val="windowText" lastClr="000000"/>
      </a:dk1>
      <a:lt1>
        <a:sysClr val="window" lastClr="FFFFFF"/>
      </a:lt1>
      <a:dk2>
        <a:srgbClr val="595443"/>
      </a:dk2>
      <a:lt2>
        <a:srgbClr val="5678A9"/>
      </a:lt2>
      <a:accent1>
        <a:srgbClr val="00B050"/>
      </a:accent1>
      <a:accent2>
        <a:srgbClr val="FFD600"/>
      </a:accent2>
      <a:accent3>
        <a:srgbClr val="914F28"/>
      </a:accent3>
      <a:accent4>
        <a:srgbClr val="FF0000"/>
      </a:accent4>
      <a:accent5>
        <a:srgbClr val="F19100"/>
      </a:accent5>
      <a:accent6>
        <a:srgbClr val="0070C0"/>
      </a:accent6>
      <a:hlink>
        <a:srgbClr val="000000"/>
      </a:hlink>
      <a:folHlink>
        <a:srgbClr val="000000"/>
      </a:folHlink>
    </a:clrScheme>
    <a:fontScheme name="BMW GROUP">
      <a:majorFont>
        <a:latin typeface="BMW Group Condensed"/>
        <a:ea typeface=""/>
        <a:cs typeface=""/>
      </a:majorFont>
      <a:minorFont>
        <a:latin typeface="BMW Group 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BMW_Group_16zu9_2L_E</Template>
  <TotalTime>12163</TotalTime>
  <Words>1011</Words>
  <Application>Microsoft Office PowerPoint</Application>
  <PresentationFormat>Custom</PresentationFormat>
  <Paragraphs>320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BMW_Group_16zu9_2L_E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BMW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</dc:creator>
  <cp:lastModifiedBy>-</cp:lastModifiedBy>
  <cp:revision>314</cp:revision>
  <dcterms:created xsi:type="dcterms:W3CDTF">2011-10-12T12:24:18Z</dcterms:created>
  <dcterms:modified xsi:type="dcterms:W3CDTF">2013-04-29T15:14:23Z</dcterms:modified>
</cp:coreProperties>
</file>