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8" r:id="rId2"/>
    <p:sldId id="273" r:id="rId3"/>
    <p:sldId id="266" r:id="rId4"/>
    <p:sldId id="270" r:id="rId5"/>
    <p:sldId id="274" r:id="rId6"/>
    <p:sldId id="260" r:id="rId7"/>
    <p:sldId id="275" r:id="rId8"/>
    <p:sldId id="271" r:id="rId9"/>
    <p:sldId id="267" r:id="rId10"/>
    <p:sldId id="269" r:id="rId11"/>
    <p:sldId id="264" r:id="rId12"/>
    <p:sldId id="265" r:id="rId13"/>
    <p:sldId id="263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EEA8-7978-44FA-918D-9E9BA3E9AA59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1391-4CAD-4CA8-AF00-414F566E8F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1391-4CAD-4CA8-AF00-414F566E8F8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1391-4CAD-4CA8-AF00-414F566E8F8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C71686-68A8-4F49-B7F4-75B4F02C491B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10E490-E8F6-4748-B9D0-75DA1271FA7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2819400"/>
            <a:ext cx="6400800" cy="2743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Involved in Your Claims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257800"/>
            <a:ext cx="3886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Employer’s Perspective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Lucinda Fountain Asst. Mgr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Honda of South Carolina Mfg., Inc.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57200"/>
            <a:ext cx="8839200" cy="1371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Workers Compensation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100" name="Picture 4" descr="2013 Honda FourTrax Foreman 4x4 With Electric Power Ste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934" y="5486400"/>
            <a:ext cx="2116666" cy="1371600"/>
          </a:xfrm>
          <a:prstGeom prst="rect">
            <a:avLst/>
          </a:prstGeom>
          <a:noFill/>
        </p:spPr>
      </p:pic>
      <p:pic>
        <p:nvPicPr>
          <p:cNvPr id="4098" name="Picture 2" descr="2013 Honda TRX25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475122"/>
            <a:ext cx="1981200" cy="13828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839200" cy="780288"/>
          </a:xfrm>
        </p:spPr>
        <p:txBody>
          <a:bodyPr anchor="ctr" anchorCtr="0"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Document, Document, Document!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914400" y="1981200"/>
            <a:ext cx="1828800" cy="1600200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2"/>
              </a:solidFill>
            </a:endParaRPr>
          </a:p>
          <a:p>
            <a:pPr algn="ctr"/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533400" y="2438400"/>
            <a:ext cx="1828800" cy="1524000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050" b="1" dirty="0" smtClean="0">
                <a:solidFill>
                  <a:schemeClr val="tx2"/>
                </a:solidFill>
              </a:rPr>
              <a:t>Who?</a:t>
            </a:r>
          </a:p>
          <a:p>
            <a:pPr algn="ctr"/>
            <a:r>
              <a:rPr lang="en-US" sz="1050" b="1" dirty="0" smtClean="0">
                <a:solidFill>
                  <a:schemeClr val="tx2"/>
                </a:solidFill>
              </a:rPr>
              <a:t>What?</a:t>
            </a:r>
          </a:p>
          <a:p>
            <a:pPr algn="ctr"/>
            <a:r>
              <a:rPr lang="en-US" sz="1050" b="1" dirty="0" smtClean="0">
                <a:solidFill>
                  <a:schemeClr val="tx2"/>
                </a:solidFill>
              </a:rPr>
              <a:t>Where?</a:t>
            </a:r>
          </a:p>
          <a:p>
            <a:pPr algn="ctr"/>
            <a:r>
              <a:rPr lang="en-US" sz="1050" b="1" dirty="0" smtClean="0">
                <a:solidFill>
                  <a:schemeClr val="tx2"/>
                </a:solidFill>
              </a:rPr>
              <a:t>When?</a:t>
            </a:r>
          </a:p>
          <a:p>
            <a:pPr algn="ctr"/>
            <a:r>
              <a:rPr lang="en-US" sz="1050" b="1" dirty="0" smtClean="0">
                <a:solidFill>
                  <a:schemeClr val="tx2"/>
                </a:solidFill>
              </a:rPr>
              <a:t>Why?</a:t>
            </a:r>
          </a:p>
          <a:p>
            <a:pPr algn="ctr"/>
            <a:endParaRPr lang="en-US" sz="1050" b="1" dirty="0" smtClean="0">
              <a:solidFill>
                <a:schemeClr val="tx2"/>
              </a:solidFill>
            </a:endParaRPr>
          </a:p>
          <a:p>
            <a:pPr algn="ctr"/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3657600" y="2209800"/>
            <a:ext cx="1828800" cy="1600200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How?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2667000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Plus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6400800" y="2209800"/>
            <a:ext cx="1828800" cy="1600200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How many?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2600" y="2667000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Plus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91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Internal Investigation Data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083299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Updated Op std Main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02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752600"/>
            <a:ext cx="222379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424320"/>
            <a:ext cx="2350691" cy="22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134100" y="3924300"/>
            <a:ext cx="243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6705600" y="4114800"/>
            <a:ext cx="12954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Department Layout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00800" y="1371600"/>
            <a:ext cx="22098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Operation Standard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Investigation Data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114800" cy="24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76200" y="3124200"/>
            <a:ext cx="990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27432" tIns="27432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2060"/>
                </a:solidFill>
                <a:latin typeface="+mj-lt"/>
                <a:cs typeface="Arial"/>
              </a:rPr>
              <a:t>Associate performing Abnormal Process.</a:t>
            </a:r>
          </a:p>
        </p:txBody>
      </p:sp>
      <p:sp>
        <p:nvSpPr>
          <p:cNvPr id="6" name="Text Box 397"/>
          <p:cNvSpPr txBox="1">
            <a:spLocks noChangeArrowheads="1"/>
          </p:cNvSpPr>
          <p:nvPr/>
        </p:nvSpPr>
        <p:spPr bwMode="auto">
          <a:xfrm>
            <a:off x="1676400" y="3048000"/>
            <a:ext cx="725007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2060"/>
                </a:solidFill>
                <a:latin typeface="+mj-lt"/>
                <a:cs typeface="Arial"/>
              </a:rPr>
              <a:t>Front </a:t>
            </a:r>
            <a:r>
              <a:rPr lang="en-US" sz="800" b="0" i="0" u="none" strike="noStrike" baseline="0" dirty="0" smtClean="0">
                <a:solidFill>
                  <a:srgbClr val="002060"/>
                </a:solidFill>
                <a:latin typeface="+mj-lt"/>
                <a:cs typeface="Arial"/>
              </a:rPr>
              <a:t>Comp Pipe</a:t>
            </a:r>
            <a:endParaRPr lang="en-US" sz="800" b="0" i="0" u="none" strike="noStrike" baseline="0" dirty="0">
              <a:solidFill>
                <a:srgbClr val="002060"/>
              </a:solidFill>
              <a:latin typeface="+mj-lt"/>
              <a:cs typeface="Arial"/>
            </a:endParaRPr>
          </a:p>
        </p:txBody>
      </p:sp>
      <p:sp>
        <p:nvSpPr>
          <p:cNvPr id="7" name="Text Box 392"/>
          <p:cNvSpPr txBox="1">
            <a:spLocks noChangeArrowheads="1"/>
          </p:cNvSpPr>
          <p:nvPr/>
        </p:nvSpPr>
        <p:spPr bwMode="auto">
          <a:xfrm>
            <a:off x="1524000" y="3657600"/>
            <a:ext cx="914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27432" tIns="27432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n-US" sz="800" b="0" i="0" u="none" strike="noStrike" baseline="0" dirty="0">
                <a:solidFill>
                  <a:srgbClr val="002060"/>
                </a:solidFill>
                <a:latin typeface="+mj-lt"/>
                <a:cs typeface="Arial"/>
              </a:rPr>
              <a:t> Temp Flow Change </a:t>
            </a:r>
            <a:endParaRPr lang="en-US" sz="800" b="0" i="0" u="none" strike="noStrike" baseline="0" dirty="0" smtClean="0">
              <a:solidFill>
                <a:srgbClr val="002060"/>
              </a:solidFill>
              <a:latin typeface="+mj-lt"/>
              <a:cs typeface="Arial"/>
            </a:endParaRPr>
          </a:p>
          <a:p>
            <a:pPr rtl="0">
              <a:defRPr sz="1000"/>
            </a:pPr>
            <a:r>
              <a:rPr lang="en-US" sz="800" b="0" i="0" u="none" strike="noStrike" baseline="0" dirty="0" smtClean="0">
                <a:solidFill>
                  <a:srgbClr val="002060"/>
                </a:solidFill>
                <a:latin typeface="+mj-lt"/>
                <a:cs typeface="Arial"/>
              </a:rPr>
              <a:t>from</a:t>
            </a:r>
            <a:r>
              <a:rPr lang="en-US" sz="800" dirty="0" smtClean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US" sz="800" b="0" i="0" u="none" strike="noStrike" baseline="0" dirty="0" smtClean="0">
                <a:solidFill>
                  <a:srgbClr val="002060"/>
                </a:solidFill>
                <a:latin typeface="+mj-lt"/>
                <a:cs typeface="Arial"/>
              </a:rPr>
              <a:t>normal </a:t>
            </a:r>
            <a:r>
              <a:rPr lang="en-US" sz="800" b="0" i="0" u="none" strike="noStrike" baseline="0" dirty="0">
                <a:solidFill>
                  <a:srgbClr val="002060"/>
                </a:solidFill>
                <a:latin typeface="+mj-lt"/>
                <a:cs typeface="Arial"/>
              </a:rPr>
              <a:t>process</a:t>
            </a:r>
          </a:p>
        </p:txBody>
      </p:sp>
      <p:sp>
        <p:nvSpPr>
          <p:cNvPr id="8" name="Text Box 391"/>
          <p:cNvSpPr txBox="1">
            <a:spLocks noChangeArrowheads="1"/>
          </p:cNvSpPr>
          <p:nvPr/>
        </p:nvSpPr>
        <p:spPr bwMode="auto">
          <a:xfrm>
            <a:off x="457200" y="3657600"/>
            <a:ext cx="533400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2060"/>
                </a:solidFill>
                <a:latin typeface="+mj-lt"/>
                <a:cs typeface="Arial"/>
              </a:rPr>
              <a:t>Mig Welder </a:t>
            </a:r>
          </a:p>
        </p:txBody>
      </p:sp>
      <p:sp>
        <p:nvSpPr>
          <p:cNvPr id="9" name="Text Box 397"/>
          <p:cNvSpPr txBox="1">
            <a:spLocks noChangeArrowheads="1"/>
          </p:cNvSpPr>
          <p:nvPr/>
        </p:nvSpPr>
        <p:spPr bwMode="auto">
          <a:xfrm>
            <a:off x="1752600" y="3276600"/>
            <a:ext cx="604781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2060"/>
                </a:solidFill>
                <a:latin typeface="+mj-lt"/>
                <a:cs typeface="Arial"/>
              </a:rPr>
              <a:t>A-3 Container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3429000"/>
            <a:ext cx="1005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00200" y="32004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3429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4038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00200" y="3962400"/>
            <a:ext cx="822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91"/>
          <p:cNvSpPr txBox="1">
            <a:spLocks noChangeArrowheads="1"/>
          </p:cNvSpPr>
          <p:nvPr/>
        </p:nvSpPr>
        <p:spPr bwMode="auto">
          <a:xfrm>
            <a:off x="304800" y="3886200"/>
            <a:ext cx="444481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2060"/>
                </a:solidFill>
                <a:latin typeface="+mj-lt"/>
                <a:cs typeface="Arial"/>
              </a:rPr>
              <a:t>Main 1 Jig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" y="3810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2514599" cy="4343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3" name="Picture 22" descr="Training doc.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057400"/>
            <a:ext cx="2031422" cy="4343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7391400" y="1752600"/>
            <a:ext cx="1295400" cy="228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</a:rPr>
              <a:t>Training Report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76800" y="1676400"/>
            <a:ext cx="1295400" cy="228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</a:rPr>
              <a:t>5Why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15200" y="2133600"/>
            <a:ext cx="609600" cy="76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tx1"/>
                </a:solidFill>
              </a:rPr>
              <a:t>John Doe</a:t>
            </a: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47800" y="35814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Benefits of Employer Involvement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Provide Prompt Care and Compensation for the Injured Worker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Reduce Medical Treatment and Cost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Reduce/Avoid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Case Litigation and Litigation Cost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Encourage Employer Interest In Safety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Return the Employee Back to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6088"/>
            <a:ext cx="8229600" cy="667512"/>
          </a:xfrm>
        </p:spPr>
        <p:txBody>
          <a:bodyPr anchor="b" anchorCtr="0">
            <a:no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Improve Employee’s Self Esteem!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number1homeagent.com/wp-content/uploads/2009/05/cat-in-mirror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438400"/>
            <a:ext cx="3733800" cy="41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Reporting a Claim</a:t>
            </a:r>
            <a:endParaRPr lang="en-US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Professional Reporting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employer is responsible for initiating a claim with a timely first report of injury, providing details 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accident and verifying the injured worker's account of the incident or illness.</a:t>
            </a:r>
          </a:p>
          <a:p>
            <a:pPr>
              <a:buClrTx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When to Report a Claim for a  Work-related Injury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When the employee requires or will require medical treatment beyond the ordinary first aid;</a:t>
            </a:r>
          </a:p>
          <a:p>
            <a:pPr>
              <a:buClr>
                <a:schemeClr val="tx1"/>
              </a:buCl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When the injury has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caused,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 will cause the injured employee loss time from regular duties.</a:t>
            </a:r>
          </a:p>
          <a:p>
            <a:pPr>
              <a:buClr>
                <a:schemeClr val="tx1"/>
              </a:buCl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tx1"/>
              </a:buClr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Policies and Procedures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Policies and Procedures</a:t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724400"/>
          </a:xfrm>
        </p:spPr>
        <p:txBody>
          <a:bodyPr>
            <a:normAutofit fontScale="47500" lnSpcReduction="20000"/>
          </a:bodyPr>
          <a:lstStyle/>
          <a:p>
            <a:pPr>
              <a:buClrTx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An employer </a:t>
            </a:r>
            <a:r>
              <a:rPr lang="en-US" sz="4500" b="1" i="1" u="sng" dirty="0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have documented procedures on reporting work related injuries</a:t>
            </a:r>
          </a:p>
          <a:p>
            <a:pPr>
              <a:buClrTx/>
              <a:buNone/>
            </a:pP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In-house Safety Policy</a:t>
            </a:r>
          </a:p>
          <a:p>
            <a:pPr marL="514350" indent="-514350">
              <a:buClrTx/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Drug Screening Policy</a:t>
            </a:r>
          </a:p>
          <a:p>
            <a:pPr marL="514350" indent="-514350">
              <a:buClrTx/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Employee Interaction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(Covers the Employer’s Responsibility to the Workers Comp Claim)</a:t>
            </a:r>
            <a:endParaRPr lang="en-US" sz="4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Injury and Treatment Procedure</a:t>
            </a:r>
          </a:p>
          <a:p>
            <a:pPr marL="514350" indent="-514350">
              <a:buClrTx/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First Notice of Injury</a:t>
            </a:r>
          </a:p>
          <a:p>
            <a:pPr marL="514350" indent="-514350">
              <a:buClrTx/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OSHA Record Keeping</a:t>
            </a:r>
          </a:p>
          <a:p>
            <a:pPr marL="514350" indent="-514350">
              <a:buClrTx/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Return to Work Procedure</a:t>
            </a:r>
          </a:p>
          <a:p>
            <a:pPr marL="514350" indent="-514350">
              <a:buClrTx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The procedure </a:t>
            </a:r>
            <a:r>
              <a:rPr lang="en-US" sz="4600" b="1" i="1" u="sng" dirty="0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be addressed in the company’s employee handbook</a:t>
            </a:r>
          </a:p>
          <a:p>
            <a:pPr>
              <a:buClrTx/>
            </a:pPr>
            <a:endParaRPr lang="en-US" sz="4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Procedures </a:t>
            </a:r>
            <a:r>
              <a:rPr lang="en-US" sz="4600" b="1" i="1" u="sng" dirty="0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be a vital part of a new-hire’s review during a new-hire’s orientation</a:t>
            </a:r>
            <a:endParaRPr lang="en-US" sz="4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Investigation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When to Investigate &amp; Why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marL="460375" indent="-460375">
              <a:lnSpc>
                <a:spcPct val="80000"/>
              </a:lnSpc>
              <a:buClrTx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Immediately 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60425" lvl="1"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Facts are fresh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60425" lvl="1"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Little time for excuses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60425" lvl="1"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influence by witnesses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60425" lvl="1"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Physical conditions are the same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60425" lvl="1"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People are available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0375" indent="-460375"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Accident Description</a:t>
            </a:r>
          </a:p>
          <a:p>
            <a:pPr marL="860425" lvl="1" indent="-460375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Detail, Detail, Detail !</a:t>
            </a:r>
          </a:p>
          <a:p>
            <a:pPr marL="460375" indent="-460375"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Identify</a:t>
            </a:r>
          </a:p>
          <a:p>
            <a:pPr marL="860425" lvl="1" indent="-460375"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Who? What ? Where? When, Why and How? </a:t>
            </a:r>
          </a:p>
          <a:p>
            <a:pPr marL="860425" lvl="1" indent="-460375"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Nature of associates job duties</a:t>
            </a:r>
          </a:p>
          <a:p>
            <a:pPr marL="860425" lvl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What happened</a:t>
            </a:r>
          </a:p>
          <a:p>
            <a:pPr marL="860425" lvl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Preceding events</a:t>
            </a:r>
          </a:p>
          <a:p>
            <a:pPr marL="860425" lvl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Objects involved</a:t>
            </a:r>
          </a:p>
          <a:p>
            <a:pPr marL="860425" lvl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People involved</a:t>
            </a:r>
          </a:p>
          <a:p>
            <a:pPr marL="860425" lvl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Witnesses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Investigation Details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314</Words>
  <Application>Microsoft Office PowerPoint</Application>
  <PresentationFormat>On-screen Show (4:3)</PresentationFormat>
  <Paragraphs>84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Professional Reporting</vt:lpstr>
      <vt:lpstr>When to Report a Claim for a  Work-related Injury</vt:lpstr>
      <vt:lpstr>Policies and Procedures</vt:lpstr>
      <vt:lpstr>Policies and Procedures </vt:lpstr>
      <vt:lpstr>Investigation</vt:lpstr>
      <vt:lpstr>When to Investigate &amp; Why</vt:lpstr>
      <vt:lpstr>Investigation Details</vt:lpstr>
      <vt:lpstr>    Document, Document, Document!   </vt:lpstr>
      <vt:lpstr>Internal Investigation Data</vt:lpstr>
      <vt:lpstr>Investigation Data</vt:lpstr>
      <vt:lpstr>Benefits of Employer Involvement</vt:lpstr>
      <vt:lpstr>  Improve Employee’s Self Esteem!</vt:lpstr>
    </vt:vector>
  </TitlesOfParts>
  <Company>Honda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Workers Compensation</dc:title>
  <dc:creator>hs15283</dc:creator>
  <cp:lastModifiedBy>hs15283</cp:lastModifiedBy>
  <cp:revision>157</cp:revision>
  <dcterms:created xsi:type="dcterms:W3CDTF">2013-04-22T17:19:39Z</dcterms:created>
  <dcterms:modified xsi:type="dcterms:W3CDTF">2013-05-01T17:14:37Z</dcterms:modified>
</cp:coreProperties>
</file>