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tags/tag3.xml" ContentType="application/vnd.openxmlformats-officedocument.presentationml.tags+xml"/>
  <Default Extension="emf" ContentType="image/x-emf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68" r:id="rId2"/>
    <p:sldId id="272" r:id="rId3"/>
    <p:sldId id="259" r:id="rId4"/>
    <p:sldId id="280" r:id="rId5"/>
    <p:sldId id="271" r:id="rId6"/>
    <p:sldId id="285" r:id="rId7"/>
    <p:sldId id="262" r:id="rId8"/>
    <p:sldId id="261" r:id="rId9"/>
    <p:sldId id="294" r:id="rId10"/>
    <p:sldId id="296" r:id="rId11"/>
    <p:sldId id="291" r:id="rId12"/>
    <p:sldId id="292" r:id="rId13"/>
    <p:sldId id="300" r:id="rId14"/>
    <p:sldId id="299" r:id="rId15"/>
    <p:sldId id="302" r:id="rId16"/>
    <p:sldId id="260" r:id="rId17"/>
    <p:sldId id="303" r:id="rId18"/>
    <p:sldId id="301" r:id="rId19"/>
    <p:sldId id="270" r:id="rId20"/>
    <p:sldId id="276" r:id="rId21"/>
    <p:sldId id="277" r:id="rId22"/>
    <p:sldId id="304" r:id="rId23"/>
    <p:sldId id="278" r:id="rId24"/>
    <p:sldId id="283" r:id="rId25"/>
    <p:sldId id="282" r:id="rId2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6029" autoAdjust="0"/>
    <p:restoredTop sz="94624" autoAdjust="0"/>
  </p:normalViewPr>
  <p:slideViewPr>
    <p:cSldViewPr>
      <p:cViewPr>
        <p:scale>
          <a:sx n="106" d="100"/>
          <a:sy n="106" d="100"/>
        </p:scale>
        <p:origin x="-786" y="-3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CBDE44C-DCEB-43C4-81DE-18F92A9B2BFC}" type="datetimeFigureOut">
              <a:rPr lang="en-US" smtClean="0"/>
              <a:pPr/>
              <a:t>4/29/2013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BC2261-90F4-48E0-85AC-F841A3C9571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350077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BC2261-90F4-48E0-85AC-F841A3C95718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ight Triangle 3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Freeform 4"/>
          <p:cNvSpPr/>
          <p:nvPr/>
        </p:nvSpPr>
        <p:spPr>
          <a:xfrm>
            <a:off x="-1588" y="-1588"/>
            <a:ext cx="9145588" cy="6859588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9C089A-3EAF-4171-A0C4-DB8EFC0E8214}" type="datetimeFigureOut">
              <a:rPr lang="en-US"/>
              <a:pPr>
                <a:defRPr/>
              </a:pPr>
              <a:t>4/29/2013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E0A8C1-2E82-48DD-8880-B07B7AB9C7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796554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3136D3-6159-4DC0-B23C-1A5122E5FC7D}" type="datetimeFigureOut">
              <a:rPr lang="en-US"/>
              <a:pPr>
                <a:defRPr/>
              </a:pPr>
              <a:t>4/29/2013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014B98-8DE4-4C56-9301-C5EFC61136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803555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42D7E7-0771-4522-9C3E-595F323F1706}" type="datetimeFigureOut">
              <a:rPr lang="en-US"/>
              <a:pPr>
                <a:defRPr/>
              </a:pPr>
              <a:t>4/29/2013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2FE63C-4307-45F9-B231-AF109156E3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263498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52E963-327C-4F88-9ABB-401E510849B3}" type="datetimeFigureOut">
              <a:rPr lang="en-US"/>
              <a:pPr>
                <a:defRPr/>
              </a:pPr>
              <a:t>4/29/2013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5C1FB7-0447-41B8-98B9-CAB2CCA1D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630193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3"/>
          <p:cNvSpPr/>
          <p:nvPr/>
        </p:nvSpPr>
        <p:spPr>
          <a:xfrm>
            <a:off x="-1588" y="-1588"/>
            <a:ext cx="9145588" cy="6859588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Right Triangle 4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BA37D5-9A44-444B-B50A-F1A761DF475D}" type="datetimeFigureOut">
              <a:rPr lang="en-US"/>
              <a:pPr>
                <a:defRPr/>
              </a:pPr>
              <a:t>4/29/2013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D3E0F4-6A4E-4C99-A8DD-7D3275948B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9952143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70B061-9070-4DF2-B4D3-67BA35432F73}" type="datetimeFigureOut">
              <a:rPr lang="en-US"/>
              <a:pPr>
                <a:defRPr/>
              </a:pPr>
              <a:t>4/29/2013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A42BEC-D2F0-4BAC-84FE-BA1119C4D0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920441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BA1FB8-7E71-4308-B1D5-CE8F9BBBBF50}" type="datetimeFigureOut">
              <a:rPr lang="en-US"/>
              <a:pPr>
                <a:defRPr/>
              </a:pPr>
              <a:t>4/29/2013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119829-BDC4-4E99-8C85-1B83C61EC1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930393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6257DA-85D7-43F3-BEC1-65ACE1449F86}" type="datetimeFigureOut">
              <a:rPr lang="en-US"/>
              <a:pPr>
                <a:defRPr/>
              </a:pPr>
              <a:t>4/29/2013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C205DC-ED3C-4F9A-B7ED-4B8C3082F0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53444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F5A4A6-2342-4B6C-8256-ADD4BB311300}" type="datetimeFigureOut">
              <a:rPr lang="en-US"/>
              <a:pPr>
                <a:defRPr/>
              </a:pPr>
              <a:t>4/29/2013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55C98F-832E-4549-A1AA-C38F498071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161129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Triangle 4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5400000">
            <a:off x="433388" y="-433388"/>
            <a:ext cx="6858000" cy="7724775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076880-D83D-40AE-939A-B52BD0C94913}" type="datetimeFigureOut">
              <a:rPr lang="en-US"/>
              <a:pPr>
                <a:defRPr/>
              </a:pPr>
              <a:t>4/29/2013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F6CD83B1-8E5A-42D5-B569-43EF2DDA31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54055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ight Triangle 4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rtlCol="0" anchor="ctr">
            <a:normAutofit/>
          </a:bodyPr>
          <a:lstStyle>
            <a:lvl1pPr algn="r">
              <a:defRPr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EF1FE4-31FA-4956-A1B9-A0954E584081}" type="datetimeFigureOut">
              <a:rPr lang="en-US"/>
              <a:pPr>
                <a:defRPr/>
              </a:pPr>
              <a:t>4/29/2013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02236A-8361-4A7A-AD63-E5299A2E2D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37053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3175" y="5051425"/>
            <a:ext cx="3575050" cy="1806575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1588" y="5051425"/>
            <a:ext cx="9145588" cy="180657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325" y="365125"/>
            <a:ext cx="7521575" cy="54927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9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22325" y="1100138"/>
            <a:ext cx="7521575" cy="3579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613" y="5870575"/>
            <a:ext cx="2176462" cy="2016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7883DE9-D783-459E-A6F8-9E3D846C7F72}" type="datetimeFigureOut">
              <a:rPr lang="en-US"/>
              <a:pPr>
                <a:defRPr/>
              </a:pPr>
              <a:t>4/29/2013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900" y="6284913"/>
            <a:ext cx="4724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50" y="6170613"/>
            <a:ext cx="503238" cy="503237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E93D706-59DB-4189-93E0-A3228356E6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76" r:id="rId2"/>
    <p:sldLayoutId id="2147483684" r:id="rId3"/>
    <p:sldLayoutId id="2147483677" r:id="rId4"/>
    <p:sldLayoutId id="2147483678" r:id="rId5"/>
    <p:sldLayoutId id="2147483679" r:id="rId6"/>
    <p:sldLayoutId id="2147483680" r:id="rId7"/>
    <p:sldLayoutId id="2147483685" r:id="rId8"/>
    <p:sldLayoutId id="2147483686" r:id="rId9"/>
    <p:sldLayoutId id="2147483681" r:id="rId10"/>
    <p:sldLayoutId id="2147483682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2800" kern="1200" cap="all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chemeClr val="tx1"/>
          </a:solidFill>
          <a:latin typeface="Franklin Gothic Medium" pitchFamily="34" charset="0"/>
        </a:defRPr>
      </a:lvl9pPr>
    </p:titleStyle>
    <p:bodyStyle>
      <a:lvl1pPr marL="342900" indent="-342900" algn="l" rtl="0" fontAlgn="base">
        <a:spcBef>
          <a:spcPts val="800"/>
        </a:spcBef>
        <a:spcAft>
          <a:spcPct val="0"/>
        </a:spcAft>
        <a:buFont typeface="Arial" charset="0"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038" indent="-173038" algn="l" rtl="0" fontAlgn="base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1638" indent="-163513" algn="l" rtl="0" fontAlgn="base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238" indent="-163513" algn="l" rtl="0" fontAlgn="base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8838" indent="-173038" algn="l" rtl="0" fontAlgn="base">
        <a:spcBef>
          <a:spcPts val="3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Excel_Worksheet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ChangeArrowheads="1"/>
          </p:cNvSpPr>
          <p:nvPr/>
        </p:nvSpPr>
        <p:spPr bwMode="auto">
          <a:xfrm>
            <a:off x="4419600" y="3657600"/>
            <a:ext cx="3962400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endParaRPr lang="en-US" dirty="0">
              <a:latin typeface="Georgia" pitchFamily="18" charset="0"/>
            </a:endParaRPr>
          </a:p>
          <a:p>
            <a:endParaRPr lang="en-US" dirty="0">
              <a:solidFill>
                <a:schemeClr val="accent2"/>
              </a:solidFill>
            </a:endParaRPr>
          </a:p>
          <a:p>
            <a:r>
              <a:rPr lang="en-US" dirty="0">
                <a:solidFill>
                  <a:schemeClr val="accent2"/>
                </a:solidFill>
                <a:latin typeface="Georgia" pitchFamily="18" charset="0"/>
              </a:rPr>
              <a:t>The E-Mod multiplier increases or decreases the amount of premium to be paid during each policy period.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914400" y="990600"/>
            <a:ext cx="6477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chemeClr val="accent2"/>
                </a:solidFill>
                <a:latin typeface="Georgia" pitchFamily="18" charset="0"/>
              </a:rPr>
              <a:t>What is an Experience Modifier? </a:t>
            </a:r>
            <a:endParaRPr lang="en-US" sz="2000" b="1" dirty="0">
              <a:solidFill>
                <a:schemeClr val="accent2"/>
              </a:solidFill>
              <a:latin typeface="Georgia" pitchFamily="18" charset="0"/>
            </a:endParaRPr>
          </a:p>
        </p:txBody>
      </p:sp>
      <p:pic>
        <p:nvPicPr>
          <p:cNvPr id="14340" name="Picture 4" descr="C:\Users\Laura Adair\AppData\Local\Microsoft\Windows\Temporary Internet Files\Content.IE5\027QQLFP\MC910216407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832623">
            <a:off x="6248400" y="972671"/>
            <a:ext cx="2006289" cy="1747837"/>
          </a:xfrm>
          <a:prstGeom prst="rect">
            <a:avLst/>
          </a:prstGeom>
          <a:noFill/>
          <a:effectLst>
            <a:outerShdw blurRad="50800" dist="50800" dir="5400000" sx="110000" sy="110000" algn="ctr" rotWithShape="0">
              <a:schemeClr val="accent2"/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4341" name="Picture 5" descr="C:\Users\Laura Adair\AppData\Local\Microsoft\Windows\Temporary Internet Files\Content.IE5\027QQLFP\MC910216407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9895970">
            <a:off x="219982" y="980248"/>
            <a:ext cx="2014814" cy="1755264"/>
          </a:xfrm>
          <a:prstGeom prst="rect">
            <a:avLst/>
          </a:prstGeom>
          <a:noFill/>
          <a:effectLst>
            <a:outerShdw blurRad="50800" dist="50800" dir="5400000" sx="110000" sy="110000" algn="ctr" rotWithShape="0">
              <a:schemeClr val="accent2"/>
            </a:outerShdw>
          </a:effectLst>
        </p:spPr>
      </p:pic>
      <p:sp>
        <p:nvSpPr>
          <p:cNvPr id="6" name="Rectangle 5"/>
          <p:cNvSpPr/>
          <p:nvPr/>
        </p:nvSpPr>
        <p:spPr>
          <a:xfrm>
            <a:off x="304800" y="29718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>
                <a:solidFill>
                  <a:schemeClr val="accent3"/>
                </a:solidFill>
                <a:latin typeface="Georgia" pitchFamily="18" charset="0"/>
              </a:rPr>
              <a:t>The Experience Rating Plan (E-Mod) is a multiplier for each employer based on risk classification, payroll, and loss experience. </a:t>
            </a:r>
            <a:endParaRPr lang="en-US" dirty="0">
              <a:solidFill>
                <a:schemeClr val="accent3"/>
              </a:solidFill>
              <a:latin typeface="Georgia" pitchFamily="18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1"/>
            <a:ext cx="8305799" cy="762000"/>
          </a:xfrm>
        </p:spPr>
        <p:txBody>
          <a:bodyPr/>
          <a:lstStyle/>
          <a:p>
            <a:r>
              <a:rPr lang="en-US" b="1" i="1" dirty="0" smtClean="0">
                <a:solidFill>
                  <a:schemeClr val="accent3"/>
                </a:solidFill>
                <a:latin typeface="Georgia" pitchFamily="18" charset="0"/>
              </a:rPr>
              <a:t>Actual Primary /Excess Losses</a:t>
            </a:r>
            <a:r>
              <a:rPr lang="en-US" dirty="0" smtClean="0">
                <a:solidFill>
                  <a:schemeClr val="accent3"/>
                </a:solidFill>
                <a:latin typeface="Georgia" pitchFamily="18" charset="0"/>
              </a:rPr>
              <a:t>		    </a:t>
            </a:r>
            <a:r>
              <a:rPr lang="en-US" sz="2400" b="1" dirty="0" smtClean="0">
                <a:solidFill>
                  <a:schemeClr val="accent3"/>
                </a:solidFill>
                <a:latin typeface="Georgia" pitchFamily="18" charset="0"/>
              </a:rPr>
              <a:t>ABC Law Enforcement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1" y="1100138"/>
            <a:ext cx="7886700" cy="3243262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533400" y="1066802"/>
          <a:ext cx="8305800" cy="390449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838200"/>
                <a:gridCol w="1590472"/>
                <a:gridCol w="1387812"/>
                <a:gridCol w="1136516"/>
                <a:gridCol w="1143000"/>
                <a:gridCol w="1143000"/>
                <a:gridCol w="1066800"/>
              </a:tblGrid>
              <a:tr h="914398"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Policy Year</a:t>
                      </a:r>
                      <a:endParaRPr lang="en-US" sz="1600" b="0" i="0" dirty="0">
                        <a:solidFill>
                          <a:schemeClr val="bg1"/>
                        </a:solidFill>
                        <a:latin typeface="Georg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 smtClean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  Claimant</a:t>
                      </a:r>
                      <a:endParaRPr lang="en-US" sz="1600" b="0" i="0" dirty="0">
                        <a:solidFill>
                          <a:schemeClr val="bg1"/>
                        </a:solidFill>
                        <a:latin typeface="Georg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 smtClean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Claim Paid</a:t>
                      </a:r>
                      <a:endParaRPr lang="en-US" sz="1600" b="0" i="0" dirty="0">
                        <a:solidFill>
                          <a:schemeClr val="bg1"/>
                        </a:solidFill>
                        <a:latin typeface="Georg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 smtClean="0">
                        <a:solidFill>
                          <a:schemeClr val="bg1"/>
                        </a:solidFill>
                      </a:endParaRPr>
                    </a:p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Claim Type</a:t>
                      </a:r>
                      <a:endParaRPr lang="en-US" sz="1600" b="0" i="0" dirty="0">
                        <a:solidFill>
                          <a:schemeClr val="bg1"/>
                        </a:solidFill>
                        <a:latin typeface="Georg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Discount-Med Only</a:t>
                      </a:r>
                    </a:p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(-70%)</a:t>
                      </a:r>
                      <a:endParaRPr lang="en-US" sz="1600" b="0" i="0" dirty="0">
                        <a:solidFill>
                          <a:schemeClr val="bg1"/>
                        </a:solidFill>
                        <a:latin typeface="Georg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Actual Primary Loss</a:t>
                      </a:r>
                      <a:endParaRPr lang="en-US" sz="1600" b="0" i="0" dirty="0">
                        <a:solidFill>
                          <a:schemeClr val="bg1"/>
                        </a:solidFill>
                        <a:latin typeface="Georg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>
                          <a:solidFill>
                            <a:schemeClr val="bg1"/>
                          </a:solidFill>
                        </a:rPr>
                        <a:t>Actual </a:t>
                      </a:r>
                      <a:r>
                        <a:rPr lang="en-US" sz="1600" baseline="0" dirty="0" smtClean="0">
                          <a:solidFill>
                            <a:schemeClr val="bg1"/>
                          </a:solidFill>
                        </a:rPr>
                        <a:t>Excess Loss</a:t>
                      </a:r>
                      <a:endParaRPr lang="en-US" sz="1600" b="0" i="0" dirty="0">
                        <a:solidFill>
                          <a:schemeClr val="bg1"/>
                        </a:solidFill>
                        <a:latin typeface="Georgia" pitchFamily="18" charset="0"/>
                      </a:endParaRPr>
                    </a:p>
                  </a:txBody>
                  <a:tcPr/>
                </a:tc>
              </a:tr>
              <a:tr h="48148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2009</a:t>
                      </a:r>
                      <a:endParaRPr lang="en-US" sz="1600" dirty="0">
                        <a:latin typeface="Georg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Christine Cagney</a:t>
                      </a:r>
                      <a:endParaRPr lang="en-US" sz="1600" dirty="0">
                        <a:latin typeface="Georg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$3,000</a:t>
                      </a:r>
                      <a:endParaRPr lang="en-US" sz="1600" dirty="0">
                        <a:latin typeface="Georg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Med</a:t>
                      </a:r>
                      <a:r>
                        <a:rPr lang="en-US" sz="1600" baseline="0" dirty="0" smtClean="0"/>
                        <a:t> Only</a:t>
                      </a:r>
                      <a:endParaRPr lang="en-US" sz="1600" dirty="0">
                        <a:latin typeface="Georg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$900</a:t>
                      </a:r>
                      <a:endParaRPr lang="en-US" sz="1600" dirty="0">
                        <a:latin typeface="Georg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$900</a:t>
                      </a:r>
                      <a:endParaRPr lang="en-US" sz="1600" dirty="0">
                        <a:latin typeface="Georg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$0</a:t>
                      </a:r>
                      <a:endParaRPr lang="en-US" sz="1600" dirty="0">
                        <a:latin typeface="Georgia" pitchFamily="18" charset="0"/>
                      </a:endParaRPr>
                    </a:p>
                  </a:txBody>
                  <a:tcPr/>
                </a:tc>
              </a:tr>
              <a:tr h="298602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2009</a:t>
                      </a:r>
                      <a:endParaRPr lang="en-US" sz="1600" dirty="0">
                        <a:latin typeface="Georg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Angus MacGyver</a:t>
                      </a:r>
                      <a:endParaRPr lang="en-US" sz="1600" dirty="0">
                        <a:latin typeface="Georg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$7,000</a:t>
                      </a:r>
                      <a:endParaRPr lang="en-US" sz="1600" dirty="0">
                        <a:latin typeface="Georg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Med Only</a:t>
                      </a:r>
                      <a:endParaRPr lang="en-US" sz="1600" dirty="0">
                        <a:latin typeface="Georg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$210</a:t>
                      </a:r>
                      <a:endParaRPr lang="en-US" sz="1600" dirty="0">
                        <a:latin typeface="Georg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$2,100</a:t>
                      </a:r>
                      <a:endParaRPr lang="en-US" sz="1600" dirty="0">
                        <a:latin typeface="Georg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$0</a:t>
                      </a:r>
                      <a:endParaRPr lang="en-US" sz="1600" dirty="0">
                        <a:latin typeface="Georgia" pitchFamily="18" charset="0"/>
                      </a:endParaRP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2009</a:t>
                      </a:r>
                      <a:endParaRPr lang="en-US" sz="1600" dirty="0">
                        <a:latin typeface="Georg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Danny Williams</a:t>
                      </a:r>
                      <a:endParaRPr lang="en-US" sz="1600" dirty="0">
                        <a:latin typeface="Georg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$5,000</a:t>
                      </a:r>
                      <a:endParaRPr lang="en-US" sz="1600" dirty="0">
                        <a:latin typeface="Georg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Indemnity</a:t>
                      </a:r>
                      <a:endParaRPr lang="en-US" sz="1600" dirty="0">
                        <a:latin typeface="Georg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$5,000</a:t>
                      </a:r>
                      <a:endParaRPr lang="en-US" sz="1600" dirty="0">
                        <a:latin typeface="Georg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$5,000</a:t>
                      </a:r>
                      <a:endParaRPr lang="en-US" sz="1600" dirty="0">
                        <a:latin typeface="Georg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$0</a:t>
                      </a:r>
                      <a:endParaRPr lang="en-US" sz="1600" dirty="0">
                        <a:latin typeface="Georgia" pitchFamily="18" charset="0"/>
                      </a:endParaRPr>
                    </a:p>
                  </a:txBody>
                  <a:tcPr/>
                </a:tc>
              </a:tr>
              <a:tr h="45873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2010</a:t>
                      </a:r>
                      <a:endParaRPr lang="en-US" sz="1600" dirty="0">
                        <a:latin typeface="Georg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Steve </a:t>
                      </a:r>
                      <a:r>
                        <a:rPr lang="en-US" sz="1600" dirty="0" err="1" smtClean="0"/>
                        <a:t>McGarrett</a:t>
                      </a:r>
                      <a:endParaRPr lang="en-US" sz="1600" dirty="0">
                        <a:latin typeface="Georg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$1,000</a:t>
                      </a:r>
                      <a:endParaRPr lang="en-US" sz="1600" dirty="0">
                        <a:latin typeface="Georg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Med</a:t>
                      </a:r>
                      <a:r>
                        <a:rPr lang="en-US" sz="1600" baseline="0" dirty="0" smtClean="0"/>
                        <a:t> Only</a:t>
                      </a:r>
                      <a:endParaRPr lang="en-US" sz="1600" dirty="0">
                        <a:latin typeface="Georg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$300</a:t>
                      </a:r>
                      <a:endParaRPr lang="en-US" sz="1600" dirty="0">
                        <a:latin typeface="Georg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$300</a:t>
                      </a:r>
                      <a:endParaRPr lang="en-US" sz="1600" dirty="0">
                        <a:latin typeface="Georg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$0</a:t>
                      </a:r>
                      <a:endParaRPr lang="en-US" sz="1600" dirty="0">
                        <a:latin typeface="Georgia" pitchFamily="18" charset="0"/>
                      </a:endParaRPr>
                    </a:p>
                  </a:txBody>
                  <a:tcPr/>
                </a:tc>
              </a:tr>
              <a:tr h="45873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2011</a:t>
                      </a:r>
                      <a:endParaRPr lang="en-US" sz="1600" dirty="0">
                        <a:latin typeface="Georg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Joe Friday</a:t>
                      </a:r>
                      <a:endParaRPr lang="en-US" sz="1600" dirty="0">
                        <a:latin typeface="Georg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$20,000</a:t>
                      </a:r>
                      <a:endParaRPr lang="en-US" sz="1600" dirty="0">
                        <a:latin typeface="Georg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Med +</a:t>
                      </a:r>
                      <a:r>
                        <a:rPr lang="en-US" sz="1600" dirty="0" err="1" smtClean="0"/>
                        <a:t>Indem</a:t>
                      </a:r>
                      <a:endParaRPr lang="en-US" sz="1600" dirty="0">
                        <a:latin typeface="Georg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$20,000</a:t>
                      </a:r>
                      <a:endParaRPr lang="en-US" sz="1600" dirty="0">
                        <a:latin typeface="Georg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$5,000</a:t>
                      </a:r>
                      <a:endParaRPr lang="en-US" sz="1600" dirty="0">
                        <a:latin typeface="Georg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$15,000</a:t>
                      </a:r>
                      <a:endParaRPr lang="en-US" sz="1600" dirty="0">
                        <a:latin typeface="Georgia" pitchFamily="18" charset="0"/>
                      </a:endParaRPr>
                    </a:p>
                  </a:txBody>
                  <a:tcPr/>
                </a:tc>
              </a:tr>
              <a:tr h="45873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Totals</a:t>
                      </a:r>
                      <a:endParaRPr lang="en-US" sz="1600" dirty="0">
                        <a:latin typeface="Georg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Georg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$36,000</a:t>
                      </a:r>
                      <a:endParaRPr lang="en-US" sz="1600" dirty="0">
                        <a:latin typeface="Georg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600" dirty="0">
                        <a:latin typeface="Georg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$26,410</a:t>
                      </a:r>
                      <a:endParaRPr lang="en-US" sz="1600" dirty="0">
                        <a:latin typeface="Georg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$13,300</a:t>
                      </a:r>
                      <a:endParaRPr lang="en-US" sz="1600" dirty="0">
                        <a:latin typeface="Georgia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$15,000</a:t>
                      </a:r>
                      <a:endParaRPr lang="en-US" sz="1600" dirty="0">
                        <a:latin typeface="Georgia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763000" cy="1066800"/>
          </a:xfrm>
        </p:spPr>
        <p:txBody>
          <a:bodyPr/>
          <a:lstStyle/>
          <a:p>
            <a:r>
              <a:rPr lang="en-US" b="1" i="1" dirty="0" smtClean="0">
                <a:solidFill>
                  <a:schemeClr val="accent3"/>
                </a:solidFill>
                <a:latin typeface="Georgia" pitchFamily="18" charset="0"/>
              </a:rPr>
              <a:t>		Expected  Losses-</a:t>
            </a:r>
            <a:r>
              <a:rPr lang="en-US" b="1" dirty="0" smtClean="0">
                <a:solidFill>
                  <a:schemeClr val="accent3"/>
                </a:solidFill>
                <a:latin typeface="Georgia" pitchFamily="18" charset="0"/>
              </a:rPr>
              <a:t> </a:t>
            </a:r>
            <a:br>
              <a:rPr lang="en-US" b="1" dirty="0" smtClean="0">
                <a:solidFill>
                  <a:schemeClr val="accent3"/>
                </a:solidFill>
                <a:latin typeface="Georgia" pitchFamily="18" charset="0"/>
              </a:rPr>
            </a:br>
            <a:r>
              <a:rPr lang="en-US" b="1" dirty="0" smtClean="0">
                <a:solidFill>
                  <a:schemeClr val="accent3"/>
                </a:solidFill>
                <a:latin typeface="Georgia" pitchFamily="18" charset="0"/>
              </a:rPr>
              <a:t>	</a:t>
            </a:r>
            <a:r>
              <a:rPr lang="en-US" b="1" dirty="0" smtClean="0">
                <a:solidFill>
                  <a:schemeClr val="accent3"/>
                </a:solidFill>
                <a:latin typeface="Georgia" pitchFamily="18" charset="0"/>
              </a:rPr>
              <a:t>	</a:t>
            </a:r>
            <a:r>
              <a:rPr lang="en-US" sz="1800" b="1" dirty="0" smtClean="0">
                <a:solidFill>
                  <a:schemeClr val="accent3"/>
                </a:solidFill>
                <a:latin typeface="Georgia" pitchFamily="18" charset="0"/>
              </a:rPr>
              <a:t>(</a:t>
            </a:r>
            <a:r>
              <a:rPr lang="en-US" sz="1800" b="1" dirty="0" smtClean="0">
                <a:solidFill>
                  <a:schemeClr val="accent3"/>
                </a:solidFill>
                <a:latin typeface="Georgia" pitchFamily="18" charset="0"/>
              </a:rPr>
              <a:t>Based on Payroll) </a:t>
            </a:r>
            <a:r>
              <a:rPr lang="en-US" b="1" dirty="0" smtClean="0">
                <a:solidFill>
                  <a:schemeClr val="accent3"/>
                </a:solidFill>
                <a:latin typeface="Georgia" pitchFamily="18" charset="0"/>
              </a:rPr>
              <a:t/>
            </a:r>
            <a:br>
              <a:rPr lang="en-US" b="1" dirty="0" smtClean="0">
                <a:solidFill>
                  <a:schemeClr val="accent3"/>
                </a:solidFill>
                <a:latin typeface="Georgia" pitchFamily="18" charset="0"/>
              </a:rPr>
            </a:br>
            <a:r>
              <a:rPr lang="en-US" b="1" dirty="0" smtClean="0">
                <a:solidFill>
                  <a:schemeClr val="accent3"/>
                </a:solidFill>
                <a:latin typeface="Georgia" pitchFamily="18" charset="0"/>
              </a:rPr>
              <a:t>		</a:t>
            </a:r>
            <a:r>
              <a:rPr lang="en-US" sz="2000" b="1" dirty="0" smtClean="0">
                <a:solidFill>
                  <a:schemeClr val="accent3"/>
                </a:solidFill>
                <a:latin typeface="Georgia" pitchFamily="18" charset="0"/>
              </a:rPr>
              <a:t>ABC law Enforcement</a:t>
            </a:r>
            <a:r>
              <a:rPr lang="en-US" b="1" dirty="0" smtClean="0">
                <a:solidFill>
                  <a:schemeClr val="accent3"/>
                </a:solidFill>
                <a:latin typeface="Georgia" pitchFamily="18" charset="0"/>
              </a:rPr>
              <a:t>	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295400" y="914399"/>
            <a:ext cx="6858000" cy="46166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latin typeface="Georgia" pitchFamily="18" charset="0"/>
              </a:rPr>
              <a:t>			</a:t>
            </a:r>
            <a:endParaRPr lang="en-US" b="1" dirty="0" smtClean="0">
              <a:solidFill>
                <a:schemeClr val="accent3"/>
              </a:solidFill>
              <a:latin typeface="Georgia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dirty="0" smtClean="0">
                <a:latin typeface="Georgia" pitchFamily="18" charset="0"/>
              </a:rPr>
              <a:t>(</a:t>
            </a:r>
            <a:r>
              <a:rPr lang="en-US" sz="2000" dirty="0" smtClean="0">
                <a:latin typeface="Georgia" pitchFamily="18" charset="0"/>
              </a:rPr>
              <a:t>1</a:t>
            </a:r>
            <a:r>
              <a:rPr lang="en-US" sz="2000" dirty="0" smtClean="0">
                <a:latin typeface="Georgia" pitchFamily="18" charset="0"/>
              </a:rPr>
              <a:t>)Class </a:t>
            </a:r>
            <a:r>
              <a:rPr lang="en-US" sz="2000" dirty="0" smtClean="0">
                <a:latin typeface="Georgia" pitchFamily="18" charset="0"/>
              </a:rPr>
              <a:t>Code 7720 Law Enforcement.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dirty="0" smtClean="0">
                <a:latin typeface="Georgia" pitchFamily="18" charset="0"/>
              </a:rPr>
              <a:t>Payroll Amount: $100,000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dirty="0" smtClean="0">
                <a:latin typeface="Georgia" pitchFamily="18" charset="0"/>
              </a:rPr>
              <a:t>Expected </a:t>
            </a:r>
            <a:r>
              <a:rPr lang="en-US" sz="2000" dirty="0" smtClean="0">
                <a:latin typeface="Georgia" pitchFamily="18" charset="0"/>
              </a:rPr>
              <a:t>Loss Ratio: </a:t>
            </a:r>
            <a:r>
              <a:rPr lang="en-US" sz="2000" dirty="0" smtClean="0">
                <a:latin typeface="Georgia" pitchFamily="18" charset="0"/>
              </a:rPr>
              <a:t>7720=1.85 *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dirty="0" smtClean="0">
                <a:latin typeface="Georgia" pitchFamily="18" charset="0"/>
              </a:rPr>
              <a:t>Discount Ratio 7720= 0.11*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000" dirty="0" smtClean="0">
              <a:latin typeface="Georgia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u="sng" dirty="0" smtClean="0">
                <a:latin typeface="Georgia" pitchFamily="18" charset="0"/>
              </a:rPr>
              <a:t>Expected Losses-Class </a:t>
            </a:r>
            <a:r>
              <a:rPr lang="en-US" sz="2000" dirty="0" smtClean="0">
                <a:latin typeface="Georgia" pitchFamily="18" charset="0"/>
              </a:rPr>
              <a:t>Code 7720 Police =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dirty="0" smtClean="0">
                <a:latin typeface="Georgia" pitchFamily="18" charset="0"/>
              </a:rPr>
              <a:t>($100,000/100) x</a:t>
            </a:r>
            <a:r>
              <a:rPr lang="en-US" sz="2000" dirty="0" smtClean="0">
                <a:latin typeface="Georgia" pitchFamily="18" charset="0"/>
              </a:rPr>
              <a:t> 1.85 (ELR)=</a:t>
            </a:r>
            <a:r>
              <a:rPr lang="en-US" sz="2000" b="1" u="sng" dirty="0" smtClean="0">
                <a:solidFill>
                  <a:schemeClr val="accent2"/>
                </a:solidFill>
                <a:latin typeface="Georgia" pitchFamily="18" charset="0"/>
              </a:rPr>
              <a:t>$1,850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u="sng" dirty="0" smtClean="0">
                <a:latin typeface="Georgia" pitchFamily="18" charset="0"/>
              </a:rPr>
              <a:t>Expected Primary </a:t>
            </a:r>
            <a:r>
              <a:rPr lang="en-US" sz="2000" u="sng" dirty="0" smtClean="0">
                <a:latin typeface="Georgia" pitchFamily="18" charset="0"/>
              </a:rPr>
              <a:t>Losses </a:t>
            </a:r>
            <a:r>
              <a:rPr lang="en-US" sz="2000" dirty="0" smtClean="0">
                <a:latin typeface="Georgia" pitchFamily="18" charset="0"/>
              </a:rPr>
              <a:t>for Class Code </a:t>
            </a:r>
            <a:r>
              <a:rPr lang="en-US" sz="2000" dirty="0" smtClean="0">
                <a:latin typeface="Georgia" pitchFamily="18" charset="0"/>
              </a:rPr>
              <a:t>7720Police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dirty="0" smtClean="0">
                <a:latin typeface="Georgia" pitchFamily="18" charset="0"/>
              </a:rPr>
              <a:t>$1,850 </a:t>
            </a:r>
            <a:r>
              <a:rPr lang="en-US" sz="2000" dirty="0" smtClean="0">
                <a:latin typeface="Georgia" pitchFamily="18" charset="0"/>
              </a:rPr>
              <a:t>x 0.11 (D Ratio) </a:t>
            </a:r>
            <a:r>
              <a:rPr lang="en-US" sz="2000" b="1" dirty="0" smtClean="0">
                <a:solidFill>
                  <a:schemeClr val="accent3">
                    <a:lumMod val="75000"/>
                  </a:schemeClr>
                </a:solidFill>
                <a:latin typeface="Georgia" pitchFamily="18" charset="0"/>
              </a:rPr>
              <a:t>=</a:t>
            </a:r>
            <a:r>
              <a:rPr lang="en-US" sz="2000" b="1" u="sng" dirty="0" smtClean="0">
                <a:solidFill>
                  <a:schemeClr val="accent3"/>
                </a:solidFill>
                <a:latin typeface="Georgia" pitchFamily="18" charset="0"/>
              </a:rPr>
              <a:t>$203.50</a:t>
            </a:r>
            <a:endParaRPr lang="en-US" sz="2000" b="1" u="sng" dirty="0" smtClean="0">
              <a:solidFill>
                <a:schemeClr val="accent3"/>
              </a:solidFill>
              <a:latin typeface="Georgia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000" dirty="0" smtClean="0">
              <a:latin typeface="Georgia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2000" dirty="0" smtClean="0">
              <a:latin typeface="Georgia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dirty="0" smtClean="0">
                <a:latin typeface="Georgia" pitchFamily="18" charset="0"/>
              </a:rPr>
              <a:t>*Table of Expected Losses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>
              <a:latin typeface="Georgia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28601"/>
            <a:ext cx="9144000" cy="914400"/>
          </a:xfrm>
        </p:spPr>
        <p:txBody>
          <a:bodyPr/>
          <a:lstStyle/>
          <a:p>
            <a:r>
              <a:rPr lang="en-US" b="1" dirty="0" smtClean="0">
                <a:solidFill>
                  <a:schemeClr val="accent3"/>
                </a:solidFill>
                <a:latin typeface="Georgia" pitchFamily="18" charset="0"/>
              </a:rPr>
              <a:t>Expected losses -</a:t>
            </a:r>
            <a:r>
              <a:rPr lang="en-US" b="1" dirty="0" err="1" smtClean="0">
                <a:solidFill>
                  <a:schemeClr val="accent3"/>
                </a:solidFill>
                <a:latin typeface="Georgia" pitchFamily="18" charset="0"/>
              </a:rPr>
              <a:t>Abc</a:t>
            </a:r>
            <a:r>
              <a:rPr lang="en-US" b="1" dirty="0" smtClean="0">
                <a:solidFill>
                  <a:schemeClr val="accent3"/>
                </a:solidFill>
                <a:latin typeface="Georgia" pitchFamily="18" charset="0"/>
              </a:rPr>
              <a:t> Law Enforcement</a:t>
            </a:r>
            <a:endParaRPr lang="en-US" b="1" dirty="0">
              <a:solidFill>
                <a:schemeClr val="accent3"/>
              </a:solidFill>
              <a:latin typeface="Georg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325" y="990600"/>
            <a:ext cx="7521575" cy="3689350"/>
          </a:xfrm>
        </p:spPr>
        <p:txBody>
          <a:bodyPr/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b="0" dirty="0" smtClean="0">
                <a:latin typeface="Georgia" pitchFamily="18" charset="0"/>
              </a:rPr>
              <a:t>(2) Class Code 8810 Clerical.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b="0" dirty="0" smtClean="0">
                <a:latin typeface="Georgia" pitchFamily="18" charset="0"/>
              </a:rPr>
              <a:t>Payroll Amount: $30,000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b="0" dirty="0" smtClean="0">
                <a:latin typeface="Georgia" pitchFamily="18" charset="0"/>
              </a:rPr>
              <a:t>Expected LR 8810=0.17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b="0" dirty="0" smtClean="0">
                <a:latin typeface="Georgia" pitchFamily="18" charset="0"/>
              </a:rPr>
              <a:t>Discount Ratio 8810=0.14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b="0" dirty="0" smtClean="0">
              <a:latin typeface="Georgia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b="0" u="sng" dirty="0" smtClean="0">
                <a:latin typeface="Georgia" pitchFamily="18" charset="0"/>
              </a:rPr>
              <a:t>Expected Losses </a:t>
            </a:r>
            <a:r>
              <a:rPr lang="en-US" sz="2000" b="0" dirty="0" smtClean="0">
                <a:latin typeface="Georgia" pitchFamily="18" charset="0"/>
              </a:rPr>
              <a:t>for Class Code </a:t>
            </a:r>
            <a:r>
              <a:rPr lang="en-US" sz="2000" b="0" dirty="0" smtClean="0">
                <a:latin typeface="Georgia" pitchFamily="18" charset="0"/>
              </a:rPr>
              <a:t>8810 Clerical=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b="0" dirty="0" smtClean="0">
                <a:latin typeface="Georgia" pitchFamily="18" charset="0"/>
              </a:rPr>
              <a:t>($</a:t>
            </a:r>
            <a:r>
              <a:rPr lang="en-US" sz="2000" b="0" dirty="0" smtClean="0">
                <a:latin typeface="Georgia" pitchFamily="18" charset="0"/>
              </a:rPr>
              <a:t>30,000/100)x 0.17 </a:t>
            </a:r>
            <a:r>
              <a:rPr lang="en-US" sz="2000" b="0" dirty="0" smtClean="0">
                <a:latin typeface="Georgia" pitchFamily="18" charset="0"/>
              </a:rPr>
              <a:t>=</a:t>
            </a:r>
            <a:r>
              <a:rPr lang="en-US" sz="2000" b="0" u="sng" dirty="0" smtClean="0">
                <a:solidFill>
                  <a:schemeClr val="accent2"/>
                </a:solidFill>
                <a:latin typeface="Georgia" pitchFamily="18" charset="0"/>
              </a:rPr>
              <a:t>$</a:t>
            </a:r>
            <a:r>
              <a:rPr lang="en-US" sz="2000" u="sng" dirty="0" smtClean="0">
                <a:solidFill>
                  <a:schemeClr val="accent2"/>
                </a:solidFill>
                <a:latin typeface="Georgia" pitchFamily="18" charset="0"/>
              </a:rPr>
              <a:t>51.00</a:t>
            </a:r>
            <a:endParaRPr lang="en-US" sz="2000" u="sng" dirty="0" smtClean="0">
              <a:solidFill>
                <a:schemeClr val="accent2"/>
              </a:solidFill>
              <a:latin typeface="Georgia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b="0" u="sng" dirty="0" smtClean="0">
                <a:latin typeface="Georgia" pitchFamily="18" charset="0"/>
              </a:rPr>
              <a:t>Expected Primary Losses</a:t>
            </a:r>
            <a:r>
              <a:rPr lang="en-US" sz="2000" b="0" dirty="0" smtClean="0">
                <a:latin typeface="Georgia" pitchFamily="18" charset="0"/>
              </a:rPr>
              <a:t>=$</a:t>
            </a:r>
            <a:r>
              <a:rPr lang="en-US" sz="2000" b="0" dirty="0" smtClean="0">
                <a:latin typeface="Georgia" pitchFamily="18" charset="0"/>
              </a:rPr>
              <a:t>51.00 x 0.14= </a:t>
            </a:r>
            <a:r>
              <a:rPr lang="en-US" sz="2000" u="sng" dirty="0" smtClean="0">
                <a:solidFill>
                  <a:schemeClr val="accent3"/>
                </a:solidFill>
                <a:latin typeface="Georgia" pitchFamily="18" charset="0"/>
              </a:rPr>
              <a:t>$7.14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 smtClean="0"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3"/>
                </a:solidFill>
                <a:latin typeface="Georgia" pitchFamily="18" charset="0"/>
              </a:rPr>
              <a:t>Expected losses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b="1" dirty="0" err="1" smtClean="0">
                <a:solidFill>
                  <a:schemeClr val="accent3"/>
                </a:solidFill>
                <a:latin typeface="Georgia" pitchFamily="18" charset="0"/>
              </a:rPr>
              <a:t>Abc</a:t>
            </a:r>
            <a:r>
              <a:rPr lang="en-US" b="1" dirty="0" smtClean="0">
                <a:solidFill>
                  <a:schemeClr val="accent3"/>
                </a:solidFill>
                <a:latin typeface="Georgia" pitchFamily="18" charset="0"/>
              </a:rPr>
              <a:t> Law Enforcement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143000"/>
            <a:ext cx="7521575" cy="3460750"/>
          </a:xfrm>
        </p:spPr>
        <p:txBody>
          <a:bodyPr/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dirty="0" smtClean="0">
                <a:latin typeface="Georgia" pitchFamily="18" charset="0"/>
              </a:rPr>
              <a:t>(3) Total Expected  Losses=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0" dirty="0" smtClean="0">
                <a:latin typeface="Georgia" pitchFamily="18" charset="0"/>
              </a:rPr>
              <a:t>       </a:t>
            </a:r>
            <a:r>
              <a:rPr lang="en-US" sz="2000" b="0" dirty="0" smtClean="0">
                <a:latin typeface="Georgia" pitchFamily="18" charset="0"/>
              </a:rPr>
              <a:t>Class Code 7720Police      </a:t>
            </a:r>
            <a:r>
              <a:rPr lang="en-US" sz="2000" dirty="0" smtClean="0">
                <a:latin typeface="Georgia" pitchFamily="18" charset="0"/>
              </a:rPr>
              <a:t>= </a:t>
            </a:r>
            <a:r>
              <a:rPr lang="en-US" sz="2000" dirty="0" smtClean="0">
                <a:solidFill>
                  <a:schemeClr val="accent2"/>
                </a:solidFill>
                <a:latin typeface="Georgia" pitchFamily="18" charset="0"/>
              </a:rPr>
              <a:t>$1,850  </a:t>
            </a:r>
            <a:r>
              <a:rPr lang="en-US" sz="2000" dirty="0" smtClean="0">
                <a:latin typeface="Georgia" pitchFamily="18" charset="0"/>
              </a:rPr>
              <a:t>+</a:t>
            </a:r>
            <a:endParaRPr lang="en-US" sz="2000" dirty="0" smtClean="0">
              <a:latin typeface="Georgia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dirty="0" smtClean="0">
                <a:latin typeface="Georgia" pitchFamily="18" charset="0"/>
              </a:rPr>
              <a:t>       </a:t>
            </a:r>
            <a:r>
              <a:rPr lang="en-US" sz="2000" b="0" dirty="0" smtClean="0">
                <a:latin typeface="Georgia" pitchFamily="18" charset="0"/>
              </a:rPr>
              <a:t>Class </a:t>
            </a:r>
            <a:r>
              <a:rPr lang="en-US" sz="2000" b="0" dirty="0" smtClean="0">
                <a:latin typeface="Georgia" pitchFamily="18" charset="0"/>
              </a:rPr>
              <a:t>Code </a:t>
            </a:r>
            <a:r>
              <a:rPr lang="en-US" sz="2000" b="0" dirty="0" smtClean="0">
                <a:latin typeface="Georgia" pitchFamily="18" charset="0"/>
              </a:rPr>
              <a:t>8810 Clerical </a:t>
            </a:r>
            <a:r>
              <a:rPr lang="en-US" sz="2000" dirty="0" smtClean="0">
                <a:latin typeface="Georgia" pitchFamily="18" charset="0"/>
              </a:rPr>
              <a:t>=</a:t>
            </a:r>
            <a:r>
              <a:rPr lang="en-US" sz="2000" dirty="0" smtClean="0">
                <a:solidFill>
                  <a:schemeClr val="accent2"/>
                </a:solidFill>
                <a:latin typeface="Georgia" pitchFamily="18" charset="0"/>
              </a:rPr>
              <a:t>$51.00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dirty="0" smtClean="0">
                <a:latin typeface="Georgia" pitchFamily="18" charset="0"/>
              </a:rPr>
              <a:t> </a:t>
            </a:r>
            <a:r>
              <a:rPr lang="en-US" dirty="0" smtClean="0">
                <a:latin typeface="Georgia" pitchFamily="18" charset="0"/>
              </a:rPr>
              <a:t>                                                        </a:t>
            </a:r>
            <a:r>
              <a:rPr lang="en-US" sz="2000" u="sng" dirty="0" smtClean="0">
                <a:latin typeface="Georgia" pitchFamily="18" charset="0"/>
              </a:rPr>
              <a:t>=</a:t>
            </a:r>
            <a:r>
              <a:rPr lang="en-US" sz="2000" u="sng" dirty="0" smtClean="0">
                <a:solidFill>
                  <a:schemeClr val="accent2"/>
                </a:solidFill>
                <a:latin typeface="Georgia" pitchFamily="18" charset="0"/>
              </a:rPr>
              <a:t>$1,901.00 x 3 years=$5,703</a:t>
            </a:r>
            <a:endParaRPr lang="en-US" sz="2000" u="sng" dirty="0" smtClean="0">
              <a:solidFill>
                <a:schemeClr val="accent2"/>
              </a:solidFill>
              <a:latin typeface="Georgia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dirty="0" smtClean="0">
                <a:latin typeface="Georgia" pitchFamily="18" charset="0"/>
              </a:rPr>
              <a:t>(4) Total </a:t>
            </a:r>
            <a:r>
              <a:rPr lang="en-US" sz="2000" dirty="0" smtClean="0">
                <a:latin typeface="Georgia" pitchFamily="18" charset="0"/>
              </a:rPr>
              <a:t> Expected Primary Losses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b="0" dirty="0" smtClean="0">
                <a:latin typeface="Georgia" pitchFamily="18" charset="0"/>
              </a:rPr>
              <a:t>Code 7720 Police     </a:t>
            </a:r>
            <a:r>
              <a:rPr lang="en-US" sz="2000" b="0" dirty="0" smtClean="0">
                <a:latin typeface="Georgia" pitchFamily="18" charset="0"/>
              </a:rPr>
              <a:t> </a:t>
            </a:r>
            <a:r>
              <a:rPr lang="en-US" sz="2000" dirty="0" smtClean="0">
                <a:solidFill>
                  <a:schemeClr val="accent3"/>
                </a:solidFill>
                <a:latin typeface="Georgia" pitchFamily="18" charset="0"/>
              </a:rPr>
              <a:t>$203.50 </a:t>
            </a:r>
            <a:r>
              <a:rPr lang="en-US" sz="2000" dirty="0" smtClean="0">
                <a:latin typeface="Georgia" pitchFamily="18" charset="0"/>
              </a:rPr>
              <a:t>+ </a:t>
            </a:r>
            <a:endParaRPr lang="en-US" sz="2000" dirty="0" smtClean="0">
              <a:latin typeface="Georgia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b="0" dirty="0" smtClean="0">
                <a:latin typeface="Georgia" pitchFamily="18" charset="0"/>
              </a:rPr>
              <a:t>Code 8810 Clerical        </a:t>
            </a:r>
            <a:r>
              <a:rPr lang="en-US" sz="2000" dirty="0" smtClean="0">
                <a:solidFill>
                  <a:schemeClr val="accent3"/>
                </a:solidFill>
                <a:latin typeface="Georgia" pitchFamily="18" charset="0"/>
              </a:rPr>
              <a:t>$7.14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dirty="0" smtClean="0">
                <a:latin typeface="Georgia" pitchFamily="18" charset="0"/>
              </a:rPr>
              <a:t> </a:t>
            </a:r>
            <a:r>
              <a:rPr lang="en-US" sz="2000" dirty="0" smtClean="0">
                <a:latin typeface="Georgia" pitchFamily="18" charset="0"/>
              </a:rPr>
              <a:t>                                        </a:t>
            </a:r>
            <a:r>
              <a:rPr lang="en-US" sz="2000" u="sng" dirty="0" smtClean="0">
                <a:latin typeface="Georgia" pitchFamily="18" charset="0"/>
              </a:rPr>
              <a:t>=</a:t>
            </a:r>
            <a:r>
              <a:rPr lang="en-US" sz="2000" u="sng" dirty="0" smtClean="0">
                <a:solidFill>
                  <a:schemeClr val="accent3"/>
                </a:solidFill>
                <a:latin typeface="Georgia" pitchFamily="18" charset="0"/>
              </a:rPr>
              <a:t>$210.64  x 3 years= $631.92</a:t>
            </a:r>
            <a:endParaRPr lang="en-US" sz="2000" u="sng" dirty="0" smtClean="0">
              <a:solidFill>
                <a:schemeClr val="accent3"/>
              </a:solidFill>
              <a:latin typeface="Georgia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b="0" dirty="0" smtClean="0">
                <a:latin typeface="Georgia" pitchFamily="18" charset="0"/>
              </a:rPr>
              <a:t>	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1" y="365125"/>
            <a:ext cx="8610600" cy="549275"/>
          </a:xfrm>
        </p:spPr>
        <p:txBody>
          <a:bodyPr/>
          <a:lstStyle/>
          <a:p>
            <a:r>
              <a:rPr lang="en-US" dirty="0" smtClean="0">
                <a:solidFill>
                  <a:schemeClr val="accent3"/>
                </a:solidFill>
                <a:latin typeface="Georgia" pitchFamily="18" charset="0"/>
              </a:rPr>
              <a:t>E-Mod Calculation:</a:t>
            </a:r>
            <a:r>
              <a:rPr lang="en-US" dirty="0" smtClean="0"/>
              <a:t> </a:t>
            </a:r>
            <a:r>
              <a:rPr lang="en-US" dirty="0" smtClean="0">
                <a:solidFill>
                  <a:schemeClr val="accent3"/>
                </a:solidFill>
                <a:latin typeface="Georgia" pitchFamily="18" charset="0"/>
              </a:rPr>
              <a:t>ABC Law Enforcement</a:t>
            </a:r>
            <a:endParaRPr lang="en-US" dirty="0">
              <a:solidFill>
                <a:schemeClr val="accent3"/>
              </a:solidFill>
              <a:latin typeface="Georg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5912" y="1905000"/>
            <a:ext cx="7521575" cy="19812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chemeClr val="accent2"/>
                </a:solidFill>
                <a:latin typeface="Calibri" pitchFamily="34" charset="0"/>
              </a:rPr>
              <a:t>  </a:t>
            </a:r>
          </a:p>
          <a:p>
            <a:pPr eaLnBrk="1" hangingPunct="1"/>
            <a:r>
              <a:rPr lang="en-US" sz="2000" dirty="0" smtClean="0">
                <a:solidFill>
                  <a:schemeClr val="accent3"/>
                </a:solidFill>
                <a:latin typeface="Georgia" pitchFamily="18" charset="0"/>
              </a:rPr>
              <a:t>Actual </a:t>
            </a:r>
            <a:r>
              <a:rPr lang="en-US" sz="2000" dirty="0" smtClean="0">
                <a:solidFill>
                  <a:schemeClr val="accent3"/>
                </a:solidFill>
                <a:latin typeface="Georgia" pitchFamily="18" charset="0"/>
              </a:rPr>
              <a:t>Primary Losses</a:t>
            </a:r>
            <a:r>
              <a:rPr lang="en-US" sz="2000" dirty="0" smtClean="0">
                <a:solidFill>
                  <a:schemeClr val="accent3"/>
                </a:solidFill>
                <a:latin typeface="Georgia" pitchFamily="18" charset="0"/>
              </a:rPr>
              <a:t>=$</a:t>
            </a:r>
            <a:r>
              <a:rPr lang="en-US" sz="2000" dirty="0" smtClean="0">
                <a:solidFill>
                  <a:schemeClr val="accent3"/>
                </a:solidFill>
                <a:latin typeface="Georgia" pitchFamily="18" charset="0"/>
              </a:rPr>
              <a:t>13,300</a:t>
            </a:r>
            <a:r>
              <a:rPr lang="en-US" sz="2000" dirty="0" smtClean="0">
                <a:solidFill>
                  <a:schemeClr val="accent3"/>
                </a:solidFill>
                <a:latin typeface="Georgia" pitchFamily="18" charset="0"/>
              </a:rPr>
              <a:t>	</a:t>
            </a:r>
          </a:p>
          <a:p>
            <a:pPr eaLnBrk="1" hangingPunct="1"/>
            <a:r>
              <a:rPr lang="en-US" sz="2000" dirty="0" smtClean="0">
                <a:solidFill>
                  <a:schemeClr val="accent3"/>
                </a:solidFill>
                <a:latin typeface="Georgia" pitchFamily="18" charset="0"/>
              </a:rPr>
              <a:t>Expected Primary </a:t>
            </a:r>
            <a:r>
              <a:rPr lang="en-US" sz="2000" dirty="0" smtClean="0">
                <a:solidFill>
                  <a:schemeClr val="accent3"/>
                </a:solidFill>
                <a:latin typeface="Georgia" pitchFamily="18" charset="0"/>
              </a:rPr>
              <a:t>Losses</a:t>
            </a:r>
            <a:r>
              <a:rPr lang="en-US" sz="2000" dirty="0" smtClean="0">
                <a:solidFill>
                  <a:schemeClr val="accent3"/>
                </a:solidFill>
                <a:latin typeface="Georgia" pitchFamily="18" charset="0"/>
              </a:rPr>
              <a:t>=$631.92</a:t>
            </a:r>
            <a:r>
              <a:rPr lang="en-US" sz="2000" dirty="0" smtClean="0">
                <a:solidFill>
                  <a:schemeClr val="accent3"/>
                </a:solidFill>
                <a:latin typeface="Georgia" pitchFamily="18" charset="0"/>
              </a:rPr>
              <a:t>	 </a:t>
            </a:r>
          </a:p>
          <a:p>
            <a:pPr eaLnBrk="1" hangingPunct="1"/>
            <a:r>
              <a:rPr lang="en-US" sz="2000" dirty="0" smtClean="0">
                <a:solidFill>
                  <a:schemeClr val="accent3"/>
                </a:solidFill>
                <a:latin typeface="Georgia" pitchFamily="18" charset="0"/>
              </a:rPr>
              <a:t>$</a:t>
            </a:r>
            <a:r>
              <a:rPr lang="en-US" sz="2000" dirty="0" smtClean="0">
                <a:solidFill>
                  <a:schemeClr val="accent3"/>
                </a:solidFill>
                <a:latin typeface="Georgia" pitchFamily="18" charset="0"/>
              </a:rPr>
              <a:t>13,300</a:t>
            </a:r>
            <a:r>
              <a:rPr lang="en-US" sz="2000" dirty="0" smtClean="0">
                <a:solidFill>
                  <a:schemeClr val="accent3"/>
                </a:solidFill>
                <a:latin typeface="Georgia" pitchFamily="18" charset="0"/>
              </a:rPr>
              <a:t>/$631.92</a:t>
            </a:r>
            <a:endParaRPr lang="en-US" sz="2000" dirty="0" smtClean="0">
              <a:solidFill>
                <a:schemeClr val="accent3"/>
              </a:solidFill>
              <a:latin typeface="Georgia" pitchFamily="18" charset="0"/>
            </a:endParaRPr>
          </a:p>
          <a:p>
            <a:pPr eaLnBrk="1" hangingPunct="1"/>
            <a:r>
              <a:rPr lang="en-US" sz="2000" dirty="0" smtClean="0">
                <a:solidFill>
                  <a:schemeClr val="accent3"/>
                </a:solidFill>
                <a:latin typeface="Georgia" pitchFamily="18" charset="0"/>
              </a:rPr>
              <a:t>= </a:t>
            </a:r>
            <a:r>
              <a:rPr lang="en-US" sz="2000" u="sng" dirty="0" smtClean="0">
                <a:solidFill>
                  <a:schemeClr val="accent3"/>
                </a:solidFill>
                <a:latin typeface="Georgia" pitchFamily="18" charset="0"/>
              </a:rPr>
              <a:t>21</a:t>
            </a:r>
            <a:r>
              <a:rPr lang="en-US" sz="2000" u="sng" dirty="0" smtClean="0">
                <a:solidFill>
                  <a:schemeClr val="accent3"/>
                </a:solidFill>
                <a:latin typeface="Georgia" pitchFamily="18" charset="0"/>
              </a:rPr>
              <a:t>.04</a:t>
            </a:r>
            <a:r>
              <a:rPr lang="en-US" sz="2000" u="sng" dirty="0" smtClean="0">
                <a:solidFill>
                  <a:schemeClr val="accent3"/>
                </a:solidFill>
                <a:latin typeface="Georgia" pitchFamily="18" charset="0"/>
              </a:rPr>
              <a:t>?</a:t>
            </a:r>
            <a:endParaRPr lang="en-US" sz="2000" u="sng" dirty="0" smtClean="0">
              <a:solidFill>
                <a:schemeClr val="accent3"/>
              </a:solidFill>
              <a:latin typeface="Georgia" pitchFamily="18" charset="0"/>
            </a:endParaRPr>
          </a:p>
          <a:p>
            <a:pPr eaLnBrk="1" hangingPunct="1"/>
            <a:r>
              <a:rPr lang="en-US" sz="2000" dirty="0" smtClean="0">
                <a:solidFill>
                  <a:schemeClr val="accent3"/>
                </a:solidFill>
                <a:latin typeface="Georgia" pitchFamily="18" charset="0"/>
              </a:rPr>
              <a:t>			</a:t>
            </a:r>
            <a:endParaRPr lang="en-US" dirty="0" smtClean="0">
              <a:solidFill>
                <a:schemeClr val="accent3">
                  <a:lumMod val="60000"/>
                  <a:lumOff val="40000"/>
                </a:schemeClr>
              </a:solidFill>
              <a:latin typeface="Calibri" pitchFamily="34" charset="0"/>
            </a:endParaRPr>
          </a:p>
          <a:p>
            <a:r>
              <a:rPr lang="en-US" sz="2400" dirty="0">
                <a:solidFill>
                  <a:schemeClr val="accent3"/>
                </a:solidFill>
                <a:latin typeface="Georgia" pitchFamily="18" charset="0"/>
              </a:rPr>
              <a:t>WHY IS THIS E-MOD SO HIGH?</a:t>
            </a:r>
          </a:p>
          <a:p>
            <a:pPr eaLnBrk="1" hangingPunct="1"/>
            <a:endParaRPr lang="en-US" dirty="0" smtClean="0">
              <a:solidFill>
                <a:schemeClr val="accent3">
                  <a:lumMod val="60000"/>
                  <a:lumOff val="40000"/>
                </a:schemeClr>
              </a:solidFill>
              <a:latin typeface="Calibri" pitchFamily="34" charset="0"/>
            </a:endParaRPr>
          </a:p>
          <a:p>
            <a:pPr eaLnBrk="1" hangingPunct="1"/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libri" pitchFamily="34" charset="0"/>
              </a:rPr>
              <a:t>				</a:t>
            </a:r>
          </a:p>
          <a:p>
            <a:pPr eaLnBrk="1" hangingPunct="1"/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libri" pitchFamily="34" charset="0"/>
              </a:rPr>
              <a:t>													</a:t>
            </a:r>
          </a:p>
          <a:p>
            <a:pPr eaLnBrk="1" hangingPunct="1"/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libri" pitchFamily="34" charset="0"/>
              </a:rPr>
              <a:t>				</a:t>
            </a:r>
          </a:p>
          <a:p>
            <a:pPr eaLnBrk="1" hangingPunct="1"/>
            <a:r>
              <a:rPr lang="en-US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libri" pitchFamily="34" charset="0"/>
              </a:rPr>
              <a:t>				</a:t>
            </a:r>
            <a:endParaRPr lang="en-US" dirty="0" smtClean="0">
              <a:solidFill>
                <a:schemeClr val="accent1"/>
              </a:solidFill>
              <a:latin typeface="Calibri" pitchFamily="34" charset="0"/>
            </a:endParaRP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838200" y="1143000"/>
            <a:ext cx="6477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en-US" sz="2000" b="1" dirty="0">
                <a:solidFill>
                  <a:schemeClr val="accent2"/>
                </a:solidFill>
                <a:latin typeface="Georgia" pitchFamily="18" charset="0"/>
              </a:rPr>
              <a:t>E-Mod Formula =	</a:t>
            </a:r>
            <a:r>
              <a:rPr lang="en-US" sz="2000" b="1" u="sng" dirty="0">
                <a:solidFill>
                  <a:schemeClr val="accent2"/>
                </a:solidFill>
                <a:latin typeface="Georgia" pitchFamily="18" charset="0"/>
              </a:rPr>
              <a:t>Actual Primary Losses</a:t>
            </a:r>
            <a:endParaRPr lang="en-US" sz="2000" b="1" u="sng" dirty="0">
              <a:solidFill>
                <a:schemeClr val="folHlink"/>
              </a:solidFill>
              <a:latin typeface="Georgia" pitchFamily="18" charset="0"/>
            </a:endParaRPr>
          </a:p>
          <a:p>
            <a:pPr eaLnBrk="1" hangingPunct="1"/>
            <a:r>
              <a:rPr lang="en-US" sz="20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Georgia" pitchFamily="18" charset="0"/>
              </a:rPr>
              <a:t>			</a:t>
            </a:r>
            <a:r>
              <a:rPr lang="en-US" sz="2000" b="1" dirty="0" smtClean="0">
                <a:solidFill>
                  <a:schemeClr val="accent3"/>
                </a:solidFill>
                <a:latin typeface="Georgia" pitchFamily="18" charset="0"/>
              </a:rPr>
              <a:t>Expected </a:t>
            </a:r>
            <a:r>
              <a:rPr lang="en-US" sz="2000" b="1" dirty="0">
                <a:solidFill>
                  <a:schemeClr val="accent3"/>
                </a:solidFill>
                <a:latin typeface="Georgia" pitchFamily="18" charset="0"/>
              </a:rPr>
              <a:t>Primary Losses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81000" y="44958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124200" y="381000"/>
            <a:ext cx="1828800" cy="54927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b="1" i="1" dirty="0" smtClean="0">
                <a:solidFill>
                  <a:schemeClr val="accent2"/>
                </a:solidFill>
                <a:latin typeface="Georgia" pitchFamily="18" charset="0"/>
              </a:rPr>
              <a:t>Terms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>
          <a:xfrm>
            <a:off x="0" y="3276600"/>
            <a:ext cx="8345488" cy="1752600"/>
          </a:xfrm>
        </p:spPr>
        <p:txBody>
          <a:bodyPr/>
          <a:lstStyle/>
          <a:p>
            <a:r>
              <a:rPr lang="en-US" sz="1800" i="1" dirty="0" smtClean="0">
                <a:solidFill>
                  <a:schemeClr val="accent3"/>
                </a:solidFill>
                <a:latin typeface="Georgia" pitchFamily="18" charset="0"/>
              </a:rPr>
              <a:t>Ballast Value</a:t>
            </a:r>
            <a:r>
              <a:rPr lang="en-US" sz="1800" dirty="0" smtClean="0">
                <a:solidFill>
                  <a:schemeClr val="accent3"/>
                </a:solidFill>
                <a:latin typeface="Georgia" pitchFamily="18" charset="0"/>
              </a:rPr>
              <a:t>: </a:t>
            </a:r>
          </a:p>
          <a:p>
            <a:pPr indent="0">
              <a:spcBef>
                <a:spcPts val="0"/>
              </a:spcBef>
            </a:pPr>
            <a:r>
              <a:rPr lang="en-US" b="0" dirty="0" smtClean="0">
                <a:latin typeface="Georgia" pitchFamily="18" charset="0"/>
              </a:rPr>
              <a:t>A stabilizing element designed to limit the effect of any single loss on the</a:t>
            </a:r>
          </a:p>
          <a:p>
            <a:pPr indent="0">
              <a:spcBef>
                <a:spcPts val="0"/>
              </a:spcBef>
            </a:pPr>
            <a:r>
              <a:rPr lang="en-US" b="0" dirty="0" smtClean="0">
                <a:latin typeface="Georgia" pitchFamily="18" charset="0"/>
              </a:rPr>
              <a:t> E-Mod. The Ballast Value  increases as </a:t>
            </a:r>
            <a:r>
              <a:rPr lang="en-US" b="0" u="sng" dirty="0" smtClean="0">
                <a:latin typeface="Georgia" pitchFamily="18" charset="0"/>
              </a:rPr>
              <a:t>Expected Losses</a:t>
            </a:r>
            <a:r>
              <a:rPr lang="en-US" b="0" dirty="0" smtClean="0">
                <a:latin typeface="Georgia" pitchFamily="18" charset="0"/>
              </a:rPr>
              <a:t> increase. </a:t>
            </a:r>
          </a:p>
          <a:p>
            <a:pPr indent="0">
              <a:spcBef>
                <a:spcPts val="0"/>
              </a:spcBef>
            </a:pPr>
            <a:r>
              <a:rPr lang="en-US" b="0" dirty="0" smtClean="0">
                <a:latin typeface="Georgia" pitchFamily="18" charset="0"/>
              </a:rPr>
              <a:t>*Obtained from the Tables of Weighting and Ballast Values.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52400" y="990600"/>
            <a:ext cx="85344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7472" indent="-347472"/>
            <a:r>
              <a:rPr lang="en-US" sz="1800" b="1" i="1" dirty="0" smtClean="0">
                <a:solidFill>
                  <a:schemeClr val="accent3"/>
                </a:solidFill>
                <a:latin typeface="Georgia" pitchFamily="18" charset="0"/>
              </a:rPr>
              <a:t>Weighting Value: </a:t>
            </a:r>
          </a:p>
          <a:p>
            <a:pPr marL="347472"/>
            <a:r>
              <a:rPr lang="en-US" sz="1600" dirty="0" smtClean="0">
                <a:latin typeface="Georgia" pitchFamily="18" charset="0"/>
              </a:rPr>
              <a:t> A ratio that determines the percentage of excess losses in the E-Mod Formula. The Weighting Value is between .04 and .80 which increases as </a:t>
            </a:r>
            <a:r>
              <a:rPr lang="en-US" sz="1600" u="sng" dirty="0" smtClean="0">
                <a:latin typeface="Georgia" pitchFamily="18" charset="0"/>
              </a:rPr>
              <a:t>Expected Losses</a:t>
            </a:r>
            <a:r>
              <a:rPr lang="en-US" sz="1600" dirty="0" smtClean="0">
                <a:latin typeface="Georgia" pitchFamily="18" charset="0"/>
              </a:rPr>
              <a:t> increase. </a:t>
            </a:r>
          </a:p>
          <a:p>
            <a:pPr marL="347472"/>
            <a:r>
              <a:rPr lang="en-US" sz="1600" dirty="0" smtClean="0">
                <a:latin typeface="Georgia" pitchFamily="18" charset="0"/>
              </a:rPr>
              <a:t>*Obtained from the Tables of Weighting and Ballast Values.</a:t>
            </a:r>
          </a:p>
        </p:txBody>
      </p:sp>
      <p:pic>
        <p:nvPicPr>
          <p:cNvPr id="11269" name="Picture 5" descr="C:\Program Files\Microsoft Office\MEDIA\CAGCAT10\j0300840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24600" y="2286000"/>
            <a:ext cx="1537900" cy="129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7772400" cy="609600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i="1" cap="none" dirty="0" smtClean="0">
                <a:solidFill>
                  <a:schemeClr val="accent2"/>
                </a:solidFill>
                <a:latin typeface="Georgia" pitchFamily="18" charset="0"/>
              </a:rPr>
              <a:t>      Experience Modification Formula</a:t>
            </a:r>
          </a:p>
        </p:txBody>
      </p:sp>
      <p:sp>
        <p:nvSpPr>
          <p:cNvPr id="8195" name="Text Box 3"/>
          <p:cNvSpPr txBox="1">
            <a:spLocks noChangeArrowheads="1"/>
          </p:cNvSpPr>
          <p:nvPr/>
        </p:nvSpPr>
        <p:spPr bwMode="auto">
          <a:xfrm>
            <a:off x="3600" y="2667000"/>
            <a:ext cx="8573181" cy="14773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r>
              <a:rPr lang="en-US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libri" pitchFamily="34" charset="0"/>
              </a:rPr>
              <a:t>Expected  </a:t>
            </a:r>
            <a:r>
              <a:rPr lang="en-US" b="1" dirty="0" smtClean="0">
                <a:solidFill>
                  <a:schemeClr val="accent1"/>
                </a:solidFill>
                <a:latin typeface="Calibri" pitchFamily="34" charset="0"/>
              </a:rPr>
              <a:t> </a:t>
            </a:r>
            <a:r>
              <a:rPr lang="en-US" b="1" dirty="0">
                <a:solidFill>
                  <a:schemeClr val="accent1"/>
                </a:solidFill>
                <a:latin typeface="Calibri" pitchFamily="34" charset="0"/>
              </a:rPr>
              <a:t>+      </a:t>
            </a:r>
            <a:r>
              <a:rPr lang="en-US" b="1" dirty="0" smtClean="0">
                <a:solidFill>
                  <a:schemeClr val="accent1"/>
                </a:solidFill>
                <a:latin typeface="Calibri" pitchFamily="34" charset="0"/>
              </a:rPr>
              <a:t>Ballast     </a:t>
            </a:r>
            <a:r>
              <a:rPr lang="en-US" b="1" dirty="0">
                <a:solidFill>
                  <a:schemeClr val="accent1"/>
                </a:solidFill>
                <a:latin typeface="Calibri" pitchFamily="34" charset="0"/>
              </a:rPr>
              <a:t>+ Weighting Value           + (1 Minus Weighting Value)    = Total B</a:t>
            </a:r>
          </a:p>
          <a:p>
            <a:pPr eaLnBrk="1" hangingPunct="1"/>
            <a:r>
              <a:rPr lang="en-US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alibri" pitchFamily="34" charset="0"/>
              </a:rPr>
              <a:t>Primary   </a:t>
            </a:r>
            <a:r>
              <a:rPr lang="en-US" b="1" dirty="0">
                <a:solidFill>
                  <a:schemeClr val="accent1"/>
                </a:solidFill>
                <a:latin typeface="Calibri" pitchFamily="34" charset="0"/>
              </a:rPr>
              <a:t>           Value              Times                                       </a:t>
            </a:r>
            <a:r>
              <a:rPr lang="en-US" b="1" dirty="0" err="1">
                <a:solidFill>
                  <a:schemeClr val="accent1"/>
                </a:solidFill>
                <a:latin typeface="Calibri" pitchFamily="34" charset="0"/>
              </a:rPr>
              <a:t>Times</a:t>
            </a:r>
            <a:endParaRPr lang="en-US" b="1" dirty="0">
              <a:solidFill>
                <a:schemeClr val="accent1"/>
              </a:solidFill>
              <a:latin typeface="Calibri" pitchFamily="34" charset="0"/>
            </a:endParaRPr>
          </a:p>
          <a:p>
            <a:pPr eaLnBrk="1" hangingPunct="1"/>
            <a:r>
              <a:rPr lang="en-US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alibri" pitchFamily="34" charset="0"/>
              </a:rPr>
              <a:t>Losses     </a:t>
            </a:r>
            <a:r>
              <a:rPr lang="en-US" b="1" dirty="0">
                <a:solidFill>
                  <a:schemeClr val="accent1"/>
                </a:solidFill>
                <a:latin typeface="Calibri" pitchFamily="34" charset="0"/>
              </a:rPr>
              <a:t>                         Expected Excess Losses      Expected Excess Losses</a:t>
            </a:r>
          </a:p>
          <a:p>
            <a:pPr eaLnBrk="1" hangingPunct="1"/>
            <a:endParaRPr lang="en-US" b="1" dirty="0">
              <a:solidFill>
                <a:schemeClr val="accent1"/>
              </a:solidFill>
              <a:latin typeface="Calibri" pitchFamily="34" charset="0"/>
            </a:endParaRPr>
          </a:p>
          <a:p>
            <a:pPr eaLnBrk="1" hangingPunct="1"/>
            <a:r>
              <a:rPr lang="en-US" b="1" i="1" dirty="0" smtClean="0">
                <a:solidFill>
                  <a:schemeClr val="accent2"/>
                </a:solidFill>
                <a:latin typeface="Georgia" pitchFamily="18" charset="0"/>
              </a:rPr>
              <a:t>	</a:t>
            </a:r>
            <a:endParaRPr lang="en-US" b="1" i="1" dirty="0">
              <a:solidFill>
                <a:schemeClr val="accent1"/>
              </a:solidFill>
              <a:latin typeface="Georgia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6200" y="1600200"/>
            <a:ext cx="8610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en-US" b="1" dirty="0">
                <a:solidFill>
                  <a:schemeClr val="accent2"/>
                </a:solidFill>
                <a:latin typeface="Calibri" pitchFamily="34" charset="0"/>
              </a:rPr>
              <a:t>Actual  </a:t>
            </a:r>
            <a:r>
              <a:rPr lang="en-US" b="1" dirty="0">
                <a:solidFill>
                  <a:schemeClr val="folHlink"/>
                </a:solidFill>
                <a:latin typeface="Calibri" pitchFamily="34" charset="0"/>
              </a:rPr>
              <a:t>                              Weighting Value             (1 Minus Weighting Value) </a:t>
            </a:r>
          </a:p>
          <a:p>
            <a:pPr eaLnBrk="1" hangingPunct="1"/>
            <a:r>
              <a:rPr lang="en-US" b="1" dirty="0">
                <a:solidFill>
                  <a:schemeClr val="accent2"/>
                </a:solidFill>
                <a:latin typeface="Calibri" pitchFamily="34" charset="0"/>
              </a:rPr>
              <a:t>Primary  </a:t>
            </a:r>
            <a:r>
              <a:rPr lang="en-US" b="1" dirty="0">
                <a:solidFill>
                  <a:schemeClr val="folHlink"/>
                </a:solidFill>
                <a:latin typeface="Calibri" pitchFamily="34" charset="0"/>
              </a:rPr>
              <a:t>           Ballast            Times                                       </a:t>
            </a:r>
            <a:r>
              <a:rPr lang="en-US" b="1" dirty="0" err="1">
                <a:solidFill>
                  <a:schemeClr val="folHlink"/>
                </a:solidFill>
                <a:latin typeface="Calibri" pitchFamily="34" charset="0"/>
              </a:rPr>
              <a:t>Times</a:t>
            </a:r>
            <a:endParaRPr lang="en-US" b="1" dirty="0">
              <a:solidFill>
                <a:schemeClr val="folHlink"/>
              </a:solidFill>
              <a:latin typeface="Calibri" pitchFamily="34" charset="0"/>
            </a:endParaRPr>
          </a:p>
          <a:p>
            <a:pPr eaLnBrk="1" hangingPunct="1"/>
            <a:r>
              <a:rPr lang="en-US" b="1" u="sng" dirty="0">
                <a:solidFill>
                  <a:schemeClr val="accent2"/>
                </a:solidFill>
                <a:latin typeface="Calibri" pitchFamily="34" charset="0"/>
              </a:rPr>
              <a:t>Losses    </a:t>
            </a:r>
            <a:r>
              <a:rPr lang="en-US" b="1" u="sng" dirty="0">
                <a:solidFill>
                  <a:schemeClr val="folHlink"/>
                </a:solidFill>
                <a:latin typeface="Calibri" pitchFamily="34" charset="0"/>
              </a:rPr>
              <a:t>   +      Value     +  Actual Excess Losses   +      Expected Excess Losses      = Total A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28600" y="4122728"/>
            <a:ext cx="716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/>
            <a:r>
              <a:rPr lang="en-US" b="1" i="1" dirty="0">
                <a:solidFill>
                  <a:schemeClr val="accent1"/>
                </a:solidFill>
                <a:latin typeface="Georgia" pitchFamily="18" charset="0"/>
              </a:rPr>
              <a:t>For experience modification, divide Total A by Total B;</a:t>
            </a:r>
          </a:p>
          <a:p>
            <a:pPr eaLnBrk="1" hangingPunct="1"/>
            <a:r>
              <a:rPr lang="en-US" b="1" i="1" dirty="0">
                <a:solidFill>
                  <a:schemeClr val="accent1"/>
                </a:solidFill>
                <a:latin typeface="Georgia" pitchFamily="18" charset="0"/>
              </a:rPr>
              <a:t>		      Round to two decimal places.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/>
      <p:bldP spid="2" grpId="0"/>
      <p:bldP spid="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81000"/>
            <a:ext cx="8763000" cy="6858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i="1" dirty="0" smtClean="0">
                <a:latin typeface="Georgia" pitchFamily="18" charset="0"/>
              </a:rPr>
              <a:t/>
            </a:r>
            <a:br>
              <a:rPr lang="en-US" i="1" dirty="0" smtClean="0">
                <a:latin typeface="Georgia" pitchFamily="18" charset="0"/>
              </a:rPr>
            </a:br>
            <a:r>
              <a:rPr lang="en-US" i="1" dirty="0" smtClean="0">
                <a:latin typeface="Georgia" pitchFamily="18" charset="0"/>
              </a:rPr>
              <a:t> </a:t>
            </a:r>
            <a:r>
              <a:rPr lang="en-US" b="1" i="1" dirty="0" smtClean="0">
                <a:solidFill>
                  <a:schemeClr val="accent2"/>
                </a:solidFill>
                <a:latin typeface="Georgia" pitchFamily="18" charset="0"/>
              </a:rPr>
              <a:t>E-Mod Calculation -ABC Law Enforcement	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4191000"/>
            <a:ext cx="8763000" cy="2214282"/>
          </a:xfrm>
        </p:spPr>
        <p:txBody>
          <a:bodyPr rtlCol="0">
            <a:normAutofit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en-US" dirty="0" smtClean="0">
              <a:latin typeface="Georgia" pitchFamily="18" charset="0"/>
            </a:endParaRP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en-US" dirty="0" smtClean="0">
              <a:solidFill>
                <a:schemeClr val="hlink"/>
              </a:solidFill>
              <a:latin typeface="Georgia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762000" y="1219200"/>
            <a:ext cx="678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dirty="0">
                <a:latin typeface="Georgia" pitchFamily="18" charset="0"/>
              </a:rPr>
              <a:t>Ballast Value:				</a:t>
            </a:r>
            <a:r>
              <a:rPr lang="en-US" sz="2000" dirty="0" smtClean="0">
                <a:latin typeface="Georgia" pitchFamily="18" charset="0"/>
              </a:rPr>
              <a:t>$30,000</a:t>
            </a:r>
            <a:endParaRPr lang="en-US" sz="2000" dirty="0">
              <a:latin typeface="Georgia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62000" y="1524000"/>
            <a:ext cx="6629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dirty="0">
                <a:latin typeface="Georgia" pitchFamily="18" charset="0"/>
              </a:rPr>
              <a:t>Weighting Value:			</a:t>
            </a:r>
            <a:r>
              <a:rPr lang="en-US" sz="2000" dirty="0" smtClean="0">
                <a:latin typeface="Georgia" pitchFamily="18" charset="0"/>
              </a:rPr>
              <a:t>	   </a:t>
            </a:r>
            <a:r>
              <a:rPr lang="en-US" sz="2000" dirty="0" smtClean="0">
                <a:latin typeface="Georgia" pitchFamily="18" charset="0"/>
              </a:rPr>
              <a:t>0.05</a:t>
            </a:r>
            <a:endParaRPr lang="en-US" sz="2000" dirty="0">
              <a:latin typeface="Georg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62000" y="2286000"/>
            <a:ext cx="586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dirty="0">
                <a:latin typeface="Georgia" pitchFamily="18" charset="0"/>
              </a:rPr>
              <a:t>Actual Primary Losses:		</a:t>
            </a:r>
            <a:r>
              <a:rPr lang="en-US" sz="2000" dirty="0" smtClean="0">
                <a:latin typeface="Georgia" pitchFamily="18" charset="0"/>
              </a:rPr>
              <a:t>              </a:t>
            </a:r>
            <a:r>
              <a:rPr lang="en-US" sz="2000" dirty="0" smtClean="0">
                <a:latin typeface="Georgia" pitchFamily="18" charset="0"/>
              </a:rPr>
              <a:t>$</a:t>
            </a:r>
            <a:r>
              <a:rPr lang="en-US" sz="2000" dirty="0" smtClean="0">
                <a:latin typeface="Georgia" pitchFamily="18" charset="0"/>
              </a:rPr>
              <a:t>13,300</a:t>
            </a:r>
            <a:endParaRPr lang="en-US" sz="2000" dirty="0">
              <a:latin typeface="Georgia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5800" y="2581835"/>
            <a:ext cx="594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dirty="0">
                <a:latin typeface="Georgia" pitchFamily="18" charset="0"/>
              </a:rPr>
              <a:t>Actual Excess Losses:		 </a:t>
            </a:r>
            <a:r>
              <a:rPr lang="en-US" sz="2000" dirty="0" smtClean="0">
                <a:latin typeface="Georgia" pitchFamily="18" charset="0"/>
              </a:rPr>
              <a:t>              </a:t>
            </a:r>
            <a:r>
              <a:rPr lang="en-US" sz="2000" dirty="0" smtClean="0">
                <a:latin typeface="Georgia" pitchFamily="18" charset="0"/>
              </a:rPr>
              <a:t>$</a:t>
            </a:r>
            <a:r>
              <a:rPr lang="en-US" sz="2000" dirty="0" smtClean="0">
                <a:latin typeface="Georgia" pitchFamily="18" charset="0"/>
              </a:rPr>
              <a:t> </a:t>
            </a:r>
            <a:r>
              <a:rPr lang="en-US" sz="2000" dirty="0" smtClean="0">
                <a:latin typeface="Georgia" pitchFamily="18" charset="0"/>
              </a:rPr>
              <a:t> 15,000</a:t>
            </a:r>
            <a:endParaRPr lang="en-US" sz="2000" dirty="0">
              <a:latin typeface="Georgia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2000" y="2923467"/>
            <a:ext cx="5791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dirty="0">
                <a:latin typeface="Georgia" pitchFamily="18" charset="0"/>
              </a:rPr>
              <a:t>(1 Minus Weighting Value):		(1 - </a:t>
            </a:r>
            <a:r>
              <a:rPr lang="en-US" sz="2000" dirty="0" smtClean="0">
                <a:latin typeface="Georgia" pitchFamily="18" charset="0"/>
              </a:rPr>
              <a:t>0.05)</a:t>
            </a:r>
            <a:endParaRPr lang="en-US" sz="2000" dirty="0">
              <a:latin typeface="Georgia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62000" y="3505200"/>
            <a:ext cx="7772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dirty="0">
                <a:latin typeface="Georgia" pitchFamily="18" charset="0"/>
              </a:rPr>
              <a:t>Expected </a:t>
            </a:r>
            <a:r>
              <a:rPr lang="en-US" sz="2000" dirty="0" smtClean="0">
                <a:latin typeface="Georgia" pitchFamily="18" charset="0"/>
              </a:rPr>
              <a:t>Primary </a:t>
            </a:r>
            <a:r>
              <a:rPr lang="en-US" sz="2000" dirty="0">
                <a:latin typeface="Georgia" pitchFamily="18" charset="0"/>
              </a:rPr>
              <a:t>Losses:	</a:t>
            </a:r>
            <a:r>
              <a:rPr lang="en-US" sz="2000" dirty="0" smtClean="0">
                <a:latin typeface="Georgia" pitchFamily="18" charset="0"/>
              </a:rPr>
              <a:t>              	</a:t>
            </a:r>
            <a:r>
              <a:rPr lang="en-US" sz="2000" dirty="0">
                <a:latin typeface="Georgia" pitchFamily="18" charset="0"/>
              </a:rPr>
              <a:t>	</a:t>
            </a:r>
            <a:r>
              <a:rPr lang="en-US" sz="2000" dirty="0" smtClean="0">
                <a:latin typeface="Georgia" pitchFamily="18" charset="0"/>
              </a:rPr>
              <a:t>$631.92</a:t>
            </a:r>
            <a:endParaRPr lang="en-US" sz="2000" dirty="0" smtClean="0">
              <a:latin typeface="Georgia" pitchFamily="18" charset="0"/>
            </a:endParaRP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dirty="0" smtClean="0">
                <a:latin typeface="Georgia" pitchFamily="18" charset="0"/>
              </a:rPr>
              <a:t>Expected Excess </a:t>
            </a:r>
            <a:r>
              <a:rPr lang="en-US" sz="2000" dirty="0">
                <a:latin typeface="Georgia" pitchFamily="18" charset="0"/>
              </a:rPr>
              <a:t>Losses:		</a:t>
            </a:r>
            <a:r>
              <a:rPr lang="en-US" sz="2000" dirty="0" smtClean="0">
                <a:latin typeface="Georgia" pitchFamily="18" charset="0"/>
              </a:rPr>
              <a:t>	</a:t>
            </a:r>
            <a:r>
              <a:rPr lang="en-US" sz="2000" dirty="0" smtClean="0">
                <a:latin typeface="Georgia" pitchFamily="18" charset="0"/>
              </a:rPr>
              <a:t>$5,070</a:t>
            </a:r>
            <a:endParaRPr lang="en-US" sz="2000" dirty="0">
              <a:latin typeface="Georgia" pitchFamily="18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1" y="152401"/>
            <a:ext cx="8534400" cy="762000"/>
          </a:xfrm>
          <a:noFill/>
        </p:spPr>
        <p:txBody>
          <a:bodyPr/>
          <a:lstStyle/>
          <a:p>
            <a:r>
              <a:rPr lang="en-US" b="1" dirty="0" smtClean="0">
                <a:solidFill>
                  <a:schemeClr val="accent2"/>
                </a:solidFill>
                <a:latin typeface="Georgia" pitchFamily="18" charset="0"/>
              </a:rPr>
              <a:t>		E-Mod Calculation</a:t>
            </a:r>
            <a:br>
              <a:rPr lang="en-US" b="1" dirty="0" smtClean="0">
                <a:solidFill>
                  <a:schemeClr val="accent2"/>
                </a:solidFill>
                <a:latin typeface="Georgia" pitchFamily="18" charset="0"/>
              </a:rPr>
            </a:br>
            <a:r>
              <a:rPr lang="en-US" b="1" dirty="0" smtClean="0">
                <a:solidFill>
                  <a:schemeClr val="accent2"/>
                </a:solidFill>
                <a:latin typeface="Georgia" pitchFamily="18" charset="0"/>
              </a:rPr>
              <a:t> 		ABC Law Enforcement</a:t>
            </a:r>
            <a:endParaRPr lang="en-US" b="1" dirty="0">
              <a:solidFill>
                <a:schemeClr val="accent2"/>
              </a:solidFill>
              <a:latin typeface="Georgia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>
              <a:latin typeface="Georgia" pitchFamily="18" charset="0"/>
            </a:endParaRPr>
          </a:p>
          <a:p>
            <a:r>
              <a:rPr lang="en-US" sz="1800" dirty="0" smtClean="0">
                <a:latin typeface="Georgia" pitchFamily="18" charset="0"/>
              </a:rPr>
              <a:t>        </a:t>
            </a:r>
            <a:r>
              <a:rPr lang="en-US" sz="1800" b="0" dirty="0" smtClean="0">
                <a:latin typeface="Georgia" pitchFamily="18" charset="0"/>
              </a:rPr>
              <a:t>With Stabilizing Factors (Weight Values &amp; Ballast Values)</a:t>
            </a:r>
          </a:p>
          <a:p>
            <a:endParaRPr lang="en-US" sz="1800" b="0" dirty="0" smtClean="0">
              <a:latin typeface="Georgia" pitchFamily="18" charset="0"/>
            </a:endParaRP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800" b="0" dirty="0" smtClean="0">
                <a:latin typeface="Georgia" pitchFamily="18" charset="0"/>
              </a:rPr>
              <a:t>$</a:t>
            </a:r>
            <a:r>
              <a:rPr lang="en-US" sz="1800" b="0" dirty="0" smtClean="0">
                <a:latin typeface="Georgia" pitchFamily="18" charset="0"/>
              </a:rPr>
              <a:t>13,300</a:t>
            </a:r>
            <a:r>
              <a:rPr lang="en-US" sz="1800" b="0" dirty="0" smtClean="0">
                <a:latin typeface="Georgia" pitchFamily="18" charset="0"/>
              </a:rPr>
              <a:t> </a:t>
            </a:r>
            <a:r>
              <a:rPr lang="en-US" sz="1800" b="0" dirty="0" smtClean="0">
                <a:latin typeface="Georgia" pitchFamily="18" charset="0"/>
              </a:rPr>
              <a:t>+  </a:t>
            </a:r>
            <a:r>
              <a:rPr lang="en-US" sz="1800" b="0" dirty="0" smtClean="0">
                <a:latin typeface="Georgia" pitchFamily="18" charset="0"/>
              </a:rPr>
              <a:t>30,000</a:t>
            </a:r>
            <a:r>
              <a:rPr lang="en-US" sz="1800" b="0" dirty="0" smtClean="0">
                <a:latin typeface="Georgia" pitchFamily="18" charset="0"/>
              </a:rPr>
              <a:t>   </a:t>
            </a:r>
            <a:r>
              <a:rPr lang="en-US" sz="1800" b="0" dirty="0" smtClean="0">
                <a:latin typeface="Georgia" pitchFamily="18" charset="0"/>
              </a:rPr>
              <a:t>+   (</a:t>
            </a:r>
            <a:r>
              <a:rPr lang="en-US" sz="1800" b="0" dirty="0" smtClean="0">
                <a:latin typeface="Georgia" pitchFamily="18" charset="0"/>
              </a:rPr>
              <a:t>0.05  </a:t>
            </a:r>
            <a:r>
              <a:rPr lang="en-US" sz="1800" b="0" dirty="0" smtClean="0">
                <a:latin typeface="Georgia" pitchFamily="18" charset="0"/>
              </a:rPr>
              <a:t>x   $15,000)+  (1 – </a:t>
            </a:r>
            <a:r>
              <a:rPr lang="en-US" sz="1800" b="0" dirty="0" smtClean="0">
                <a:latin typeface="Georgia" pitchFamily="18" charset="0"/>
              </a:rPr>
              <a:t>0.05)  </a:t>
            </a:r>
            <a:r>
              <a:rPr lang="en-US" sz="1800" b="0" dirty="0" smtClean="0">
                <a:latin typeface="Georgia" pitchFamily="18" charset="0"/>
              </a:rPr>
              <a:t>x  $</a:t>
            </a:r>
            <a:r>
              <a:rPr lang="en-US" sz="1800" b="0" dirty="0" smtClean="0">
                <a:latin typeface="Georgia" pitchFamily="18" charset="0"/>
              </a:rPr>
              <a:t>5,070</a:t>
            </a:r>
            <a:endParaRPr lang="en-US" sz="1800" b="0" dirty="0" smtClean="0">
              <a:latin typeface="Georgia" pitchFamily="18" charset="0"/>
            </a:endParaRP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800" b="0" dirty="0" smtClean="0">
                <a:latin typeface="Georgia" pitchFamily="18" charset="0"/>
              </a:rPr>
              <a:t>_________________________________________________   </a:t>
            </a:r>
            <a:endParaRPr lang="en-US" sz="1800" b="0" dirty="0" smtClean="0">
              <a:latin typeface="Georgia" pitchFamily="18" charset="0"/>
            </a:endParaRP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1800" b="0" dirty="0" smtClean="0">
                <a:latin typeface="Georgia" pitchFamily="18" charset="0"/>
              </a:rPr>
              <a:t>$</a:t>
            </a:r>
            <a:r>
              <a:rPr lang="en-US" sz="1800" b="0" dirty="0" smtClean="0">
                <a:latin typeface="Georgia" pitchFamily="18" charset="0"/>
              </a:rPr>
              <a:t>631.92     </a:t>
            </a:r>
            <a:r>
              <a:rPr lang="en-US" sz="1800" b="0" dirty="0" smtClean="0">
                <a:latin typeface="Georgia" pitchFamily="18" charset="0"/>
              </a:rPr>
              <a:t>+  </a:t>
            </a:r>
            <a:r>
              <a:rPr lang="en-US" sz="1800" b="0" dirty="0" smtClean="0">
                <a:latin typeface="Georgia" pitchFamily="18" charset="0"/>
              </a:rPr>
              <a:t>30,000</a:t>
            </a:r>
            <a:r>
              <a:rPr lang="en-US" sz="1800" b="0" dirty="0" smtClean="0">
                <a:latin typeface="Georgia" pitchFamily="18" charset="0"/>
              </a:rPr>
              <a:t>    </a:t>
            </a:r>
            <a:r>
              <a:rPr lang="en-US" sz="1800" b="0" dirty="0" smtClean="0">
                <a:latin typeface="Georgia" pitchFamily="18" charset="0"/>
              </a:rPr>
              <a:t>+  (</a:t>
            </a:r>
            <a:r>
              <a:rPr lang="en-US" sz="1800" b="0" dirty="0" smtClean="0">
                <a:latin typeface="Georgia" pitchFamily="18" charset="0"/>
              </a:rPr>
              <a:t>0.05   </a:t>
            </a:r>
            <a:r>
              <a:rPr lang="en-US" sz="1800" b="0" dirty="0" smtClean="0">
                <a:latin typeface="Georgia" pitchFamily="18" charset="0"/>
              </a:rPr>
              <a:t>x  $5,071) +       (1 – </a:t>
            </a:r>
            <a:r>
              <a:rPr lang="en-US" sz="1800" b="0" dirty="0" smtClean="0">
                <a:latin typeface="Georgia" pitchFamily="18" charset="0"/>
              </a:rPr>
              <a:t>0.05)  </a:t>
            </a:r>
            <a:r>
              <a:rPr lang="en-US" sz="1800" b="0" dirty="0" smtClean="0">
                <a:latin typeface="Georgia" pitchFamily="18" charset="0"/>
              </a:rPr>
              <a:t>x  $5,071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en-US" dirty="0" smtClean="0">
              <a:latin typeface="Georgia" pitchFamily="18" charset="0"/>
            </a:endParaRP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dirty="0" smtClean="0">
                <a:latin typeface="Georgia" pitchFamily="18" charset="0"/>
              </a:rPr>
              <a:t>				</a:t>
            </a:r>
            <a:r>
              <a:rPr lang="en-US" sz="2000" dirty="0" smtClean="0">
                <a:latin typeface="Georgia" pitchFamily="18" charset="0"/>
              </a:rPr>
              <a:t>=</a:t>
            </a:r>
            <a:r>
              <a:rPr lang="en-US" dirty="0" smtClean="0">
                <a:latin typeface="Georgia" pitchFamily="18" charset="0"/>
              </a:rPr>
              <a:t> </a:t>
            </a:r>
            <a:r>
              <a:rPr lang="en-US" sz="2000" dirty="0" smtClean="0">
                <a:latin typeface="Georgia" pitchFamily="18" charset="0"/>
              </a:rPr>
              <a:t>1.37 </a:t>
            </a:r>
            <a:r>
              <a:rPr lang="en-US" sz="2000" dirty="0" smtClean="0">
                <a:latin typeface="Georgia" pitchFamily="18" charset="0"/>
              </a:rPr>
              <a:t>E-Mod Factor  !   </a:t>
            </a:r>
            <a:endParaRPr lang="en-US" sz="2000" dirty="0" smtClean="0">
              <a:latin typeface="Georgia" pitchFamily="18" charset="0"/>
            </a:endParaRP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dirty="0" smtClean="0">
                <a:latin typeface="Georgia" pitchFamily="18" charset="0"/>
              </a:rPr>
              <a:t>  </a:t>
            </a: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sz="2000" dirty="0" smtClean="0">
                <a:latin typeface="Georgia" pitchFamily="18" charset="0"/>
              </a:rPr>
              <a:t> </a:t>
            </a:r>
            <a:r>
              <a:rPr lang="en-US" sz="2000" dirty="0" smtClean="0">
                <a:latin typeface="Georgia" pitchFamily="18" charset="0"/>
              </a:rPr>
              <a:t>                     </a:t>
            </a:r>
            <a:r>
              <a:rPr lang="en-US" sz="2000" b="0" dirty="0" smtClean="0">
                <a:latin typeface="Georgia" pitchFamily="18" charset="0"/>
              </a:rPr>
              <a:t>Premium= 10,000 x 1.37=$13,700 </a:t>
            </a:r>
            <a:endParaRPr lang="en-US" sz="2000" b="0" dirty="0" smtClean="0">
              <a:latin typeface="Georgia" pitchFamily="18" charset="0"/>
            </a:endParaRPr>
          </a:p>
          <a:p>
            <a:pPr fontAlgn="auto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en-US" dirty="0" smtClean="0">
                <a:latin typeface="Georgia" pitchFamily="18" charset="0"/>
              </a:rPr>
              <a:t>				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ChangeArrowheads="1"/>
          </p:cNvSpPr>
          <p:nvPr/>
        </p:nvSpPr>
        <p:spPr bwMode="auto">
          <a:xfrm>
            <a:off x="304800" y="1981200"/>
            <a:ext cx="7924800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b="1" dirty="0"/>
              <a:t> </a:t>
            </a:r>
            <a:endParaRPr lang="en-US" dirty="0"/>
          </a:p>
          <a:p>
            <a:pPr>
              <a:buFont typeface="Arial" charset="0"/>
              <a:buChar char="•"/>
            </a:pPr>
            <a:r>
              <a:rPr lang="en-US" dirty="0"/>
              <a:t> </a:t>
            </a:r>
            <a:r>
              <a:rPr lang="en-US" dirty="0">
                <a:latin typeface="Georgia" pitchFamily="18" charset="0"/>
              </a:rPr>
              <a:t>The </a:t>
            </a:r>
            <a:r>
              <a:rPr lang="en-US" dirty="0" smtClean="0">
                <a:latin typeface="Georgia" pitchFamily="18" charset="0"/>
              </a:rPr>
              <a:t>Formula </a:t>
            </a:r>
            <a:r>
              <a:rPr lang="en-US" dirty="0">
                <a:latin typeface="Georgia" pitchFamily="18" charset="0"/>
              </a:rPr>
              <a:t>only counts 30% of </a:t>
            </a:r>
            <a:r>
              <a:rPr lang="en-US" u="sng" dirty="0" smtClean="0">
                <a:latin typeface="Georgia" pitchFamily="18" charset="0"/>
              </a:rPr>
              <a:t>Medical-Only </a:t>
            </a:r>
            <a:r>
              <a:rPr lang="en-US" dirty="0" smtClean="0">
                <a:latin typeface="Georgia" pitchFamily="18" charset="0"/>
              </a:rPr>
              <a:t>  Claims </a:t>
            </a:r>
          </a:p>
          <a:p>
            <a:pPr>
              <a:buFont typeface="Arial" charset="0"/>
              <a:buChar char="•"/>
            </a:pPr>
            <a:endParaRPr lang="en-US" dirty="0" smtClean="0">
              <a:latin typeface="Georgia" pitchFamily="18" charset="0"/>
            </a:endParaRPr>
          </a:p>
          <a:p>
            <a:pPr>
              <a:buFont typeface="Arial" charset="0"/>
              <a:buChar char="•"/>
            </a:pPr>
            <a:r>
              <a:rPr lang="en-US" dirty="0" smtClean="0">
                <a:latin typeface="Georgia" pitchFamily="18" charset="0"/>
              </a:rPr>
              <a:t>It </a:t>
            </a:r>
            <a:r>
              <a:rPr lang="en-US" dirty="0">
                <a:latin typeface="Georgia" pitchFamily="18" charset="0"/>
              </a:rPr>
              <a:t>A</a:t>
            </a:r>
            <a:r>
              <a:rPr lang="en-US" dirty="0" smtClean="0">
                <a:latin typeface="Georgia" pitchFamily="18" charset="0"/>
              </a:rPr>
              <a:t>lso </a:t>
            </a:r>
            <a:r>
              <a:rPr lang="en-US" dirty="0">
                <a:latin typeface="Georgia" pitchFamily="18" charset="0"/>
              </a:rPr>
              <a:t>C</a:t>
            </a:r>
            <a:r>
              <a:rPr lang="en-US" dirty="0" smtClean="0">
                <a:latin typeface="Georgia" pitchFamily="18" charset="0"/>
              </a:rPr>
              <a:t>aps </a:t>
            </a:r>
            <a:r>
              <a:rPr lang="en-US" dirty="0">
                <a:latin typeface="Georgia" pitchFamily="18" charset="0"/>
              </a:rPr>
              <a:t>C</a:t>
            </a:r>
            <a:r>
              <a:rPr lang="en-US" dirty="0" smtClean="0">
                <a:latin typeface="Georgia" pitchFamily="18" charset="0"/>
              </a:rPr>
              <a:t>laims </a:t>
            </a:r>
            <a:r>
              <a:rPr lang="en-US" dirty="0">
                <a:latin typeface="Georgia" pitchFamily="18" charset="0"/>
              </a:rPr>
              <a:t>payments </a:t>
            </a:r>
            <a:r>
              <a:rPr lang="en-US" dirty="0" smtClean="0">
                <a:latin typeface="Georgia" pitchFamily="18" charset="0"/>
              </a:rPr>
              <a:t>at the following limits:</a:t>
            </a:r>
          </a:p>
          <a:p>
            <a:pPr>
              <a:buFont typeface="Arial" charset="0"/>
              <a:buChar char="•"/>
            </a:pPr>
            <a:endParaRPr lang="en-US" dirty="0" smtClean="0">
              <a:latin typeface="Georgia" pitchFamily="18" charset="0"/>
            </a:endParaRPr>
          </a:p>
          <a:p>
            <a:pPr>
              <a:buFont typeface="Arial" charset="0"/>
              <a:buChar char="•"/>
            </a:pPr>
            <a:r>
              <a:rPr lang="en-US" dirty="0" smtClean="0">
                <a:latin typeface="Georgia" pitchFamily="18" charset="0"/>
              </a:rPr>
              <a:t>$299,500 Single Claims*  </a:t>
            </a:r>
          </a:p>
          <a:p>
            <a:pPr>
              <a:buFont typeface="Arial" charset="0"/>
              <a:buChar char="•"/>
            </a:pPr>
            <a:r>
              <a:rPr lang="en-US" dirty="0" smtClean="0">
                <a:latin typeface="Georgia" pitchFamily="18" charset="0"/>
              </a:rPr>
              <a:t>$599,000 Multiple Claims*</a:t>
            </a:r>
          </a:p>
          <a:p>
            <a:pPr>
              <a:buFont typeface="Arial" charset="0"/>
              <a:buChar char="•"/>
            </a:pPr>
            <a:endParaRPr lang="en-US" dirty="0">
              <a:latin typeface="Georgia" pitchFamily="18" charset="0"/>
            </a:endParaRPr>
          </a:p>
          <a:p>
            <a:pPr>
              <a:buFont typeface="Arial" charset="0"/>
              <a:buChar char="•"/>
            </a:pPr>
            <a:r>
              <a:rPr lang="en-US" dirty="0" smtClean="0">
                <a:latin typeface="Georgia" pitchFamily="18" charset="0"/>
              </a:rPr>
              <a:t>* Effective 9-1-12</a:t>
            </a:r>
          </a:p>
          <a:p>
            <a:endParaRPr lang="en-US" dirty="0">
              <a:latin typeface="Georgia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429000" y="762000"/>
            <a:ext cx="4495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accent2"/>
                </a:solidFill>
                <a:latin typeface="Georgia" pitchFamily="18" charset="0"/>
              </a:rPr>
              <a:t>Limitations used in the E-Mod formula.</a:t>
            </a:r>
            <a:endParaRPr lang="en-US" sz="2800" b="1" dirty="0">
              <a:solidFill>
                <a:schemeClr val="accent2"/>
              </a:solidFill>
              <a:latin typeface="Georgia" pitchFamily="18" charset="0"/>
            </a:endParaRPr>
          </a:p>
        </p:txBody>
      </p:sp>
      <p:pic>
        <p:nvPicPr>
          <p:cNvPr id="8193" name="Picture 1" descr="C:\Users\kadair\AppData\Local\Microsoft\Windows\Temporary Internet Files\Content.IE5\83VSK63X\MC900432543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" y="609600"/>
            <a:ext cx="2286000" cy="1295400"/>
          </a:xfrm>
          <a:prstGeom prst="rect">
            <a:avLst/>
          </a:prstGeom>
          <a:noFill/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45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3"/>
          <p:cNvSpPr>
            <a:spLocks noChangeArrowheads="1"/>
          </p:cNvSpPr>
          <p:nvPr/>
        </p:nvSpPr>
        <p:spPr bwMode="auto">
          <a:xfrm>
            <a:off x="990600" y="3429000"/>
            <a:ext cx="45720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buFont typeface="Arial" charset="0"/>
              <a:buChar char="•"/>
            </a:pPr>
            <a:r>
              <a:rPr lang="en-US" dirty="0" smtClean="0"/>
              <a:t>The </a:t>
            </a:r>
            <a:r>
              <a:rPr lang="en-US" b="1" dirty="0">
                <a:solidFill>
                  <a:schemeClr val="accent2"/>
                </a:solidFill>
              </a:rPr>
              <a:t>fewer</a:t>
            </a:r>
            <a:r>
              <a:rPr lang="en-US" dirty="0"/>
              <a:t> claims you have, the </a:t>
            </a:r>
            <a:r>
              <a:rPr lang="en-US" b="1" dirty="0"/>
              <a:t>lower </a:t>
            </a:r>
            <a:r>
              <a:rPr lang="en-US" dirty="0"/>
              <a:t>your experience modifier will be.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81000" y="1143000"/>
            <a:ext cx="6019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2"/>
                </a:solidFill>
              </a:rPr>
              <a:t>The Experience Modifier(E-Mod) refers to your claims “experience” and builds your claims history into the calculation of premiums. </a:t>
            </a:r>
            <a:endParaRPr lang="en-US" b="1" dirty="0">
              <a:solidFill>
                <a:schemeClr val="accent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81200" y="2286000"/>
            <a:ext cx="434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3"/>
                </a:solidFill>
              </a:rPr>
              <a:t>The more claims you have, the higher your experience modifier rate will be. </a:t>
            </a:r>
            <a:endParaRPr lang="en-US" b="1" dirty="0">
              <a:solidFill>
                <a:schemeClr val="accent3"/>
              </a:solidFill>
            </a:endParaRPr>
          </a:p>
        </p:txBody>
      </p:sp>
      <p:pic>
        <p:nvPicPr>
          <p:cNvPr id="15363" name="Picture 3" descr="C:\Users\Laura Adair\AppData\Local\Microsoft\Windows\Temporary Internet Files\Content.IE5\LBU1P1OG\MC900432676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62800" y="1752600"/>
            <a:ext cx="990600" cy="1999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5364" name="Picture 4" descr="C:\Users\Laura Adair\AppData\Local\Microsoft\Windows\Temporary Internet Files\Content.IE5\LBU1P1OG\MC900432676[1]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5372657" y="3224591"/>
            <a:ext cx="1146188" cy="17939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228600"/>
            <a:ext cx="8001000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</a:t>
            </a:r>
            <a:r>
              <a:rPr lang="en-US" sz="2800" b="1" u="sng" dirty="0" smtClean="0">
                <a:solidFill>
                  <a:schemeClr val="accent2"/>
                </a:solidFill>
                <a:latin typeface="Georgia" pitchFamily="18" charset="0"/>
              </a:rPr>
              <a:t>NCCI Changes to the E-Mod Split </a:t>
            </a:r>
            <a:r>
              <a:rPr lang="en-US" sz="2800" b="1" u="sng" dirty="0" smtClean="0">
                <a:solidFill>
                  <a:schemeClr val="accent2"/>
                </a:solidFill>
                <a:latin typeface="Georgia" pitchFamily="18" charset="0"/>
              </a:rPr>
              <a:t>Point</a:t>
            </a:r>
          </a:p>
          <a:p>
            <a:r>
              <a:rPr lang="en-US" dirty="0" smtClean="0">
                <a:latin typeface="Georgia" pitchFamily="18" charset="0"/>
              </a:rPr>
              <a:t>The </a:t>
            </a:r>
            <a:r>
              <a:rPr lang="en-US" dirty="0" smtClean="0">
                <a:latin typeface="Georgia" pitchFamily="18" charset="0"/>
              </a:rPr>
              <a:t>Split Point  separates claims into primary and excess portions</a:t>
            </a:r>
            <a:r>
              <a:rPr lang="en-US" dirty="0" smtClean="0">
                <a:latin typeface="Georgia" pitchFamily="18" charset="0"/>
              </a:rPr>
              <a:t>.</a:t>
            </a:r>
          </a:p>
          <a:p>
            <a:endParaRPr lang="en-US" dirty="0" smtClean="0">
              <a:latin typeface="Georgia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latin typeface="Georgia" pitchFamily="18" charset="0"/>
              </a:rPr>
              <a:t>Currently, this amount is $5,000.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latin typeface="Georgia" pitchFamily="18" charset="0"/>
              </a:rPr>
              <a:t>The </a:t>
            </a:r>
            <a:r>
              <a:rPr lang="en-US" dirty="0" smtClean="0">
                <a:latin typeface="Georgia" pitchFamily="18" charset="0"/>
              </a:rPr>
              <a:t>Split Point will be changed from $5,000 to $15,000 over </a:t>
            </a:r>
            <a:endParaRPr lang="en-US" dirty="0" smtClean="0">
              <a:latin typeface="Georgia" pitchFamily="18" charset="0"/>
            </a:endParaRPr>
          </a:p>
          <a:p>
            <a:r>
              <a:rPr lang="en-US" dirty="0" smtClean="0">
                <a:latin typeface="Georgia" pitchFamily="18" charset="0"/>
              </a:rPr>
              <a:t>	</a:t>
            </a:r>
            <a:r>
              <a:rPr lang="en-US" dirty="0" smtClean="0">
                <a:latin typeface="Georgia" pitchFamily="18" charset="0"/>
              </a:rPr>
              <a:t>a  </a:t>
            </a:r>
            <a:r>
              <a:rPr lang="en-US" dirty="0" smtClean="0">
                <a:latin typeface="Georgia" pitchFamily="18" charset="0"/>
              </a:rPr>
              <a:t>3 </a:t>
            </a:r>
            <a:r>
              <a:rPr lang="en-US" dirty="0" smtClean="0">
                <a:latin typeface="Georgia" pitchFamily="18" charset="0"/>
              </a:rPr>
              <a:t>-year </a:t>
            </a:r>
            <a:r>
              <a:rPr lang="en-US" dirty="0" smtClean="0">
                <a:latin typeface="Georgia" pitchFamily="18" charset="0"/>
              </a:rPr>
              <a:t>period</a:t>
            </a:r>
            <a:r>
              <a:rPr lang="en-US" dirty="0" smtClean="0">
                <a:latin typeface="Georgia" pitchFamily="18" charset="0"/>
              </a:rPr>
              <a:t>.</a:t>
            </a:r>
          </a:p>
          <a:p>
            <a:endParaRPr lang="en-US" dirty="0" smtClean="0">
              <a:latin typeface="Georgia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latin typeface="Georgia" pitchFamily="18" charset="0"/>
              </a:rPr>
              <a:t>The </a:t>
            </a:r>
            <a:r>
              <a:rPr lang="en-US" dirty="0" smtClean="0">
                <a:latin typeface="Georgia" pitchFamily="18" charset="0"/>
              </a:rPr>
              <a:t>First Year will be $10,000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latin typeface="Georgia" pitchFamily="18" charset="0"/>
              </a:rPr>
              <a:t>The Second Year will be $13,500</a:t>
            </a: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latin typeface="Georgia" pitchFamily="18" charset="0"/>
              </a:rPr>
              <a:t>The Third Year will be $15,000</a:t>
            </a:r>
          </a:p>
          <a:p>
            <a:pPr>
              <a:buFont typeface="Arial" pitchFamily="34" charset="0"/>
              <a:buChar char="•"/>
            </a:pPr>
            <a:endParaRPr lang="en-US" dirty="0" smtClean="0">
              <a:latin typeface="Georgia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latin typeface="Georgia" pitchFamily="18" charset="0"/>
              </a:rPr>
              <a:t>Subsequent year filings will adjust the split point based on inflation</a:t>
            </a:r>
            <a:endParaRPr lang="en-US" dirty="0"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43928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228600"/>
            <a:ext cx="7315200" cy="38472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</a:t>
            </a:r>
            <a:r>
              <a:rPr lang="en-US" sz="2800" b="1" u="sng" dirty="0" smtClean="0">
                <a:solidFill>
                  <a:schemeClr val="accent2"/>
                </a:solidFill>
                <a:latin typeface="Georgia" pitchFamily="18" charset="0"/>
              </a:rPr>
              <a:t>Impact of Experience Rating Changes</a:t>
            </a:r>
          </a:p>
          <a:p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latin typeface="Georgia" pitchFamily="18" charset="0"/>
              </a:rPr>
              <a:t>Overall, rating changes will be premium neutral statewide</a:t>
            </a:r>
          </a:p>
          <a:p>
            <a:r>
              <a:rPr lang="en-US" dirty="0" smtClean="0">
                <a:latin typeface="Georgia" pitchFamily="18" charset="0"/>
              </a:rPr>
              <a:t> (Will not increase the premium statewide)</a:t>
            </a:r>
            <a:endParaRPr lang="en-US" dirty="0" smtClean="0">
              <a:latin typeface="Georgia" pitchFamily="18" charset="0"/>
            </a:endParaRPr>
          </a:p>
          <a:p>
            <a:pPr>
              <a:buFont typeface="Arial" pitchFamily="34" charset="0"/>
              <a:buChar char="•"/>
            </a:pPr>
            <a:endParaRPr lang="en-US" dirty="0" smtClean="0">
              <a:latin typeface="Georgia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latin typeface="Georgia" pitchFamily="18" charset="0"/>
              </a:rPr>
              <a:t>Generally, employers with favorable loss experience should receive larger credits</a:t>
            </a:r>
          </a:p>
          <a:p>
            <a:pPr>
              <a:buFont typeface="Arial" pitchFamily="34" charset="0"/>
              <a:buChar char="•"/>
            </a:pPr>
            <a:endParaRPr lang="en-US" dirty="0" smtClean="0">
              <a:latin typeface="Georgia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latin typeface="Georgia" pitchFamily="18" charset="0"/>
              </a:rPr>
              <a:t>Employers with less than favorable loss experience should received larger debits   </a:t>
            </a:r>
          </a:p>
          <a:p>
            <a:pPr>
              <a:buFont typeface="Arial" pitchFamily="34" charset="0"/>
              <a:buChar char="•"/>
            </a:pPr>
            <a:endParaRPr lang="en-US" dirty="0">
              <a:latin typeface="Georgia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en-US" dirty="0" smtClean="0">
                <a:latin typeface="Georgia" pitchFamily="18" charset="0"/>
              </a:rPr>
              <a:t>For More Information, see NCCI Item E-1402, Circular CW-2011-05, and CIF-2011-14</a:t>
            </a:r>
            <a:endParaRPr lang="en-US" dirty="0"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36144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304800"/>
            <a:ext cx="75438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u="sng" dirty="0" smtClean="0">
                <a:solidFill>
                  <a:schemeClr val="accent2"/>
                </a:solidFill>
                <a:latin typeface="Georgia" pitchFamily="18" charset="0"/>
              </a:rPr>
              <a:t>Impact of Experience Rating Changes</a:t>
            </a:r>
          </a:p>
          <a:p>
            <a:endParaRPr lang="en-US" b="1" u="sng" dirty="0" smtClean="0">
              <a:solidFill>
                <a:schemeClr val="accent2"/>
              </a:solidFill>
              <a:latin typeface="Georgia" pitchFamily="18" charset="0"/>
            </a:endParaRPr>
          </a:p>
          <a:p>
            <a:endParaRPr lang="en-US" b="1" u="sng" dirty="0" smtClean="0">
              <a:solidFill>
                <a:schemeClr val="accent2"/>
              </a:solidFill>
              <a:latin typeface="Georgia" pitchFamily="18" charset="0"/>
            </a:endParaRPr>
          </a:p>
          <a:p>
            <a:pPr lvl="0"/>
            <a:r>
              <a:rPr lang="en-US" dirty="0" smtClean="0">
                <a:latin typeface="Georgia" pitchFamily="18" charset="0"/>
                <a:ea typeface="Calibri" pitchFamily="34" charset="0"/>
                <a:cs typeface="Times New Roman" pitchFamily="18" charset="0"/>
              </a:rPr>
              <a:t>In 26 of the 38 states where the plan has been approved… </a:t>
            </a:r>
          </a:p>
          <a:p>
            <a:pPr lvl="0"/>
            <a:endParaRPr lang="en-US" dirty="0" smtClean="0">
              <a:latin typeface="Georgia" pitchFamily="18" charset="0"/>
              <a:ea typeface="Calibri" pitchFamily="34" charset="0"/>
              <a:cs typeface="Times New Roman" pitchFamily="18" charset="0"/>
            </a:endParaRPr>
          </a:p>
          <a:p>
            <a:pPr lvl="0"/>
            <a:r>
              <a:rPr lang="en-US" dirty="0" smtClean="0">
                <a:latin typeface="Georgia" pitchFamily="18" charset="0"/>
                <a:ea typeface="Calibri" pitchFamily="34" charset="0"/>
                <a:cs typeface="Times New Roman" pitchFamily="18" charset="0"/>
              </a:rPr>
              <a:t> – 62 percent would see their rates fall less than 5 percent. </a:t>
            </a:r>
          </a:p>
          <a:p>
            <a:pPr lvl="0"/>
            <a:endParaRPr lang="en-US" dirty="0" smtClean="0">
              <a:latin typeface="Georgia" pitchFamily="18" charset="0"/>
              <a:ea typeface="Calibri" pitchFamily="34" charset="0"/>
              <a:cs typeface="Times New Roman" pitchFamily="18" charset="0"/>
            </a:endParaRPr>
          </a:p>
          <a:p>
            <a:pPr lvl="0"/>
            <a:r>
              <a:rPr lang="en-US" dirty="0" smtClean="0">
                <a:latin typeface="Georgia" pitchFamily="18" charset="0"/>
                <a:ea typeface="Calibri" pitchFamily="34" charset="0"/>
                <a:cs typeface="Times New Roman" pitchFamily="18" charset="0"/>
              </a:rPr>
              <a:t>-Another 11 percent realized decreases between 5 percent and 10 percent. </a:t>
            </a:r>
          </a:p>
          <a:p>
            <a:pPr lvl="0"/>
            <a:endParaRPr lang="en-US" dirty="0" smtClean="0">
              <a:latin typeface="Georgia" pitchFamily="18" charset="0"/>
              <a:ea typeface="Calibri" pitchFamily="34" charset="0"/>
              <a:cs typeface="Times New Roman" pitchFamily="18" charset="0"/>
            </a:endParaRPr>
          </a:p>
          <a:p>
            <a:pPr lvl="0"/>
            <a:r>
              <a:rPr lang="en-US" dirty="0" smtClean="0">
                <a:latin typeface="Georgia" pitchFamily="18" charset="0"/>
                <a:ea typeface="Calibri" pitchFamily="34" charset="0"/>
                <a:cs typeface="Times New Roman" pitchFamily="18" charset="0"/>
              </a:rPr>
              <a:t>-Rates were unchanged for 4.5 percent of risks. Less than one in four would see a rate increase.</a:t>
            </a:r>
          </a:p>
          <a:p>
            <a:pPr lvl="0"/>
            <a:endParaRPr lang="en-US" dirty="0" smtClean="0">
              <a:latin typeface="Georgia" pitchFamily="18" charset="0"/>
              <a:cs typeface="Times New Roman" pitchFamily="18" charset="0"/>
            </a:endParaRPr>
          </a:p>
          <a:p>
            <a:pPr lvl="0"/>
            <a:r>
              <a:rPr lang="en-US" dirty="0" smtClean="0">
                <a:latin typeface="Georgia" pitchFamily="18" charset="0"/>
                <a:cs typeface="Times New Roman" pitchFamily="18" charset="0"/>
              </a:rPr>
              <a:t>Source: </a:t>
            </a:r>
          </a:p>
          <a:p>
            <a:pPr lvl="0"/>
            <a:r>
              <a:rPr lang="en-US" dirty="0" smtClean="0">
                <a:latin typeface="Georgia" pitchFamily="18" charset="0"/>
                <a:ea typeface="Calibri" pitchFamily="34" charset="0"/>
                <a:cs typeface="Times New Roman" pitchFamily="18" charset="0"/>
              </a:rPr>
              <a:t>Tony </a:t>
            </a:r>
            <a:r>
              <a:rPr lang="en-US" dirty="0" err="1" smtClean="0">
                <a:latin typeface="Georgia" pitchFamily="18" charset="0"/>
                <a:ea typeface="Calibri" pitchFamily="34" charset="0"/>
                <a:cs typeface="Times New Roman" pitchFamily="18" charset="0"/>
              </a:rPr>
              <a:t>DiDonato</a:t>
            </a:r>
            <a:r>
              <a:rPr lang="en-US" dirty="0" smtClean="0">
                <a:latin typeface="Georgia" pitchFamily="18" charset="0"/>
                <a:ea typeface="Calibri" pitchFamily="34" charset="0"/>
                <a:cs typeface="Times New Roman" pitchFamily="18" charset="0"/>
              </a:rPr>
              <a:t>,  director and senior actuary at the National Council on Compensation Insurance</a:t>
            </a:r>
            <a:endParaRPr lang="en-US" dirty="0" smtClean="0">
              <a:latin typeface="Georgia" pitchFamily="18" charset="0"/>
              <a:cs typeface="Arial" pitchFamily="34" charset="0"/>
            </a:endParaRPr>
          </a:p>
          <a:p>
            <a:pPr lvl="0" eaLnBrk="0" hangingPunct="0"/>
            <a:endParaRPr lang="en-US" sz="4400" dirty="0" smtClean="0">
              <a:latin typeface="Arial" pitchFamily="34" charset="0"/>
              <a:cs typeface="Arial" pitchFamily="34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3352800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Georgia" pitchFamily="18" charset="0"/>
              </a:rPr>
              <a:t>For Questions or additional information, please contact NCCI’s Customer Service Center at:  1-800-NCCI-123         Customer_service@ncci.com</a:t>
            </a:r>
            <a:endParaRPr lang="en-US" dirty="0">
              <a:latin typeface="Georgia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228601"/>
            <a:ext cx="5867400" cy="2585323"/>
          </a:xfrm>
          <a:prstGeom prst="rect">
            <a:avLst/>
          </a:prstGeom>
          <a:noFill/>
        </p:spPr>
        <p:txBody>
          <a:bodyPr wrap="square" lIns="0" rIns="0" rtlCol="0">
            <a:spAutoFit/>
          </a:bodyPr>
          <a:lstStyle/>
          <a:p>
            <a:pPr marL="91440" indent="457200" algn="just">
              <a:spcBef>
                <a:spcPts val="600"/>
              </a:spcBef>
            </a:pPr>
            <a:r>
              <a:rPr lang="en-US" sz="2400" b="1" u="sng" dirty="0" smtClean="0">
                <a:solidFill>
                  <a:schemeClr val="accent2"/>
                </a:solidFill>
                <a:latin typeface="Georgia" pitchFamily="18" charset="0"/>
              </a:rPr>
              <a:t>When are Changes Effective?</a:t>
            </a:r>
          </a:p>
          <a:p>
            <a:pPr marL="91440" indent="457200" algn="just">
              <a:spcBef>
                <a:spcPts val="600"/>
              </a:spcBef>
            </a:pPr>
            <a:endParaRPr lang="en-US" b="1" u="sng" dirty="0" smtClean="0">
              <a:solidFill>
                <a:schemeClr val="accent2"/>
              </a:solidFill>
              <a:latin typeface="Georgia" pitchFamily="18" charset="0"/>
            </a:endParaRPr>
          </a:p>
          <a:p>
            <a:pPr marL="91440" indent="457200" algn="just">
              <a:spcBef>
                <a:spcPts val="600"/>
              </a:spcBef>
            </a:pPr>
            <a:r>
              <a:rPr lang="en-US" b="1" dirty="0" smtClean="0">
                <a:latin typeface="Georgia" pitchFamily="18" charset="0"/>
              </a:rPr>
              <a:t> </a:t>
            </a:r>
            <a:r>
              <a:rPr lang="en-US" u="sng" dirty="0" smtClean="0">
                <a:latin typeface="Georgia" pitchFamily="18" charset="0"/>
              </a:rPr>
              <a:t>State</a:t>
            </a:r>
            <a:r>
              <a:rPr lang="en-US" dirty="0" smtClean="0">
                <a:latin typeface="Georgia" pitchFamily="18" charset="0"/>
              </a:rPr>
              <a:t>                             </a:t>
            </a:r>
            <a:r>
              <a:rPr lang="en-US" u="sng" dirty="0" smtClean="0">
                <a:latin typeface="Georgia" pitchFamily="18" charset="0"/>
              </a:rPr>
              <a:t> Date Implemented</a:t>
            </a:r>
          </a:p>
          <a:p>
            <a:pPr marL="91440" lvl="1" indent="457200" algn="just">
              <a:spcBef>
                <a:spcPts val="600"/>
              </a:spcBef>
            </a:pPr>
            <a:r>
              <a:rPr lang="en-US" dirty="0" smtClean="0">
                <a:latin typeface="Georgia" pitchFamily="18" charset="0"/>
              </a:rPr>
              <a:t>Georgia                            3-1-2013 </a:t>
            </a:r>
          </a:p>
          <a:p>
            <a:pPr marL="91440" lvl="1" indent="457200" algn="just">
              <a:spcBef>
                <a:spcPts val="600"/>
              </a:spcBef>
            </a:pPr>
            <a:r>
              <a:rPr lang="en-US" dirty="0" smtClean="0">
                <a:latin typeface="Georgia" pitchFamily="18" charset="0"/>
              </a:rPr>
              <a:t>North Carolina               4-1-2013</a:t>
            </a:r>
          </a:p>
          <a:p>
            <a:pPr marL="91440" lvl="1" indent="457200" algn="just">
              <a:spcBef>
                <a:spcPts val="600"/>
              </a:spcBef>
            </a:pPr>
            <a:r>
              <a:rPr lang="en-US" dirty="0" smtClean="0">
                <a:latin typeface="Georgia" pitchFamily="18" charset="0"/>
              </a:rPr>
              <a:t>South </a:t>
            </a:r>
            <a:r>
              <a:rPr lang="en-US" dirty="0" smtClean="0">
                <a:latin typeface="Georgia" pitchFamily="18" charset="0"/>
              </a:rPr>
              <a:t>Carolina </a:t>
            </a:r>
            <a:r>
              <a:rPr lang="en-US" dirty="0" smtClean="0">
                <a:latin typeface="Georgia" pitchFamily="18" charset="0"/>
              </a:rPr>
              <a:t>     Approved-Date </a:t>
            </a:r>
            <a:r>
              <a:rPr lang="en-US" dirty="0" smtClean="0">
                <a:latin typeface="Georgia" pitchFamily="18" charset="0"/>
              </a:rPr>
              <a:t>undecided</a:t>
            </a:r>
          </a:p>
          <a:p>
            <a:pPr marL="91440" lvl="1" indent="457200" algn="just">
              <a:spcBef>
                <a:spcPts val="600"/>
              </a:spcBef>
            </a:pPr>
            <a:r>
              <a:rPr lang="en-US" dirty="0" smtClean="0">
                <a:latin typeface="Georgia" pitchFamily="18" charset="0"/>
              </a:rPr>
              <a:t> </a:t>
            </a:r>
            <a:endParaRPr lang="en-US" dirty="0">
              <a:latin typeface="Georgia" pitchFamily="18" charset="0"/>
            </a:endParaRPr>
          </a:p>
        </p:txBody>
      </p:sp>
      <p:pic>
        <p:nvPicPr>
          <p:cNvPr id="2051" name="Picture 3" descr="C:\Users\kadair\AppData\Local\Microsoft\Windows\Temporary Internet Files\Content.IE5\5TKHTX5V\MC900188067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3600" y="381000"/>
            <a:ext cx="2895600" cy="25146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xmlns="" val="326668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C:\Users\kadair\AppData\Local\Microsoft\Windows\Temporary Internet Files\Content.IE5\67EUFEPA\MC900441523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43200" y="1981200"/>
            <a:ext cx="2514600" cy="19812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514600" y="609600"/>
            <a:ext cx="396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u="sng" dirty="0" smtClean="0">
                <a:solidFill>
                  <a:schemeClr val="accent2"/>
                </a:solidFill>
                <a:latin typeface="Georgia" pitchFamily="18" charset="0"/>
              </a:rPr>
              <a:t>Questions?</a:t>
            </a:r>
            <a:endParaRPr lang="en-US" sz="4800" b="1" u="sng" dirty="0">
              <a:solidFill>
                <a:schemeClr val="accent2"/>
              </a:solidFill>
              <a:latin typeface="Georg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 descr="C:\Users\kadair\AppData\Local\Microsoft\Windows\Temporary Internet Files\Content.IE5\67EUFEPA\MC90010521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28800" y="838200"/>
            <a:ext cx="4419600" cy="27432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1096963"/>
            <a:ext cx="3962400" cy="3713162"/>
          </a:xfrm>
        </p:spPr>
        <p:txBody>
          <a:bodyPr>
            <a:normAutofit/>
          </a:bodyPr>
          <a:lstStyle/>
          <a:p>
            <a:pPr marL="0" indent="0" algn="ctr">
              <a:lnSpc>
                <a:spcPct val="80000"/>
              </a:lnSpc>
              <a:buFont typeface="Wingdings" pitchFamily="2" charset="2"/>
              <a:buNone/>
            </a:pPr>
            <a:r>
              <a:rPr lang="en-US" sz="4100" i="1" dirty="0" smtClean="0">
                <a:solidFill>
                  <a:schemeClr val="accent2"/>
                </a:solidFill>
                <a:latin typeface="Georgia" pitchFamily="18" charset="0"/>
              </a:rPr>
              <a:t>	</a:t>
            </a:r>
            <a:endParaRPr lang="en-US" sz="4100" i="1" dirty="0" smtClean="0">
              <a:solidFill>
                <a:schemeClr val="accent2"/>
              </a:solidFill>
              <a:latin typeface="Georgia" pitchFamily="18" charset="0"/>
            </a:endParaRPr>
          </a:p>
        </p:txBody>
      </p:sp>
      <p:sp>
        <p:nvSpPr>
          <p:cNvPr id="3076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572000" y="1066800"/>
            <a:ext cx="4291013" cy="5913438"/>
          </a:xfrm>
        </p:spPr>
        <p:txBody>
          <a:bodyPr>
            <a:normAutofit/>
          </a:bodyPr>
          <a:lstStyle/>
          <a:p>
            <a:pPr marL="0" indent="0" algn="ctr">
              <a:lnSpc>
                <a:spcPct val="70000"/>
              </a:lnSpc>
              <a:buFont typeface="Wingdings" pitchFamily="2" charset="2"/>
              <a:buNone/>
            </a:pPr>
            <a:endParaRPr lang="en-US" sz="2600" dirty="0" smtClean="0">
              <a:solidFill>
                <a:schemeClr val="hlink"/>
              </a:solidFill>
              <a:latin typeface="Georgia" pitchFamily="18" charset="0"/>
            </a:endParaRPr>
          </a:p>
          <a:p>
            <a:pPr marL="0" indent="0" algn="ctr">
              <a:lnSpc>
                <a:spcPct val="70000"/>
              </a:lnSpc>
            </a:pPr>
            <a:endParaRPr lang="en-US" sz="2600" dirty="0" smtClean="0">
              <a:latin typeface="Georgia" pitchFamily="18" charset="0"/>
            </a:endParaRPr>
          </a:p>
          <a:p>
            <a:pPr marL="0" indent="0" algn="ctr">
              <a:lnSpc>
                <a:spcPct val="70000"/>
              </a:lnSpc>
              <a:buFont typeface="Wingdings" pitchFamily="2" charset="2"/>
              <a:buNone/>
            </a:pPr>
            <a:r>
              <a:rPr lang="en-US" sz="2600" dirty="0" smtClean="0">
                <a:solidFill>
                  <a:schemeClr val="hlink"/>
                </a:solidFill>
                <a:latin typeface="Georgia" pitchFamily="18" charset="0"/>
              </a:rPr>
              <a:t>The E-Mod Multiplier is calculated every policy year and is used in the premium calculation for that year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1" y="365125"/>
            <a:ext cx="8039100" cy="549275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1" i="1" dirty="0" smtClean="0">
                <a:solidFill>
                  <a:schemeClr val="accent2"/>
                </a:solidFill>
                <a:latin typeface="Georgia" pitchFamily="18" charset="0"/>
              </a:rPr>
              <a:t>The Experience Modification Factor</a:t>
            </a:r>
          </a:p>
        </p:txBody>
      </p:sp>
      <p:pic>
        <p:nvPicPr>
          <p:cNvPr id="7173" name="Picture 5" descr="C:\Users\LRAdair\AppData\Local\Microsoft\Windows\Temporary Internet Files\Content.IE5\40FADYEN\MC900432543[1]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90600" y="1676400"/>
            <a:ext cx="2486025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 idx="4294967295"/>
          </p:nvPr>
        </p:nvSpPr>
        <p:spPr>
          <a:xfrm>
            <a:off x="990600" y="304800"/>
            <a:ext cx="3581400" cy="1219200"/>
          </a:xfrm>
        </p:spPr>
        <p:txBody>
          <a:bodyPr/>
          <a:lstStyle/>
          <a:p>
            <a:r>
              <a:rPr lang="en-US" b="1" dirty="0" smtClean="0">
                <a:solidFill>
                  <a:schemeClr val="accent2"/>
                </a:solidFill>
                <a:latin typeface="Georgia" pitchFamily="18" charset="0"/>
              </a:rPr>
              <a:t>             How  does it work?</a:t>
            </a:r>
            <a:endParaRPr lang="en-US" b="1" dirty="0">
              <a:solidFill>
                <a:schemeClr val="accent2"/>
              </a:solidFill>
              <a:latin typeface="Georgia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66800" y="2362200"/>
            <a:ext cx="65532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>
                <a:solidFill>
                  <a:schemeClr val="accent3"/>
                </a:solidFill>
                <a:latin typeface="Georgia" pitchFamily="18" charset="0"/>
              </a:rPr>
              <a:t>Premium</a:t>
            </a:r>
            <a:r>
              <a:rPr lang="en-US" b="1" dirty="0" smtClean="0">
                <a:solidFill>
                  <a:schemeClr val="accent3"/>
                </a:solidFill>
                <a:latin typeface="Georgia" pitchFamily="18" charset="0"/>
              </a:rPr>
              <a:t>                          </a:t>
            </a:r>
            <a:r>
              <a:rPr lang="en-US" b="1" u="sng" dirty="0" smtClean="0">
                <a:solidFill>
                  <a:schemeClr val="accent3"/>
                </a:solidFill>
                <a:latin typeface="Georgia" pitchFamily="18" charset="0"/>
              </a:rPr>
              <a:t>Mod</a:t>
            </a:r>
            <a:r>
              <a:rPr lang="en-US" b="1" dirty="0" smtClean="0">
                <a:solidFill>
                  <a:schemeClr val="accent3"/>
                </a:solidFill>
                <a:latin typeface="Georgia" pitchFamily="18" charset="0"/>
              </a:rPr>
              <a:t>               </a:t>
            </a:r>
            <a:r>
              <a:rPr lang="en-US" b="1" u="sng" dirty="0" smtClean="0">
                <a:solidFill>
                  <a:schemeClr val="accent3"/>
                </a:solidFill>
                <a:latin typeface="Georgia" pitchFamily="18" charset="0"/>
              </a:rPr>
              <a:t>Modified Premium</a:t>
            </a:r>
          </a:p>
          <a:p>
            <a:r>
              <a:rPr lang="en-US" b="1" dirty="0" smtClean="0">
                <a:solidFill>
                  <a:schemeClr val="accent3"/>
                </a:solidFill>
                <a:latin typeface="Georgia" pitchFamily="18" charset="0"/>
              </a:rPr>
              <a:t>$100,000                x           0.75          =             $75,000</a:t>
            </a:r>
          </a:p>
          <a:p>
            <a:endParaRPr lang="en-US" b="1" dirty="0" smtClean="0">
              <a:solidFill>
                <a:schemeClr val="accent3"/>
              </a:solidFill>
              <a:latin typeface="Georgia" pitchFamily="18" charset="0"/>
            </a:endParaRPr>
          </a:p>
          <a:p>
            <a:r>
              <a:rPr lang="en-US" b="1" dirty="0" smtClean="0">
                <a:solidFill>
                  <a:schemeClr val="accent3"/>
                </a:solidFill>
                <a:latin typeface="Georgia" pitchFamily="18" charset="0"/>
              </a:rPr>
              <a:t>$100,000                x           1.00          =             $100,000</a:t>
            </a:r>
          </a:p>
          <a:p>
            <a:endParaRPr lang="en-US" b="1" dirty="0" smtClean="0">
              <a:solidFill>
                <a:schemeClr val="accent3"/>
              </a:solidFill>
              <a:latin typeface="Georgia" pitchFamily="18" charset="0"/>
            </a:endParaRPr>
          </a:p>
          <a:p>
            <a:r>
              <a:rPr lang="en-US" b="1" dirty="0" smtClean="0">
                <a:solidFill>
                  <a:schemeClr val="accent3"/>
                </a:solidFill>
                <a:latin typeface="Georgia" pitchFamily="18" charset="0"/>
              </a:rPr>
              <a:t>$100,000                x           1.25          =             $125,000</a:t>
            </a:r>
          </a:p>
          <a:p>
            <a:r>
              <a:rPr lang="en-US" dirty="0" smtClean="0"/>
              <a:t>                 </a:t>
            </a:r>
          </a:p>
          <a:p>
            <a:r>
              <a:rPr lang="en-US" dirty="0" smtClean="0"/>
              <a:t>           </a:t>
            </a:r>
            <a:endParaRPr lang="en-US" dirty="0"/>
          </a:p>
        </p:txBody>
      </p:sp>
      <p:grpSp>
        <p:nvGrpSpPr>
          <p:cNvPr id="1025" name="Group 1"/>
          <p:cNvGrpSpPr>
            <a:grpSpLocks/>
          </p:cNvGrpSpPr>
          <p:nvPr/>
        </p:nvGrpSpPr>
        <p:grpSpPr bwMode="auto">
          <a:xfrm>
            <a:off x="5638800" y="228600"/>
            <a:ext cx="2286000" cy="1981200"/>
            <a:chOff x="1632" y="1248"/>
            <a:chExt cx="2682" cy="2286"/>
          </a:xfrm>
        </p:grpSpPr>
        <p:sp>
          <p:nvSpPr>
            <p:cNvPr id="1026" name="Gear"/>
            <p:cNvSpPr>
              <a:spLocks noEditPoints="1" noChangeArrowheads="1"/>
            </p:cNvSpPr>
            <p:nvPr/>
          </p:nvSpPr>
          <p:spPr bwMode="auto">
            <a:xfrm>
              <a:off x="3119" y="1248"/>
              <a:ext cx="1195" cy="1048"/>
            </a:xfrm>
            <a:custGeom>
              <a:avLst/>
              <a:gdLst>
                <a:gd name="T0" fmla="*/ 10800 w 21600"/>
                <a:gd name="T1" fmla="*/ 0 h 21600"/>
                <a:gd name="T2" fmla="*/ 21600 w 21600"/>
                <a:gd name="T3" fmla="*/ 10800 h 21600"/>
                <a:gd name="T4" fmla="*/ 10800 w 21600"/>
                <a:gd name="T5" fmla="*/ 21600 h 21600"/>
                <a:gd name="T6" fmla="*/ 0 w 21600"/>
                <a:gd name="T7" fmla="*/ 10800 h 21600"/>
                <a:gd name="T8" fmla="*/ 4374 w 21600"/>
                <a:gd name="T9" fmla="*/ 3964 h 21600"/>
                <a:gd name="T10" fmla="*/ 17841 w 21600"/>
                <a:gd name="T11" fmla="*/ 17635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9689" y="1725"/>
                  </a:moveTo>
                  <a:lnTo>
                    <a:pt x="10304" y="85"/>
                  </a:lnTo>
                  <a:lnTo>
                    <a:pt x="11637" y="85"/>
                  </a:lnTo>
                  <a:lnTo>
                    <a:pt x="12303" y="1777"/>
                  </a:lnTo>
                  <a:lnTo>
                    <a:pt x="13072" y="1931"/>
                  </a:lnTo>
                  <a:lnTo>
                    <a:pt x="14303" y="598"/>
                  </a:lnTo>
                  <a:lnTo>
                    <a:pt x="15533" y="1110"/>
                  </a:lnTo>
                  <a:lnTo>
                    <a:pt x="15584" y="2905"/>
                  </a:lnTo>
                  <a:lnTo>
                    <a:pt x="16405" y="3520"/>
                  </a:lnTo>
                  <a:lnTo>
                    <a:pt x="17891" y="2751"/>
                  </a:lnTo>
                  <a:lnTo>
                    <a:pt x="18917" y="3674"/>
                  </a:lnTo>
                  <a:lnTo>
                    <a:pt x="18199" y="5314"/>
                  </a:lnTo>
                  <a:lnTo>
                    <a:pt x="18763" y="6083"/>
                  </a:lnTo>
                  <a:lnTo>
                    <a:pt x="20403" y="6032"/>
                  </a:lnTo>
                  <a:lnTo>
                    <a:pt x="20865" y="7211"/>
                  </a:lnTo>
                  <a:lnTo>
                    <a:pt x="19737" y="8185"/>
                  </a:lnTo>
                  <a:lnTo>
                    <a:pt x="20096" y="9723"/>
                  </a:lnTo>
                  <a:lnTo>
                    <a:pt x="21634" y="10287"/>
                  </a:lnTo>
                  <a:lnTo>
                    <a:pt x="21582" y="11620"/>
                  </a:lnTo>
                  <a:lnTo>
                    <a:pt x="20147" y="12184"/>
                  </a:lnTo>
                  <a:lnTo>
                    <a:pt x="19942" y="13158"/>
                  </a:lnTo>
                  <a:lnTo>
                    <a:pt x="21070" y="14234"/>
                  </a:lnTo>
                  <a:lnTo>
                    <a:pt x="20608" y="15362"/>
                  </a:lnTo>
                  <a:lnTo>
                    <a:pt x="19019" y="15465"/>
                  </a:lnTo>
                  <a:lnTo>
                    <a:pt x="18404" y="16439"/>
                  </a:lnTo>
                  <a:lnTo>
                    <a:pt x="19122" y="17925"/>
                  </a:lnTo>
                  <a:lnTo>
                    <a:pt x="18096" y="18797"/>
                  </a:lnTo>
                  <a:lnTo>
                    <a:pt x="16763" y="18284"/>
                  </a:lnTo>
                  <a:lnTo>
                    <a:pt x="15431" y="19002"/>
                  </a:lnTo>
                  <a:lnTo>
                    <a:pt x="15277" y="20848"/>
                  </a:lnTo>
                  <a:lnTo>
                    <a:pt x="14149" y="21155"/>
                  </a:lnTo>
                  <a:lnTo>
                    <a:pt x="13021" y="19925"/>
                  </a:lnTo>
                  <a:lnTo>
                    <a:pt x="12252" y="20181"/>
                  </a:lnTo>
                  <a:lnTo>
                    <a:pt x="11739" y="21668"/>
                  </a:lnTo>
                  <a:lnTo>
                    <a:pt x="10201" y="21668"/>
                  </a:lnTo>
                  <a:lnTo>
                    <a:pt x="9740" y="20130"/>
                  </a:lnTo>
                  <a:lnTo>
                    <a:pt x="8253" y="19771"/>
                  </a:lnTo>
                  <a:lnTo>
                    <a:pt x="7125" y="21001"/>
                  </a:lnTo>
                  <a:lnTo>
                    <a:pt x="5895" y="20489"/>
                  </a:lnTo>
                  <a:lnTo>
                    <a:pt x="5946" y="18592"/>
                  </a:lnTo>
                  <a:lnTo>
                    <a:pt x="5177" y="18131"/>
                  </a:lnTo>
                  <a:lnTo>
                    <a:pt x="3383" y="18848"/>
                  </a:lnTo>
                  <a:lnTo>
                    <a:pt x="2614" y="17874"/>
                  </a:lnTo>
                  <a:lnTo>
                    <a:pt x="3383" y="16182"/>
                  </a:lnTo>
                  <a:lnTo>
                    <a:pt x="2922" y="15465"/>
                  </a:lnTo>
                  <a:lnTo>
                    <a:pt x="922" y="15516"/>
                  </a:lnTo>
                  <a:lnTo>
                    <a:pt x="512" y="14234"/>
                  </a:lnTo>
                  <a:lnTo>
                    <a:pt x="1948" y="12901"/>
                  </a:lnTo>
                  <a:lnTo>
                    <a:pt x="1896" y="12184"/>
                  </a:lnTo>
                  <a:lnTo>
                    <a:pt x="0" y="11415"/>
                  </a:lnTo>
                  <a:lnTo>
                    <a:pt x="51" y="10031"/>
                  </a:lnTo>
                  <a:lnTo>
                    <a:pt x="1948" y="9313"/>
                  </a:lnTo>
                  <a:lnTo>
                    <a:pt x="2101" y="8595"/>
                  </a:lnTo>
                  <a:lnTo>
                    <a:pt x="615" y="7160"/>
                  </a:lnTo>
                  <a:lnTo>
                    <a:pt x="1127" y="5878"/>
                  </a:lnTo>
                  <a:lnTo>
                    <a:pt x="3178" y="5981"/>
                  </a:lnTo>
                  <a:lnTo>
                    <a:pt x="3588" y="5417"/>
                  </a:lnTo>
                  <a:lnTo>
                    <a:pt x="2819" y="3520"/>
                  </a:lnTo>
                  <a:lnTo>
                    <a:pt x="3742" y="2597"/>
                  </a:lnTo>
                  <a:lnTo>
                    <a:pt x="5536" y="3417"/>
                  </a:lnTo>
                  <a:lnTo>
                    <a:pt x="6049" y="3058"/>
                  </a:lnTo>
                  <a:lnTo>
                    <a:pt x="6100" y="1264"/>
                  </a:lnTo>
                  <a:lnTo>
                    <a:pt x="7228" y="700"/>
                  </a:lnTo>
                  <a:lnTo>
                    <a:pt x="8510" y="2033"/>
                  </a:lnTo>
                  <a:lnTo>
                    <a:pt x="9689" y="1725"/>
                  </a:lnTo>
                  <a:close/>
                  <a:moveTo>
                    <a:pt x="10817" y="14422"/>
                  </a:moveTo>
                  <a:lnTo>
                    <a:pt x="11175" y="14388"/>
                  </a:lnTo>
                  <a:lnTo>
                    <a:pt x="11534" y="14354"/>
                  </a:lnTo>
                  <a:lnTo>
                    <a:pt x="11893" y="14268"/>
                  </a:lnTo>
                  <a:lnTo>
                    <a:pt x="12218" y="14166"/>
                  </a:lnTo>
                  <a:lnTo>
                    <a:pt x="12508" y="13995"/>
                  </a:lnTo>
                  <a:lnTo>
                    <a:pt x="12816" y="13807"/>
                  </a:lnTo>
                  <a:lnTo>
                    <a:pt x="13106" y="13602"/>
                  </a:lnTo>
                  <a:lnTo>
                    <a:pt x="13329" y="13380"/>
                  </a:lnTo>
                  <a:lnTo>
                    <a:pt x="13568" y="13106"/>
                  </a:lnTo>
                  <a:lnTo>
                    <a:pt x="13790" y="12850"/>
                  </a:lnTo>
                  <a:lnTo>
                    <a:pt x="13961" y="12560"/>
                  </a:lnTo>
                  <a:lnTo>
                    <a:pt x="14115" y="12269"/>
                  </a:lnTo>
                  <a:lnTo>
                    <a:pt x="14217" y="11927"/>
                  </a:lnTo>
                  <a:lnTo>
                    <a:pt x="14320" y="11568"/>
                  </a:lnTo>
                  <a:lnTo>
                    <a:pt x="14388" y="11210"/>
                  </a:lnTo>
                  <a:lnTo>
                    <a:pt x="14388" y="10851"/>
                  </a:lnTo>
                  <a:lnTo>
                    <a:pt x="14388" y="10492"/>
                  </a:lnTo>
                  <a:lnTo>
                    <a:pt x="14320" y="10133"/>
                  </a:lnTo>
                  <a:lnTo>
                    <a:pt x="14217" y="9808"/>
                  </a:lnTo>
                  <a:lnTo>
                    <a:pt x="14115" y="9467"/>
                  </a:lnTo>
                  <a:lnTo>
                    <a:pt x="13961" y="9142"/>
                  </a:lnTo>
                  <a:lnTo>
                    <a:pt x="13790" y="8851"/>
                  </a:lnTo>
                  <a:lnTo>
                    <a:pt x="13568" y="8595"/>
                  </a:lnTo>
                  <a:lnTo>
                    <a:pt x="13329" y="8322"/>
                  </a:lnTo>
                  <a:lnTo>
                    <a:pt x="13106" y="8100"/>
                  </a:lnTo>
                  <a:lnTo>
                    <a:pt x="12816" y="7894"/>
                  </a:lnTo>
                  <a:lnTo>
                    <a:pt x="12508" y="7741"/>
                  </a:lnTo>
                  <a:lnTo>
                    <a:pt x="12218" y="7570"/>
                  </a:lnTo>
                  <a:lnTo>
                    <a:pt x="11893" y="7433"/>
                  </a:lnTo>
                  <a:lnTo>
                    <a:pt x="11534" y="7382"/>
                  </a:lnTo>
                  <a:lnTo>
                    <a:pt x="11175" y="7313"/>
                  </a:lnTo>
                  <a:lnTo>
                    <a:pt x="10817" y="7313"/>
                  </a:lnTo>
                  <a:lnTo>
                    <a:pt x="10441" y="7313"/>
                  </a:lnTo>
                  <a:lnTo>
                    <a:pt x="10082" y="7382"/>
                  </a:lnTo>
                  <a:lnTo>
                    <a:pt x="9757" y="7433"/>
                  </a:lnTo>
                  <a:lnTo>
                    <a:pt x="9432" y="7570"/>
                  </a:lnTo>
                  <a:lnTo>
                    <a:pt x="9142" y="7741"/>
                  </a:lnTo>
                  <a:lnTo>
                    <a:pt x="8834" y="7894"/>
                  </a:lnTo>
                  <a:lnTo>
                    <a:pt x="8544" y="8100"/>
                  </a:lnTo>
                  <a:lnTo>
                    <a:pt x="8287" y="8322"/>
                  </a:lnTo>
                  <a:lnTo>
                    <a:pt x="8048" y="8595"/>
                  </a:lnTo>
                  <a:lnTo>
                    <a:pt x="7860" y="8851"/>
                  </a:lnTo>
                  <a:lnTo>
                    <a:pt x="7689" y="9142"/>
                  </a:lnTo>
                  <a:lnTo>
                    <a:pt x="7536" y="9467"/>
                  </a:lnTo>
                  <a:lnTo>
                    <a:pt x="7399" y="9808"/>
                  </a:lnTo>
                  <a:lnTo>
                    <a:pt x="7331" y="10133"/>
                  </a:lnTo>
                  <a:lnTo>
                    <a:pt x="7262" y="10492"/>
                  </a:lnTo>
                  <a:lnTo>
                    <a:pt x="7262" y="10851"/>
                  </a:lnTo>
                  <a:lnTo>
                    <a:pt x="7262" y="11210"/>
                  </a:lnTo>
                  <a:lnTo>
                    <a:pt x="7331" y="11568"/>
                  </a:lnTo>
                  <a:lnTo>
                    <a:pt x="7399" y="11927"/>
                  </a:lnTo>
                  <a:lnTo>
                    <a:pt x="7536" y="12269"/>
                  </a:lnTo>
                  <a:lnTo>
                    <a:pt x="7689" y="12560"/>
                  </a:lnTo>
                  <a:lnTo>
                    <a:pt x="7860" y="12850"/>
                  </a:lnTo>
                  <a:lnTo>
                    <a:pt x="8048" y="13106"/>
                  </a:lnTo>
                  <a:lnTo>
                    <a:pt x="8287" y="13380"/>
                  </a:lnTo>
                  <a:lnTo>
                    <a:pt x="8544" y="13602"/>
                  </a:lnTo>
                  <a:lnTo>
                    <a:pt x="8834" y="13807"/>
                  </a:lnTo>
                  <a:lnTo>
                    <a:pt x="9142" y="13995"/>
                  </a:lnTo>
                  <a:lnTo>
                    <a:pt x="9432" y="14166"/>
                  </a:lnTo>
                  <a:lnTo>
                    <a:pt x="9757" y="14268"/>
                  </a:lnTo>
                  <a:lnTo>
                    <a:pt x="10082" y="14354"/>
                  </a:lnTo>
                  <a:lnTo>
                    <a:pt x="10441" y="14388"/>
                  </a:lnTo>
                  <a:lnTo>
                    <a:pt x="10817" y="14422"/>
                  </a:lnTo>
                  <a:close/>
                </a:path>
              </a:pathLst>
            </a:custGeom>
            <a:solidFill>
              <a:srgbClr val="C0C0C0"/>
            </a:soli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20099999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C0C0C0"/>
              </a:extrusionClr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flatTx/>
            </a:bodyPr>
            <a:lstStyle/>
            <a:p>
              <a:endParaRPr lang="en-US"/>
            </a:p>
          </p:txBody>
        </p:sp>
        <p:sp>
          <p:nvSpPr>
            <p:cNvPr id="1027" name="AutoShape 3"/>
            <p:cNvSpPr>
              <a:spLocks noEditPoints="1" noChangeArrowheads="1"/>
            </p:cNvSpPr>
            <p:nvPr/>
          </p:nvSpPr>
          <p:spPr bwMode="auto">
            <a:xfrm>
              <a:off x="1632" y="1680"/>
              <a:ext cx="1429" cy="1253"/>
            </a:xfrm>
            <a:custGeom>
              <a:avLst/>
              <a:gdLst>
                <a:gd name="T0" fmla="*/ 10800 w 21600"/>
                <a:gd name="T1" fmla="*/ 0 h 21600"/>
                <a:gd name="T2" fmla="*/ 21600 w 21600"/>
                <a:gd name="T3" fmla="*/ 10800 h 21600"/>
                <a:gd name="T4" fmla="*/ 10800 w 21600"/>
                <a:gd name="T5" fmla="*/ 21600 h 21600"/>
                <a:gd name="T6" fmla="*/ 0 w 21600"/>
                <a:gd name="T7" fmla="*/ 10800 h 21600"/>
                <a:gd name="T8" fmla="*/ 4374 w 21600"/>
                <a:gd name="T9" fmla="*/ 3964 h 21600"/>
                <a:gd name="T10" fmla="*/ 17841 w 21600"/>
                <a:gd name="T11" fmla="*/ 17635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9689" y="1725"/>
                  </a:moveTo>
                  <a:lnTo>
                    <a:pt x="10304" y="85"/>
                  </a:lnTo>
                  <a:lnTo>
                    <a:pt x="11637" y="85"/>
                  </a:lnTo>
                  <a:lnTo>
                    <a:pt x="12303" y="1777"/>
                  </a:lnTo>
                  <a:lnTo>
                    <a:pt x="13072" y="1931"/>
                  </a:lnTo>
                  <a:lnTo>
                    <a:pt x="14303" y="598"/>
                  </a:lnTo>
                  <a:lnTo>
                    <a:pt x="15533" y="1110"/>
                  </a:lnTo>
                  <a:lnTo>
                    <a:pt x="15584" y="2905"/>
                  </a:lnTo>
                  <a:lnTo>
                    <a:pt x="16405" y="3520"/>
                  </a:lnTo>
                  <a:lnTo>
                    <a:pt x="17891" y="2751"/>
                  </a:lnTo>
                  <a:lnTo>
                    <a:pt x="18917" y="3674"/>
                  </a:lnTo>
                  <a:lnTo>
                    <a:pt x="18199" y="5314"/>
                  </a:lnTo>
                  <a:lnTo>
                    <a:pt x="18763" y="6083"/>
                  </a:lnTo>
                  <a:lnTo>
                    <a:pt x="20403" y="6032"/>
                  </a:lnTo>
                  <a:lnTo>
                    <a:pt x="20865" y="7211"/>
                  </a:lnTo>
                  <a:lnTo>
                    <a:pt x="19737" y="8185"/>
                  </a:lnTo>
                  <a:lnTo>
                    <a:pt x="20096" y="9723"/>
                  </a:lnTo>
                  <a:lnTo>
                    <a:pt x="21634" y="10287"/>
                  </a:lnTo>
                  <a:lnTo>
                    <a:pt x="21582" y="11620"/>
                  </a:lnTo>
                  <a:lnTo>
                    <a:pt x="20147" y="12184"/>
                  </a:lnTo>
                  <a:lnTo>
                    <a:pt x="19942" y="13158"/>
                  </a:lnTo>
                  <a:lnTo>
                    <a:pt x="21070" y="14234"/>
                  </a:lnTo>
                  <a:lnTo>
                    <a:pt x="20608" y="15362"/>
                  </a:lnTo>
                  <a:lnTo>
                    <a:pt x="19019" y="15465"/>
                  </a:lnTo>
                  <a:lnTo>
                    <a:pt x="18404" y="16439"/>
                  </a:lnTo>
                  <a:lnTo>
                    <a:pt x="19122" y="17925"/>
                  </a:lnTo>
                  <a:lnTo>
                    <a:pt x="18096" y="18797"/>
                  </a:lnTo>
                  <a:lnTo>
                    <a:pt x="16763" y="18284"/>
                  </a:lnTo>
                  <a:lnTo>
                    <a:pt x="15431" y="19002"/>
                  </a:lnTo>
                  <a:lnTo>
                    <a:pt x="15277" y="20848"/>
                  </a:lnTo>
                  <a:lnTo>
                    <a:pt x="14149" y="21155"/>
                  </a:lnTo>
                  <a:lnTo>
                    <a:pt x="13021" y="19925"/>
                  </a:lnTo>
                  <a:lnTo>
                    <a:pt x="12252" y="20181"/>
                  </a:lnTo>
                  <a:lnTo>
                    <a:pt x="11739" y="21668"/>
                  </a:lnTo>
                  <a:lnTo>
                    <a:pt x="10201" y="21668"/>
                  </a:lnTo>
                  <a:lnTo>
                    <a:pt x="9740" y="20130"/>
                  </a:lnTo>
                  <a:lnTo>
                    <a:pt x="8253" y="19771"/>
                  </a:lnTo>
                  <a:lnTo>
                    <a:pt x="7125" y="21001"/>
                  </a:lnTo>
                  <a:lnTo>
                    <a:pt x="5895" y="20489"/>
                  </a:lnTo>
                  <a:lnTo>
                    <a:pt x="5946" y="18592"/>
                  </a:lnTo>
                  <a:lnTo>
                    <a:pt x="5177" y="18131"/>
                  </a:lnTo>
                  <a:lnTo>
                    <a:pt x="3383" y="18848"/>
                  </a:lnTo>
                  <a:lnTo>
                    <a:pt x="2614" y="17874"/>
                  </a:lnTo>
                  <a:lnTo>
                    <a:pt x="3383" y="16182"/>
                  </a:lnTo>
                  <a:lnTo>
                    <a:pt x="2922" y="15465"/>
                  </a:lnTo>
                  <a:lnTo>
                    <a:pt x="922" y="15516"/>
                  </a:lnTo>
                  <a:lnTo>
                    <a:pt x="512" y="14234"/>
                  </a:lnTo>
                  <a:lnTo>
                    <a:pt x="1948" y="12901"/>
                  </a:lnTo>
                  <a:lnTo>
                    <a:pt x="1896" y="12184"/>
                  </a:lnTo>
                  <a:lnTo>
                    <a:pt x="0" y="11415"/>
                  </a:lnTo>
                  <a:lnTo>
                    <a:pt x="51" y="10031"/>
                  </a:lnTo>
                  <a:lnTo>
                    <a:pt x="1948" y="9313"/>
                  </a:lnTo>
                  <a:lnTo>
                    <a:pt x="2101" y="8595"/>
                  </a:lnTo>
                  <a:lnTo>
                    <a:pt x="615" y="7160"/>
                  </a:lnTo>
                  <a:lnTo>
                    <a:pt x="1127" y="5878"/>
                  </a:lnTo>
                  <a:lnTo>
                    <a:pt x="3178" y="5981"/>
                  </a:lnTo>
                  <a:lnTo>
                    <a:pt x="3588" y="5417"/>
                  </a:lnTo>
                  <a:lnTo>
                    <a:pt x="2819" y="3520"/>
                  </a:lnTo>
                  <a:lnTo>
                    <a:pt x="3742" y="2597"/>
                  </a:lnTo>
                  <a:lnTo>
                    <a:pt x="5536" y="3417"/>
                  </a:lnTo>
                  <a:lnTo>
                    <a:pt x="6049" y="3058"/>
                  </a:lnTo>
                  <a:lnTo>
                    <a:pt x="6100" y="1264"/>
                  </a:lnTo>
                  <a:lnTo>
                    <a:pt x="7228" y="700"/>
                  </a:lnTo>
                  <a:lnTo>
                    <a:pt x="8510" y="2033"/>
                  </a:lnTo>
                  <a:lnTo>
                    <a:pt x="9689" y="1725"/>
                  </a:lnTo>
                  <a:close/>
                  <a:moveTo>
                    <a:pt x="10817" y="14422"/>
                  </a:moveTo>
                  <a:lnTo>
                    <a:pt x="11175" y="14388"/>
                  </a:lnTo>
                  <a:lnTo>
                    <a:pt x="11534" y="14354"/>
                  </a:lnTo>
                  <a:lnTo>
                    <a:pt x="11893" y="14268"/>
                  </a:lnTo>
                  <a:lnTo>
                    <a:pt x="12218" y="14166"/>
                  </a:lnTo>
                  <a:lnTo>
                    <a:pt x="12508" y="13995"/>
                  </a:lnTo>
                  <a:lnTo>
                    <a:pt x="12816" y="13807"/>
                  </a:lnTo>
                  <a:lnTo>
                    <a:pt x="13106" y="13602"/>
                  </a:lnTo>
                  <a:lnTo>
                    <a:pt x="13329" y="13380"/>
                  </a:lnTo>
                  <a:lnTo>
                    <a:pt x="13568" y="13106"/>
                  </a:lnTo>
                  <a:lnTo>
                    <a:pt x="13790" y="12850"/>
                  </a:lnTo>
                  <a:lnTo>
                    <a:pt x="13961" y="12560"/>
                  </a:lnTo>
                  <a:lnTo>
                    <a:pt x="14115" y="12269"/>
                  </a:lnTo>
                  <a:lnTo>
                    <a:pt x="14217" y="11927"/>
                  </a:lnTo>
                  <a:lnTo>
                    <a:pt x="14320" y="11568"/>
                  </a:lnTo>
                  <a:lnTo>
                    <a:pt x="14388" y="11210"/>
                  </a:lnTo>
                  <a:lnTo>
                    <a:pt x="14388" y="10851"/>
                  </a:lnTo>
                  <a:lnTo>
                    <a:pt x="14388" y="10492"/>
                  </a:lnTo>
                  <a:lnTo>
                    <a:pt x="14320" y="10133"/>
                  </a:lnTo>
                  <a:lnTo>
                    <a:pt x="14217" y="9808"/>
                  </a:lnTo>
                  <a:lnTo>
                    <a:pt x="14115" y="9467"/>
                  </a:lnTo>
                  <a:lnTo>
                    <a:pt x="13961" y="9142"/>
                  </a:lnTo>
                  <a:lnTo>
                    <a:pt x="13790" y="8851"/>
                  </a:lnTo>
                  <a:lnTo>
                    <a:pt x="13568" y="8595"/>
                  </a:lnTo>
                  <a:lnTo>
                    <a:pt x="13329" y="8322"/>
                  </a:lnTo>
                  <a:lnTo>
                    <a:pt x="13106" y="8100"/>
                  </a:lnTo>
                  <a:lnTo>
                    <a:pt x="12816" y="7894"/>
                  </a:lnTo>
                  <a:lnTo>
                    <a:pt x="12508" y="7741"/>
                  </a:lnTo>
                  <a:lnTo>
                    <a:pt x="12218" y="7570"/>
                  </a:lnTo>
                  <a:lnTo>
                    <a:pt x="11893" y="7433"/>
                  </a:lnTo>
                  <a:lnTo>
                    <a:pt x="11534" y="7382"/>
                  </a:lnTo>
                  <a:lnTo>
                    <a:pt x="11175" y="7313"/>
                  </a:lnTo>
                  <a:lnTo>
                    <a:pt x="10817" y="7313"/>
                  </a:lnTo>
                  <a:lnTo>
                    <a:pt x="10441" y="7313"/>
                  </a:lnTo>
                  <a:lnTo>
                    <a:pt x="10082" y="7382"/>
                  </a:lnTo>
                  <a:lnTo>
                    <a:pt x="9757" y="7433"/>
                  </a:lnTo>
                  <a:lnTo>
                    <a:pt x="9432" y="7570"/>
                  </a:lnTo>
                  <a:lnTo>
                    <a:pt x="9142" y="7741"/>
                  </a:lnTo>
                  <a:lnTo>
                    <a:pt x="8834" y="7894"/>
                  </a:lnTo>
                  <a:lnTo>
                    <a:pt x="8544" y="8100"/>
                  </a:lnTo>
                  <a:lnTo>
                    <a:pt x="8287" y="8322"/>
                  </a:lnTo>
                  <a:lnTo>
                    <a:pt x="8048" y="8595"/>
                  </a:lnTo>
                  <a:lnTo>
                    <a:pt x="7860" y="8851"/>
                  </a:lnTo>
                  <a:lnTo>
                    <a:pt x="7689" y="9142"/>
                  </a:lnTo>
                  <a:lnTo>
                    <a:pt x="7536" y="9467"/>
                  </a:lnTo>
                  <a:lnTo>
                    <a:pt x="7399" y="9808"/>
                  </a:lnTo>
                  <a:lnTo>
                    <a:pt x="7331" y="10133"/>
                  </a:lnTo>
                  <a:lnTo>
                    <a:pt x="7262" y="10492"/>
                  </a:lnTo>
                  <a:lnTo>
                    <a:pt x="7262" y="10851"/>
                  </a:lnTo>
                  <a:lnTo>
                    <a:pt x="7262" y="11210"/>
                  </a:lnTo>
                  <a:lnTo>
                    <a:pt x="7331" y="11568"/>
                  </a:lnTo>
                  <a:lnTo>
                    <a:pt x="7399" y="11927"/>
                  </a:lnTo>
                  <a:lnTo>
                    <a:pt x="7536" y="12269"/>
                  </a:lnTo>
                  <a:lnTo>
                    <a:pt x="7689" y="12560"/>
                  </a:lnTo>
                  <a:lnTo>
                    <a:pt x="7860" y="12850"/>
                  </a:lnTo>
                  <a:lnTo>
                    <a:pt x="8048" y="13106"/>
                  </a:lnTo>
                  <a:lnTo>
                    <a:pt x="8287" y="13380"/>
                  </a:lnTo>
                  <a:lnTo>
                    <a:pt x="8544" y="13602"/>
                  </a:lnTo>
                  <a:lnTo>
                    <a:pt x="8834" y="13807"/>
                  </a:lnTo>
                  <a:lnTo>
                    <a:pt x="9142" y="13995"/>
                  </a:lnTo>
                  <a:lnTo>
                    <a:pt x="9432" y="14166"/>
                  </a:lnTo>
                  <a:lnTo>
                    <a:pt x="9757" y="14268"/>
                  </a:lnTo>
                  <a:lnTo>
                    <a:pt x="10082" y="14354"/>
                  </a:lnTo>
                  <a:lnTo>
                    <a:pt x="10441" y="14388"/>
                  </a:lnTo>
                  <a:lnTo>
                    <a:pt x="10817" y="14422"/>
                  </a:lnTo>
                  <a:close/>
                </a:path>
              </a:pathLst>
            </a:custGeom>
            <a:solidFill>
              <a:srgbClr val="C0C0C0"/>
            </a:soli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20099999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C0C0C0"/>
              </a:extrusionClr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flatTx/>
            </a:bodyPr>
            <a:lstStyle/>
            <a:p>
              <a:endParaRPr lang="en-US"/>
            </a:p>
          </p:txBody>
        </p:sp>
        <p:sp>
          <p:nvSpPr>
            <p:cNvPr id="1028" name="AutoShape 4"/>
            <p:cNvSpPr>
              <a:spLocks noEditPoints="1" noChangeArrowheads="1"/>
            </p:cNvSpPr>
            <p:nvPr/>
          </p:nvSpPr>
          <p:spPr bwMode="auto">
            <a:xfrm>
              <a:off x="2559" y="2142"/>
              <a:ext cx="1588" cy="1392"/>
            </a:xfrm>
            <a:custGeom>
              <a:avLst/>
              <a:gdLst>
                <a:gd name="T0" fmla="*/ 10800 w 21600"/>
                <a:gd name="T1" fmla="*/ 0 h 21600"/>
                <a:gd name="T2" fmla="*/ 21600 w 21600"/>
                <a:gd name="T3" fmla="*/ 10800 h 21600"/>
                <a:gd name="T4" fmla="*/ 10800 w 21600"/>
                <a:gd name="T5" fmla="*/ 21600 h 21600"/>
                <a:gd name="T6" fmla="*/ 0 w 21600"/>
                <a:gd name="T7" fmla="*/ 10800 h 21600"/>
                <a:gd name="T8" fmla="*/ 4374 w 21600"/>
                <a:gd name="T9" fmla="*/ 3964 h 21600"/>
                <a:gd name="T10" fmla="*/ 17841 w 21600"/>
                <a:gd name="T11" fmla="*/ 17635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T8" t="T9" r="T10" b="T11"/>
              <a:pathLst>
                <a:path w="21600" h="21600">
                  <a:moveTo>
                    <a:pt x="9689" y="1725"/>
                  </a:moveTo>
                  <a:lnTo>
                    <a:pt x="10304" y="85"/>
                  </a:lnTo>
                  <a:lnTo>
                    <a:pt x="11637" y="85"/>
                  </a:lnTo>
                  <a:lnTo>
                    <a:pt x="12303" y="1777"/>
                  </a:lnTo>
                  <a:lnTo>
                    <a:pt x="13072" y="1931"/>
                  </a:lnTo>
                  <a:lnTo>
                    <a:pt x="14303" y="598"/>
                  </a:lnTo>
                  <a:lnTo>
                    <a:pt x="15533" y="1110"/>
                  </a:lnTo>
                  <a:lnTo>
                    <a:pt x="15584" y="2905"/>
                  </a:lnTo>
                  <a:lnTo>
                    <a:pt x="16405" y="3520"/>
                  </a:lnTo>
                  <a:lnTo>
                    <a:pt x="17891" y="2751"/>
                  </a:lnTo>
                  <a:lnTo>
                    <a:pt x="18917" y="3674"/>
                  </a:lnTo>
                  <a:lnTo>
                    <a:pt x="18199" y="5314"/>
                  </a:lnTo>
                  <a:lnTo>
                    <a:pt x="18763" y="6083"/>
                  </a:lnTo>
                  <a:lnTo>
                    <a:pt x="20403" y="6032"/>
                  </a:lnTo>
                  <a:lnTo>
                    <a:pt x="20865" y="7211"/>
                  </a:lnTo>
                  <a:lnTo>
                    <a:pt x="19737" y="8185"/>
                  </a:lnTo>
                  <a:lnTo>
                    <a:pt x="20096" y="9723"/>
                  </a:lnTo>
                  <a:lnTo>
                    <a:pt x="21634" y="10287"/>
                  </a:lnTo>
                  <a:lnTo>
                    <a:pt x="21582" y="11620"/>
                  </a:lnTo>
                  <a:lnTo>
                    <a:pt x="20147" y="12184"/>
                  </a:lnTo>
                  <a:lnTo>
                    <a:pt x="19942" y="13158"/>
                  </a:lnTo>
                  <a:lnTo>
                    <a:pt x="21070" y="14234"/>
                  </a:lnTo>
                  <a:lnTo>
                    <a:pt x="20608" y="15362"/>
                  </a:lnTo>
                  <a:lnTo>
                    <a:pt x="19019" y="15465"/>
                  </a:lnTo>
                  <a:lnTo>
                    <a:pt x="18404" y="16439"/>
                  </a:lnTo>
                  <a:lnTo>
                    <a:pt x="19122" y="17925"/>
                  </a:lnTo>
                  <a:lnTo>
                    <a:pt x="18096" y="18797"/>
                  </a:lnTo>
                  <a:lnTo>
                    <a:pt x="16763" y="18284"/>
                  </a:lnTo>
                  <a:lnTo>
                    <a:pt x="15431" y="19002"/>
                  </a:lnTo>
                  <a:lnTo>
                    <a:pt x="15277" y="20848"/>
                  </a:lnTo>
                  <a:lnTo>
                    <a:pt x="14149" y="21155"/>
                  </a:lnTo>
                  <a:lnTo>
                    <a:pt x="13021" y="19925"/>
                  </a:lnTo>
                  <a:lnTo>
                    <a:pt x="12252" y="20181"/>
                  </a:lnTo>
                  <a:lnTo>
                    <a:pt x="11739" y="21668"/>
                  </a:lnTo>
                  <a:lnTo>
                    <a:pt x="10201" y="21668"/>
                  </a:lnTo>
                  <a:lnTo>
                    <a:pt x="9740" y="20130"/>
                  </a:lnTo>
                  <a:lnTo>
                    <a:pt x="8253" y="19771"/>
                  </a:lnTo>
                  <a:lnTo>
                    <a:pt x="7125" y="21001"/>
                  </a:lnTo>
                  <a:lnTo>
                    <a:pt x="5895" y="20489"/>
                  </a:lnTo>
                  <a:lnTo>
                    <a:pt x="5946" y="18592"/>
                  </a:lnTo>
                  <a:lnTo>
                    <a:pt x="5177" y="18131"/>
                  </a:lnTo>
                  <a:lnTo>
                    <a:pt x="3383" y="18848"/>
                  </a:lnTo>
                  <a:lnTo>
                    <a:pt x="2614" y="17874"/>
                  </a:lnTo>
                  <a:lnTo>
                    <a:pt x="3383" y="16182"/>
                  </a:lnTo>
                  <a:lnTo>
                    <a:pt x="2922" y="15465"/>
                  </a:lnTo>
                  <a:lnTo>
                    <a:pt x="922" y="15516"/>
                  </a:lnTo>
                  <a:lnTo>
                    <a:pt x="512" y="14234"/>
                  </a:lnTo>
                  <a:lnTo>
                    <a:pt x="1948" y="12901"/>
                  </a:lnTo>
                  <a:lnTo>
                    <a:pt x="1896" y="12184"/>
                  </a:lnTo>
                  <a:lnTo>
                    <a:pt x="0" y="11415"/>
                  </a:lnTo>
                  <a:lnTo>
                    <a:pt x="51" y="10031"/>
                  </a:lnTo>
                  <a:lnTo>
                    <a:pt x="1948" y="9313"/>
                  </a:lnTo>
                  <a:lnTo>
                    <a:pt x="2101" y="8595"/>
                  </a:lnTo>
                  <a:lnTo>
                    <a:pt x="615" y="7160"/>
                  </a:lnTo>
                  <a:lnTo>
                    <a:pt x="1127" y="5878"/>
                  </a:lnTo>
                  <a:lnTo>
                    <a:pt x="3178" y="5981"/>
                  </a:lnTo>
                  <a:lnTo>
                    <a:pt x="3588" y="5417"/>
                  </a:lnTo>
                  <a:lnTo>
                    <a:pt x="2819" y="3520"/>
                  </a:lnTo>
                  <a:lnTo>
                    <a:pt x="3742" y="2597"/>
                  </a:lnTo>
                  <a:lnTo>
                    <a:pt x="5536" y="3417"/>
                  </a:lnTo>
                  <a:lnTo>
                    <a:pt x="6049" y="3058"/>
                  </a:lnTo>
                  <a:lnTo>
                    <a:pt x="6100" y="1264"/>
                  </a:lnTo>
                  <a:lnTo>
                    <a:pt x="7228" y="700"/>
                  </a:lnTo>
                  <a:lnTo>
                    <a:pt x="8510" y="2033"/>
                  </a:lnTo>
                  <a:lnTo>
                    <a:pt x="9689" y="1725"/>
                  </a:lnTo>
                  <a:close/>
                  <a:moveTo>
                    <a:pt x="10817" y="14422"/>
                  </a:moveTo>
                  <a:lnTo>
                    <a:pt x="11175" y="14388"/>
                  </a:lnTo>
                  <a:lnTo>
                    <a:pt x="11534" y="14354"/>
                  </a:lnTo>
                  <a:lnTo>
                    <a:pt x="11893" y="14268"/>
                  </a:lnTo>
                  <a:lnTo>
                    <a:pt x="12218" y="14166"/>
                  </a:lnTo>
                  <a:lnTo>
                    <a:pt x="12508" y="13995"/>
                  </a:lnTo>
                  <a:lnTo>
                    <a:pt x="12816" y="13807"/>
                  </a:lnTo>
                  <a:lnTo>
                    <a:pt x="13106" y="13602"/>
                  </a:lnTo>
                  <a:lnTo>
                    <a:pt x="13329" y="13380"/>
                  </a:lnTo>
                  <a:lnTo>
                    <a:pt x="13568" y="13106"/>
                  </a:lnTo>
                  <a:lnTo>
                    <a:pt x="13790" y="12850"/>
                  </a:lnTo>
                  <a:lnTo>
                    <a:pt x="13961" y="12560"/>
                  </a:lnTo>
                  <a:lnTo>
                    <a:pt x="14115" y="12269"/>
                  </a:lnTo>
                  <a:lnTo>
                    <a:pt x="14217" y="11927"/>
                  </a:lnTo>
                  <a:lnTo>
                    <a:pt x="14320" y="11568"/>
                  </a:lnTo>
                  <a:lnTo>
                    <a:pt x="14388" y="11210"/>
                  </a:lnTo>
                  <a:lnTo>
                    <a:pt x="14388" y="10851"/>
                  </a:lnTo>
                  <a:lnTo>
                    <a:pt x="14388" y="10492"/>
                  </a:lnTo>
                  <a:lnTo>
                    <a:pt x="14320" y="10133"/>
                  </a:lnTo>
                  <a:lnTo>
                    <a:pt x="14217" y="9808"/>
                  </a:lnTo>
                  <a:lnTo>
                    <a:pt x="14115" y="9467"/>
                  </a:lnTo>
                  <a:lnTo>
                    <a:pt x="13961" y="9142"/>
                  </a:lnTo>
                  <a:lnTo>
                    <a:pt x="13790" y="8851"/>
                  </a:lnTo>
                  <a:lnTo>
                    <a:pt x="13568" y="8595"/>
                  </a:lnTo>
                  <a:lnTo>
                    <a:pt x="13329" y="8322"/>
                  </a:lnTo>
                  <a:lnTo>
                    <a:pt x="13106" y="8100"/>
                  </a:lnTo>
                  <a:lnTo>
                    <a:pt x="12816" y="7894"/>
                  </a:lnTo>
                  <a:lnTo>
                    <a:pt x="12508" y="7741"/>
                  </a:lnTo>
                  <a:lnTo>
                    <a:pt x="12218" y="7570"/>
                  </a:lnTo>
                  <a:lnTo>
                    <a:pt x="11893" y="7433"/>
                  </a:lnTo>
                  <a:lnTo>
                    <a:pt x="11534" y="7382"/>
                  </a:lnTo>
                  <a:lnTo>
                    <a:pt x="11175" y="7313"/>
                  </a:lnTo>
                  <a:lnTo>
                    <a:pt x="10817" y="7313"/>
                  </a:lnTo>
                  <a:lnTo>
                    <a:pt x="10441" y="7313"/>
                  </a:lnTo>
                  <a:lnTo>
                    <a:pt x="10082" y="7382"/>
                  </a:lnTo>
                  <a:lnTo>
                    <a:pt x="9757" y="7433"/>
                  </a:lnTo>
                  <a:lnTo>
                    <a:pt x="9432" y="7570"/>
                  </a:lnTo>
                  <a:lnTo>
                    <a:pt x="9142" y="7741"/>
                  </a:lnTo>
                  <a:lnTo>
                    <a:pt x="8834" y="7894"/>
                  </a:lnTo>
                  <a:lnTo>
                    <a:pt x="8544" y="8100"/>
                  </a:lnTo>
                  <a:lnTo>
                    <a:pt x="8287" y="8322"/>
                  </a:lnTo>
                  <a:lnTo>
                    <a:pt x="8048" y="8595"/>
                  </a:lnTo>
                  <a:lnTo>
                    <a:pt x="7860" y="8851"/>
                  </a:lnTo>
                  <a:lnTo>
                    <a:pt x="7689" y="9142"/>
                  </a:lnTo>
                  <a:lnTo>
                    <a:pt x="7536" y="9467"/>
                  </a:lnTo>
                  <a:lnTo>
                    <a:pt x="7399" y="9808"/>
                  </a:lnTo>
                  <a:lnTo>
                    <a:pt x="7331" y="10133"/>
                  </a:lnTo>
                  <a:lnTo>
                    <a:pt x="7262" y="10492"/>
                  </a:lnTo>
                  <a:lnTo>
                    <a:pt x="7262" y="10851"/>
                  </a:lnTo>
                  <a:lnTo>
                    <a:pt x="7262" y="11210"/>
                  </a:lnTo>
                  <a:lnTo>
                    <a:pt x="7331" y="11568"/>
                  </a:lnTo>
                  <a:lnTo>
                    <a:pt x="7399" y="11927"/>
                  </a:lnTo>
                  <a:lnTo>
                    <a:pt x="7536" y="12269"/>
                  </a:lnTo>
                  <a:lnTo>
                    <a:pt x="7689" y="12560"/>
                  </a:lnTo>
                  <a:lnTo>
                    <a:pt x="7860" y="12850"/>
                  </a:lnTo>
                  <a:lnTo>
                    <a:pt x="8048" y="13106"/>
                  </a:lnTo>
                  <a:lnTo>
                    <a:pt x="8287" y="13380"/>
                  </a:lnTo>
                  <a:lnTo>
                    <a:pt x="8544" y="13602"/>
                  </a:lnTo>
                  <a:lnTo>
                    <a:pt x="8834" y="13807"/>
                  </a:lnTo>
                  <a:lnTo>
                    <a:pt x="9142" y="13995"/>
                  </a:lnTo>
                  <a:lnTo>
                    <a:pt x="9432" y="14166"/>
                  </a:lnTo>
                  <a:lnTo>
                    <a:pt x="9757" y="14268"/>
                  </a:lnTo>
                  <a:lnTo>
                    <a:pt x="10082" y="14354"/>
                  </a:lnTo>
                  <a:lnTo>
                    <a:pt x="10441" y="14388"/>
                  </a:lnTo>
                  <a:lnTo>
                    <a:pt x="10817" y="14422"/>
                  </a:lnTo>
                  <a:close/>
                </a:path>
              </a:pathLst>
            </a:custGeom>
            <a:solidFill>
              <a:srgbClr val="C0C0C0"/>
            </a:soli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20099999" lon="1500000" rev="0"/>
              </a:camera>
              <a:lightRig rig="legacyFlat4" dir="b"/>
            </a:scene3d>
            <a:sp3d extrusionH="430200" prstMaterial="legacyMatte">
              <a:bevelT w="13500" h="13500" prst="angle"/>
              <a:bevelB w="13500" h="13500" prst="angle"/>
              <a:extrusionClr>
                <a:srgbClr val="C0C0C0"/>
              </a:extrusionClr>
            </a:sp3d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  <a:flatTx/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ChangeArrowheads="1"/>
          </p:cNvSpPr>
          <p:nvPr/>
        </p:nvSpPr>
        <p:spPr bwMode="auto">
          <a:xfrm>
            <a:off x="533400" y="3048000"/>
            <a:ext cx="6324600" cy="2031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lvl="2">
              <a:buFont typeface="Arial" charset="0"/>
              <a:buChar char="•"/>
            </a:pPr>
            <a:endParaRPr lang="en-US" dirty="0"/>
          </a:p>
          <a:p>
            <a:pPr lvl="2">
              <a:buFont typeface="Arial" pitchFamily="34" charset="0"/>
              <a:buChar char="•"/>
            </a:pPr>
            <a:r>
              <a:rPr lang="en-US" b="1" dirty="0">
                <a:solidFill>
                  <a:schemeClr val="accent3"/>
                </a:solidFill>
                <a:latin typeface="Georgia" pitchFamily="18" charset="0"/>
              </a:rPr>
              <a:t>For example, a policy period of </a:t>
            </a:r>
            <a:endParaRPr lang="en-US" b="1" dirty="0" smtClean="0">
              <a:solidFill>
                <a:schemeClr val="accent3"/>
              </a:solidFill>
              <a:latin typeface="Georgia" pitchFamily="18" charset="0"/>
            </a:endParaRPr>
          </a:p>
          <a:p>
            <a:pPr lvl="2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accent3"/>
                </a:solidFill>
                <a:latin typeface="Georgia" pitchFamily="18" charset="0"/>
              </a:rPr>
              <a:t>1-1-13 </a:t>
            </a:r>
            <a:r>
              <a:rPr lang="en-US" b="1" dirty="0">
                <a:solidFill>
                  <a:schemeClr val="accent3"/>
                </a:solidFill>
                <a:latin typeface="Georgia" pitchFamily="18" charset="0"/>
              </a:rPr>
              <a:t>to </a:t>
            </a:r>
            <a:r>
              <a:rPr lang="en-US" b="1" dirty="0" smtClean="0">
                <a:solidFill>
                  <a:schemeClr val="accent3"/>
                </a:solidFill>
                <a:latin typeface="Georgia" pitchFamily="18" charset="0"/>
              </a:rPr>
              <a:t>1-1-14</a:t>
            </a:r>
          </a:p>
          <a:p>
            <a:pPr lvl="2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accent3"/>
                </a:solidFill>
                <a:latin typeface="Georgia" pitchFamily="18" charset="0"/>
              </a:rPr>
              <a:t> </a:t>
            </a:r>
            <a:r>
              <a:rPr lang="en-US" b="1" dirty="0">
                <a:solidFill>
                  <a:schemeClr val="accent3"/>
                </a:solidFill>
                <a:latin typeface="Georgia" pitchFamily="18" charset="0"/>
              </a:rPr>
              <a:t>U</a:t>
            </a:r>
            <a:r>
              <a:rPr lang="en-US" b="1" dirty="0" smtClean="0">
                <a:solidFill>
                  <a:schemeClr val="accent3"/>
                </a:solidFill>
                <a:latin typeface="Georgia" pitchFamily="18" charset="0"/>
              </a:rPr>
              <a:t>se </a:t>
            </a:r>
            <a:r>
              <a:rPr lang="en-US" b="1" dirty="0">
                <a:solidFill>
                  <a:schemeClr val="accent3"/>
                </a:solidFill>
                <a:latin typeface="Georgia" pitchFamily="18" charset="0"/>
              </a:rPr>
              <a:t>the claims data from policy </a:t>
            </a:r>
            <a:r>
              <a:rPr lang="en-US" b="1" dirty="0" smtClean="0">
                <a:solidFill>
                  <a:schemeClr val="accent3"/>
                </a:solidFill>
                <a:latin typeface="Georgia" pitchFamily="18" charset="0"/>
              </a:rPr>
              <a:t>years effective 2009, 2010, 2011 </a:t>
            </a:r>
          </a:p>
          <a:p>
            <a:pPr lvl="2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accent3"/>
                </a:solidFill>
                <a:latin typeface="Georgia" pitchFamily="18" charset="0"/>
              </a:rPr>
              <a:t>They </a:t>
            </a:r>
            <a:r>
              <a:rPr lang="en-US" b="1" dirty="0">
                <a:solidFill>
                  <a:schemeClr val="accent3"/>
                </a:solidFill>
                <a:latin typeface="Georgia" pitchFamily="18" charset="0"/>
              </a:rPr>
              <a:t>are the last three completed years before the current policy period.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533400" y="2209800"/>
            <a:ext cx="5638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2"/>
            <a:r>
              <a:rPr lang="en-US" b="1" dirty="0" smtClean="0">
                <a:solidFill>
                  <a:schemeClr val="accent2"/>
                </a:solidFill>
                <a:latin typeface="Georgia" pitchFamily="18" charset="0"/>
              </a:rPr>
              <a:t>The claims data used to calculate your E-Mod rate consists of three completed years of claims experience. </a:t>
            </a:r>
            <a:endParaRPr lang="en-US" b="1" dirty="0">
              <a:solidFill>
                <a:schemeClr val="accent2"/>
              </a:solidFill>
              <a:latin typeface="Georgia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47800" y="1447800"/>
            <a:ext cx="6629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chemeClr val="accent3"/>
                </a:solidFill>
                <a:latin typeface="Georgia" pitchFamily="18" charset="0"/>
              </a:rPr>
              <a:t>Policies with an annual subject premium of at least $4,500  is subject to E-mod rating for South Carolina</a:t>
            </a:r>
            <a:endParaRPr lang="en-US" b="1" dirty="0">
              <a:solidFill>
                <a:schemeClr val="accent3"/>
              </a:solidFill>
              <a:latin typeface="Georgia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24000" y="76200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accent2"/>
                </a:solidFill>
                <a:latin typeface="Georgia" pitchFamily="18" charset="0"/>
              </a:rPr>
              <a:t>Who Qualifies for E-</a:t>
            </a:r>
            <a:r>
              <a:rPr lang="en-US" sz="2800" b="1" dirty="0" err="1" smtClean="0">
                <a:solidFill>
                  <a:schemeClr val="accent2"/>
                </a:solidFill>
                <a:latin typeface="Georgia" pitchFamily="18" charset="0"/>
              </a:rPr>
              <a:t>Mods</a:t>
            </a:r>
            <a:r>
              <a:rPr lang="en-US" sz="2800" b="1" dirty="0" smtClean="0">
                <a:solidFill>
                  <a:schemeClr val="accent2"/>
                </a:solidFill>
                <a:latin typeface="Georgia" pitchFamily="18" charset="0"/>
              </a:rPr>
              <a:t>?</a:t>
            </a:r>
            <a:endParaRPr lang="en-US" sz="2800" b="1" dirty="0">
              <a:solidFill>
                <a:schemeClr val="accent2"/>
              </a:solidFill>
              <a:latin typeface="Georgia" pitchFamily="18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74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7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410" grpId="0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325" y="365125"/>
            <a:ext cx="7521575" cy="1006475"/>
          </a:xfrm>
        </p:spPr>
        <p:txBody>
          <a:bodyPr/>
          <a:lstStyle/>
          <a:p>
            <a:r>
              <a:rPr lang="en-US" sz="3200" b="1" i="1" cap="none" dirty="0" smtClean="0">
                <a:solidFill>
                  <a:schemeClr val="accent2"/>
                </a:solidFill>
                <a:latin typeface="Georgia" pitchFamily="18" charset="0"/>
              </a:rPr>
              <a:t>Experience Modification Formula</a:t>
            </a:r>
            <a:endParaRPr lang="en-US" sz="3200" dirty="0"/>
          </a:p>
        </p:txBody>
      </p:sp>
      <p:sp>
        <p:nvSpPr>
          <p:cNvPr id="4" name="Rectangle 3"/>
          <p:cNvSpPr/>
          <p:nvPr/>
        </p:nvSpPr>
        <p:spPr>
          <a:xfrm>
            <a:off x="838200" y="1524000"/>
            <a:ext cx="72390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/>
            <a:r>
              <a:rPr lang="en-US" b="1" dirty="0" smtClean="0">
                <a:solidFill>
                  <a:schemeClr val="accent2"/>
                </a:solidFill>
                <a:latin typeface="Calibri" pitchFamily="34" charset="0"/>
              </a:rPr>
              <a:t>			</a:t>
            </a:r>
            <a:r>
              <a:rPr lang="en-US" b="1" dirty="0" smtClean="0">
                <a:solidFill>
                  <a:schemeClr val="accent2"/>
                </a:solidFill>
                <a:latin typeface="Calibri" pitchFamily="34" charset="0"/>
              </a:rPr>
              <a:t>       </a:t>
            </a:r>
            <a:r>
              <a:rPr lang="en-US" sz="3200" b="1" dirty="0" smtClean="0">
                <a:solidFill>
                  <a:schemeClr val="accent2"/>
                </a:solidFill>
                <a:latin typeface="Calibri" pitchFamily="34" charset="0"/>
              </a:rPr>
              <a:t>=</a:t>
            </a:r>
            <a:endParaRPr lang="en-US" sz="3200" b="1" dirty="0" smtClean="0">
              <a:solidFill>
                <a:schemeClr val="accent2"/>
              </a:solidFill>
              <a:latin typeface="Calibri" pitchFamily="34" charset="0"/>
            </a:endParaRPr>
          </a:p>
          <a:p>
            <a:pPr eaLnBrk="1" hangingPunct="1"/>
            <a:r>
              <a:rPr lang="en-US" b="1" dirty="0" smtClean="0">
                <a:solidFill>
                  <a:schemeClr val="accent2"/>
                </a:solidFill>
                <a:latin typeface="Calibri" pitchFamily="34" charset="0"/>
              </a:rPr>
              <a:t>		</a:t>
            </a:r>
            <a:endParaRPr lang="en-US" b="1" dirty="0" smtClean="0">
              <a:solidFill>
                <a:schemeClr val="accent2"/>
              </a:solidFill>
              <a:latin typeface="Calibri" pitchFamily="34" charset="0"/>
            </a:endParaRPr>
          </a:p>
          <a:p>
            <a:pPr eaLnBrk="1" hangingPunct="1"/>
            <a:r>
              <a:rPr lang="en-US" sz="3200" b="1" dirty="0" smtClean="0">
                <a:solidFill>
                  <a:schemeClr val="accent2"/>
                </a:solidFill>
                <a:latin typeface="Calibri" pitchFamily="34" charset="0"/>
              </a:rPr>
              <a:t>	</a:t>
            </a:r>
            <a:r>
              <a:rPr lang="en-US" sz="3200" b="1" dirty="0" smtClean="0">
                <a:solidFill>
                  <a:schemeClr val="accent2"/>
                </a:solidFill>
                <a:latin typeface="Calibri" pitchFamily="34" charset="0"/>
              </a:rPr>
              <a:t>	</a:t>
            </a:r>
            <a:r>
              <a:rPr lang="en-US" sz="3200" b="1" u="sng" dirty="0" smtClean="0">
                <a:solidFill>
                  <a:schemeClr val="accent2"/>
                </a:solidFill>
                <a:latin typeface="Calibri" pitchFamily="34" charset="0"/>
              </a:rPr>
              <a:t>Actual </a:t>
            </a:r>
            <a:r>
              <a:rPr lang="en-US" sz="3200" b="1" u="sng" dirty="0" smtClean="0">
                <a:solidFill>
                  <a:schemeClr val="accent2"/>
                </a:solidFill>
                <a:latin typeface="Calibri" pitchFamily="34" charset="0"/>
              </a:rPr>
              <a:t>Primary Losses</a:t>
            </a:r>
            <a:endParaRPr lang="en-US" sz="3200" b="1" u="sng" dirty="0" smtClean="0">
              <a:solidFill>
                <a:schemeClr val="folHlink"/>
              </a:solidFill>
              <a:latin typeface="Calibri" pitchFamily="34" charset="0"/>
            </a:endParaRPr>
          </a:p>
          <a:p>
            <a:pPr eaLnBrk="1" hangingPunct="1"/>
            <a:r>
              <a:rPr lang="en-US" sz="32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libri" pitchFamily="34" charset="0"/>
              </a:rPr>
              <a:t>		Expected Primary Losses</a:t>
            </a:r>
            <a:endParaRPr lang="en-US" sz="3200" b="1" dirty="0" smtClean="0">
              <a:solidFill>
                <a:schemeClr val="accent1"/>
              </a:solidFill>
              <a:latin typeface="Calibri" pitchFamily="34" charset="0"/>
            </a:endParaRPr>
          </a:p>
          <a:p>
            <a:pPr eaLnBrk="1" hangingPunct="1"/>
            <a:endParaRPr lang="en-US" b="1" dirty="0" smtClean="0">
              <a:solidFill>
                <a:schemeClr val="accent1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200400" y="152401"/>
            <a:ext cx="1828800" cy="457199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b="1" i="1" dirty="0" smtClean="0">
                <a:solidFill>
                  <a:schemeClr val="accent2"/>
                </a:solidFill>
                <a:latin typeface="Georgia" pitchFamily="18" charset="0"/>
              </a:rPr>
              <a:t>Terms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4800" y="533400"/>
            <a:ext cx="7620000" cy="38779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800" b="1" i="1" dirty="0" smtClean="0">
              <a:solidFill>
                <a:schemeClr val="accent3"/>
              </a:solidFill>
              <a:latin typeface="Georgia" pitchFamily="18" charset="0"/>
            </a:endParaRPr>
          </a:p>
          <a:p>
            <a:r>
              <a:rPr lang="en-US" sz="1800" b="1" i="1" dirty="0" smtClean="0">
                <a:solidFill>
                  <a:schemeClr val="accent3"/>
                </a:solidFill>
                <a:latin typeface="Georgia" pitchFamily="18" charset="0"/>
              </a:rPr>
              <a:t>Actual Primary Losses</a:t>
            </a:r>
            <a:r>
              <a:rPr lang="en-US" sz="1800" dirty="0" smtClean="0">
                <a:solidFill>
                  <a:schemeClr val="accent3"/>
                </a:solidFill>
                <a:latin typeface="Georgia" pitchFamily="18" charset="0"/>
              </a:rPr>
              <a:t>:  </a:t>
            </a:r>
          </a:p>
          <a:p>
            <a:pPr>
              <a:buFont typeface="Arial" pitchFamily="34" charset="0"/>
              <a:buChar char="•"/>
            </a:pPr>
            <a:r>
              <a:rPr lang="en-US" sz="1600" b="1" dirty="0" smtClean="0">
                <a:latin typeface="Georgia" pitchFamily="18" charset="0"/>
              </a:rPr>
              <a:t>Actual Losses up to $5,000 per claim. </a:t>
            </a:r>
          </a:p>
          <a:p>
            <a:pPr>
              <a:buFont typeface="Arial" pitchFamily="34" charset="0"/>
              <a:buChar char="•"/>
            </a:pPr>
            <a:r>
              <a:rPr lang="en-US" sz="1600" b="1" dirty="0" smtClean="0">
                <a:latin typeface="Georgia" pitchFamily="18" charset="0"/>
              </a:rPr>
              <a:t>Reflects claim frequency. </a:t>
            </a:r>
          </a:p>
          <a:p>
            <a:pPr>
              <a:buFont typeface="Arial" pitchFamily="34" charset="0"/>
              <a:buChar char="•"/>
            </a:pPr>
            <a:r>
              <a:rPr lang="en-US" sz="1600" b="1" dirty="0" smtClean="0">
                <a:latin typeface="Georgia" pitchFamily="18" charset="0"/>
              </a:rPr>
              <a:t>For each loss equal to or less than $5,000, the entire amount is used</a:t>
            </a:r>
          </a:p>
          <a:p>
            <a:pPr>
              <a:buFont typeface="Arial" pitchFamily="34" charset="0"/>
              <a:buChar char="•"/>
            </a:pPr>
            <a:r>
              <a:rPr lang="en-US" sz="1600" b="1" dirty="0" smtClean="0">
                <a:latin typeface="Georgia" pitchFamily="18" charset="0"/>
              </a:rPr>
              <a:t>For each loss over $5,000, the primary value is $5,000. </a:t>
            </a:r>
          </a:p>
          <a:p>
            <a:pPr>
              <a:buFont typeface="Arial" pitchFamily="34" charset="0"/>
              <a:buChar char="•"/>
            </a:pPr>
            <a:r>
              <a:rPr lang="en-US" sz="1600" b="1" dirty="0" smtClean="0">
                <a:latin typeface="Georgia" pitchFamily="18" charset="0"/>
              </a:rPr>
              <a:t>For medical only losses, the primary value will be reduced by 70%.</a:t>
            </a:r>
          </a:p>
          <a:p>
            <a:endParaRPr lang="en-US" sz="1600" b="1" dirty="0" smtClean="0">
              <a:latin typeface="Georgia" pitchFamily="18" charset="0"/>
            </a:endParaRPr>
          </a:p>
          <a:p>
            <a:r>
              <a:rPr lang="en-US" b="1" i="1" dirty="0" smtClean="0">
                <a:solidFill>
                  <a:schemeClr val="accent3"/>
                </a:solidFill>
                <a:latin typeface="Georgia" pitchFamily="18" charset="0"/>
              </a:rPr>
              <a:t>Actual Excess Losses</a:t>
            </a:r>
            <a:r>
              <a:rPr lang="en-US" b="1" dirty="0" smtClean="0">
                <a:solidFill>
                  <a:schemeClr val="accent3"/>
                </a:solidFill>
                <a:latin typeface="Georgia" pitchFamily="18" charset="0"/>
              </a:rPr>
              <a:t>: </a:t>
            </a:r>
            <a:r>
              <a:rPr lang="en-US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Georgia" pitchFamily="18" charset="0"/>
              </a:rPr>
              <a:t> </a:t>
            </a:r>
          </a:p>
          <a:p>
            <a:r>
              <a:rPr lang="en-US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Georgia" pitchFamily="18" charset="0"/>
              </a:rPr>
              <a:t>The amount of each loss in excess of $5,000 per claim</a:t>
            </a:r>
          </a:p>
          <a:p>
            <a:endParaRPr lang="en-US" sz="1600" b="1" dirty="0" smtClean="0">
              <a:solidFill>
                <a:schemeClr val="tx1">
                  <a:lumMod val="85000"/>
                  <a:lumOff val="15000"/>
                </a:schemeClr>
              </a:solidFill>
              <a:latin typeface="Georgia" pitchFamily="18" charset="0"/>
            </a:endParaRPr>
          </a:p>
          <a:p>
            <a:r>
              <a:rPr lang="en-US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Georgia" pitchFamily="18" charset="0"/>
              </a:rPr>
              <a:t>Example:</a:t>
            </a:r>
          </a:p>
          <a:p>
            <a:r>
              <a:rPr lang="en-US" sz="1600" b="1" u="sng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Georgia" pitchFamily="18" charset="0"/>
              </a:rPr>
              <a:t>Claimant </a:t>
            </a:r>
            <a:r>
              <a:rPr lang="en-US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Georgia" pitchFamily="18" charset="0"/>
              </a:rPr>
              <a:t>          </a:t>
            </a:r>
            <a:r>
              <a:rPr lang="en-US" sz="1600" b="1" u="sng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Georgia" pitchFamily="18" charset="0"/>
              </a:rPr>
              <a:t>Claim Value</a:t>
            </a:r>
            <a:r>
              <a:rPr lang="en-US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Georgia" pitchFamily="18" charset="0"/>
              </a:rPr>
              <a:t>           </a:t>
            </a:r>
            <a:r>
              <a:rPr lang="en-US" sz="1600" b="1" u="sng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Georgia" pitchFamily="18" charset="0"/>
              </a:rPr>
              <a:t>Actual Primary</a:t>
            </a:r>
            <a:r>
              <a:rPr lang="en-US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Georgia" pitchFamily="18" charset="0"/>
              </a:rPr>
              <a:t>             </a:t>
            </a:r>
            <a:r>
              <a:rPr lang="en-US" sz="1600" b="1" u="sng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Georgia" pitchFamily="18" charset="0"/>
              </a:rPr>
              <a:t>Actual Excess</a:t>
            </a:r>
          </a:p>
          <a:p>
            <a:r>
              <a:rPr lang="en-US" sz="1600" b="1" dirty="0" smtClean="0">
                <a:latin typeface="Georgia" pitchFamily="18" charset="0"/>
              </a:rPr>
              <a:t>Brad Paisley      $15,000                     $5,000                           $10,000</a:t>
            </a:r>
          </a:p>
          <a:p>
            <a:pPr>
              <a:buFont typeface="Arial" pitchFamily="34" charset="0"/>
              <a:buChar char="•"/>
            </a:pPr>
            <a:endParaRPr lang="en-US" sz="1600" b="1" dirty="0" smtClean="0">
              <a:latin typeface="Georgia" pitchFamily="18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124200" y="381000"/>
            <a:ext cx="1752600" cy="54927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b="1" i="1" dirty="0" smtClean="0">
                <a:solidFill>
                  <a:schemeClr val="accent2"/>
                </a:solidFill>
                <a:latin typeface="Georgia" pitchFamily="18" charset="0"/>
              </a:rPr>
              <a:t>Terms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52400" y="838200"/>
            <a:ext cx="8610600" cy="61555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b="1" i="1" dirty="0">
                <a:solidFill>
                  <a:schemeClr val="accent3"/>
                </a:solidFill>
                <a:latin typeface="Georgia" pitchFamily="18" charset="0"/>
              </a:rPr>
              <a:t>Expected </a:t>
            </a:r>
            <a:r>
              <a:rPr lang="en-US" b="1" i="1" dirty="0" smtClean="0">
                <a:solidFill>
                  <a:schemeClr val="accent3"/>
                </a:solidFill>
                <a:latin typeface="Georgia" pitchFamily="18" charset="0"/>
              </a:rPr>
              <a:t>Losses</a:t>
            </a:r>
            <a:r>
              <a:rPr lang="en-US" b="1" dirty="0" smtClean="0">
                <a:solidFill>
                  <a:schemeClr val="accent3"/>
                </a:solidFill>
                <a:latin typeface="Georgia" pitchFamily="18" charset="0"/>
              </a:rPr>
              <a:t> :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600" b="1" dirty="0" smtClean="0">
                <a:latin typeface="Georgia" pitchFamily="18" charset="0"/>
              </a:rPr>
              <a:t> Based on Payroll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600" b="1" dirty="0" smtClean="0">
                <a:latin typeface="Georgia" pitchFamily="18" charset="0"/>
              </a:rPr>
              <a:t>Payroll put in Class Codes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1600" b="1" dirty="0" smtClean="0">
                <a:latin typeface="Georgia" pitchFamily="18" charset="0"/>
              </a:rPr>
              <a:t>Class Codes Assigned </a:t>
            </a:r>
            <a:r>
              <a:rPr lang="en-US" sz="1600" b="1" u="sng" dirty="0" smtClean="0">
                <a:latin typeface="Georgia" pitchFamily="18" charset="0"/>
              </a:rPr>
              <a:t>Expected Loss Rate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1600" b="1" dirty="0" smtClean="0">
              <a:latin typeface="Georgia" pitchFamily="18" charset="0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US" sz="1600" b="1" dirty="0" smtClean="0">
                <a:latin typeface="Georgia" pitchFamily="18" charset="0"/>
              </a:rPr>
              <a:t>Expected </a:t>
            </a:r>
            <a:r>
              <a:rPr lang="en-US" sz="1600" b="1" dirty="0">
                <a:latin typeface="Georgia" pitchFamily="18" charset="0"/>
              </a:rPr>
              <a:t>Losses </a:t>
            </a:r>
            <a:r>
              <a:rPr lang="en-US" sz="1600" b="1" dirty="0" smtClean="0">
                <a:latin typeface="Georgia" pitchFamily="18" charset="0"/>
              </a:rPr>
              <a:t>are </a:t>
            </a:r>
            <a:r>
              <a:rPr lang="en-US" sz="1600" b="1" dirty="0">
                <a:latin typeface="Georgia" pitchFamily="18" charset="0"/>
              </a:rPr>
              <a:t>obtained by multiplying the </a:t>
            </a:r>
            <a:r>
              <a:rPr lang="en-US" sz="1600" b="1" dirty="0" smtClean="0">
                <a:latin typeface="Georgia" pitchFamily="18" charset="0"/>
              </a:rPr>
              <a:t>*</a:t>
            </a:r>
            <a:r>
              <a:rPr lang="en-US" sz="1600" b="1" u="sng" dirty="0" smtClean="0">
                <a:latin typeface="Georgia" pitchFamily="18" charset="0"/>
              </a:rPr>
              <a:t>Expected </a:t>
            </a:r>
            <a:r>
              <a:rPr lang="en-US" sz="1600" b="1" u="sng" dirty="0">
                <a:latin typeface="Georgia" pitchFamily="18" charset="0"/>
              </a:rPr>
              <a:t>Loss Rate</a:t>
            </a:r>
            <a:r>
              <a:rPr lang="en-US" sz="1600" b="1" dirty="0">
                <a:latin typeface="Georgia" pitchFamily="18" charset="0"/>
              </a:rPr>
              <a:t> by the </a:t>
            </a:r>
            <a:r>
              <a:rPr lang="en-US" sz="1600" b="1" dirty="0" smtClean="0">
                <a:latin typeface="Georgia" pitchFamily="18" charset="0"/>
              </a:rPr>
              <a:t>payroll Amount (Divided by $100) in each Class Code.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1600" b="1" dirty="0" smtClean="0">
              <a:latin typeface="Georgia" pitchFamily="18" charset="0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US" b="1" i="1" dirty="0" smtClean="0">
                <a:solidFill>
                  <a:schemeClr val="accent3"/>
                </a:solidFill>
                <a:latin typeface="Georgia" pitchFamily="18" charset="0"/>
              </a:rPr>
              <a:t>Expected Primary Losses</a:t>
            </a:r>
            <a:r>
              <a:rPr lang="en-US" dirty="0" smtClean="0">
                <a:solidFill>
                  <a:schemeClr val="accent3"/>
                </a:solidFill>
                <a:latin typeface="Georgia" pitchFamily="18" charset="0"/>
              </a:rPr>
              <a:t>: 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1600" b="1" dirty="0" smtClean="0">
                <a:latin typeface="Georgia" pitchFamily="18" charset="0"/>
              </a:rPr>
              <a:t>These are obtained by multiplying the </a:t>
            </a:r>
            <a:r>
              <a:rPr lang="en-US" sz="1600" b="1" u="sng" dirty="0" smtClean="0">
                <a:latin typeface="Georgia" pitchFamily="18" charset="0"/>
              </a:rPr>
              <a:t>Expected Losses</a:t>
            </a:r>
            <a:r>
              <a:rPr lang="en-US" sz="1600" b="1" dirty="0" smtClean="0">
                <a:latin typeface="Georgia" pitchFamily="18" charset="0"/>
              </a:rPr>
              <a:t> by the </a:t>
            </a:r>
            <a:r>
              <a:rPr lang="en-US" sz="1600" b="1" u="sng" dirty="0" smtClean="0">
                <a:latin typeface="Georgia" pitchFamily="18" charset="0"/>
              </a:rPr>
              <a:t>Discount Ratio</a:t>
            </a:r>
            <a:r>
              <a:rPr lang="en-US" sz="1600" b="1" dirty="0" smtClean="0">
                <a:latin typeface="Georgia" pitchFamily="18" charset="0"/>
              </a:rPr>
              <a:t> for each Class Code 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1600" dirty="0" smtClean="0">
              <a:latin typeface="Georgia" pitchFamily="18" charset="0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en-US" b="1" i="1" dirty="0" smtClean="0">
                <a:solidFill>
                  <a:schemeClr val="accent3"/>
                </a:solidFill>
                <a:latin typeface="Georgia" pitchFamily="18" charset="0"/>
              </a:rPr>
              <a:t>Expected Excess Losses:</a:t>
            </a:r>
          </a:p>
          <a:p>
            <a:pPr fontAlgn="auto">
              <a:spcAft>
                <a:spcPts val="0"/>
              </a:spcAft>
              <a:defRPr/>
            </a:pPr>
            <a:r>
              <a:rPr lang="en-US" sz="1600" i="1" dirty="0" smtClean="0">
                <a:solidFill>
                  <a:schemeClr val="accent3"/>
                </a:solidFill>
                <a:latin typeface="Georgia" pitchFamily="18" charset="0"/>
              </a:rPr>
              <a:t> </a:t>
            </a:r>
            <a:r>
              <a:rPr lang="en-US" sz="1600" b="1" i="1" dirty="0" smtClean="0">
                <a:latin typeface="Georgia" pitchFamily="18" charset="0"/>
              </a:rPr>
              <a:t>A</a:t>
            </a:r>
            <a:r>
              <a:rPr lang="en-US" sz="1600" b="1" dirty="0" smtClean="0">
                <a:latin typeface="Georgia" pitchFamily="18" charset="0"/>
              </a:rPr>
              <a:t>re obtained by subtracting the </a:t>
            </a:r>
            <a:r>
              <a:rPr lang="en-US" sz="1600" b="1" u="sng" dirty="0" smtClean="0">
                <a:latin typeface="Georgia" pitchFamily="18" charset="0"/>
              </a:rPr>
              <a:t>Expected Primary Losses</a:t>
            </a:r>
            <a:r>
              <a:rPr lang="en-US" sz="1600" b="1" dirty="0" smtClean="0">
                <a:latin typeface="Georgia" pitchFamily="18" charset="0"/>
              </a:rPr>
              <a:t> from the </a:t>
            </a:r>
            <a:r>
              <a:rPr lang="en-US" sz="1600" b="1" u="sng" dirty="0" smtClean="0">
                <a:latin typeface="Georgia" pitchFamily="18" charset="0"/>
              </a:rPr>
              <a:t>Expected Losses</a:t>
            </a:r>
            <a:r>
              <a:rPr lang="en-US" sz="1600" b="1" dirty="0" smtClean="0">
                <a:latin typeface="Georgia" pitchFamily="18" charset="0"/>
              </a:rPr>
              <a:t>.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1600" dirty="0" smtClean="0">
              <a:latin typeface="Georgia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1600" dirty="0" smtClean="0">
              <a:latin typeface="Georgia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1600" dirty="0" smtClean="0">
              <a:latin typeface="Georgia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1600" dirty="0" smtClean="0">
              <a:latin typeface="Georgia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1600" dirty="0" smtClean="0">
              <a:latin typeface="Georgia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1600" dirty="0" smtClean="0">
              <a:latin typeface="Georgia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sz="1600" dirty="0" smtClean="0">
              <a:latin typeface="Georgia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>
              <a:latin typeface="Georgia" pitchFamily="18" charset="0"/>
            </a:endParaRP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en-US" dirty="0">
              <a:latin typeface="Georgia" pitchFamily="18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04800"/>
            <a:ext cx="7750175" cy="762000"/>
          </a:xfrm>
        </p:spPr>
        <p:txBody>
          <a:bodyPr/>
          <a:lstStyle/>
          <a:p>
            <a:r>
              <a:rPr lang="en-US" b="1" i="1" dirty="0" smtClean="0">
                <a:solidFill>
                  <a:schemeClr val="accent3"/>
                </a:solidFill>
                <a:latin typeface="Georgia" pitchFamily="18" charset="0"/>
              </a:rPr>
              <a:t>Actual Primary Losses</a:t>
            </a:r>
            <a:r>
              <a:rPr lang="en-US" dirty="0" smtClean="0">
                <a:solidFill>
                  <a:schemeClr val="accent3"/>
                </a:solidFill>
                <a:latin typeface="Georgia" pitchFamily="18" charset="0"/>
              </a:rPr>
              <a:t>-</a:t>
            </a:r>
            <a:r>
              <a:rPr lang="en-US" b="1" dirty="0" smtClean="0">
                <a:solidFill>
                  <a:schemeClr val="accent3"/>
                </a:solidFill>
                <a:latin typeface="Georgia" pitchFamily="18" charset="0"/>
              </a:rPr>
              <a:t>Example</a:t>
            </a:r>
            <a:r>
              <a:rPr lang="en-US" dirty="0" smtClean="0">
                <a:solidFill>
                  <a:schemeClr val="accent3"/>
                </a:solidFill>
                <a:latin typeface="Georgia" pitchFamily="18" charset="0"/>
              </a:rPr>
              <a:t/>
            </a:r>
            <a:br>
              <a:rPr lang="en-US" dirty="0" smtClean="0">
                <a:solidFill>
                  <a:schemeClr val="accent3"/>
                </a:solidFill>
                <a:latin typeface="Georgia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100138"/>
            <a:ext cx="7962901" cy="3776662"/>
          </a:xfrm>
        </p:spPr>
        <p:txBody>
          <a:bodyPr/>
          <a:lstStyle/>
          <a:p>
            <a:r>
              <a:rPr lang="en-US" dirty="0" smtClean="0">
                <a:latin typeface="Georgia" pitchFamily="18" charset="0"/>
              </a:rPr>
              <a:t>Based on Claims Losses</a:t>
            </a:r>
          </a:p>
          <a:p>
            <a:r>
              <a:rPr lang="en-US" dirty="0" smtClean="0">
                <a:latin typeface="Georgia" pitchFamily="18" charset="0"/>
              </a:rPr>
              <a:t>Agency: ABC Law Enforcement</a:t>
            </a:r>
          </a:p>
          <a:p>
            <a:r>
              <a:rPr lang="en-US" dirty="0" smtClean="0">
                <a:latin typeface="Georgia" pitchFamily="18" charset="0"/>
              </a:rPr>
              <a:t>Loss History</a:t>
            </a:r>
            <a:r>
              <a:rPr lang="en-US" dirty="0" smtClean="0">
                <a:latin typeface="Georgia" pitchFamily="18" charset="0"/>
              </a:rPr>
              <a:t>:</a:t>
            </a:r>
          </a:p>
          <a:p>
            <a:endParaRPr lang="en-US" dirty="0" smtClean="0">
              <a:latin typeface="Georgia" pitchFamily="18" charset="0"/>
            </a:endParaRPr>
          </a:p>
          <a:p>
            <a:endParaRPr lang="en-US" dirty="0" smtClean="0">
              <a:latin typeface="Georgia" pitchFamily="18" charset="0"/>
            </a:endParaRPr>
          </a:p>
          <a:p>
            <a:endParaRPr lang="en-US" dirty="0" smtClean="0">
              <a:latin typeface="Georgia" pitchFamily="18" charset="0"/>
            </a:endParaRPr>
          </a:p>
          <a:p>
            <a:r>
              <a:rPr lang="en-US" dirty="0" smtClean="0"/>
              <a:t>  </a:t>
            </a:r>
            <a:r>
              <a:rPr lang="en-US" dirty="0" smtClean="0">
                <a:latin typeface="Georgia" pitchFamily="18" charset="0"/>
              </a:rPr>
              <a:t>          </a:t>
            </a:r>
            <a:endParaRPr lang="en-US" dirty="0" smtClean="0">
              <a:latin typeface="Georgia" pitchFamily="18" charset="0"/>
            </a:endParaRPr>
          </a:p>
          <a:p>
            <a:endParaRPr lang="en-US" dirty="0" smtClean="0">
              <a:latin typeface="Georgia" pitchFamily="18" charset="0"/>
            </a:endParaRPr>
          </a:p>
          <a:p>
            <a:endParaRPr lang="en-US" dirty="0">
              <a:latin typeface="Georgia" pitchFamily="18" charset="0"/>
            </a:endParaRP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/>
        </p:nvGraphicFramePr>
        <p:xfrm>
          <a:off x="609600" y="2743200"/>
          <a:ext cx="6324600" cy="1533525"/>
        </p:xfrm>
        <a:graphic>
          <a:graphicData uri="http://schemas.openxmlformats.org/presentationml/2006/ole">
            <p:oleObj spid="_x0000_s1028" name="Worksheet" r:id="rId3" imgW="1228771" imgH="1533493" progId="Excel.Sheet.12">
              <p:embed/>
            </p:oleObj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533400" y="2286000"/>
          <a:ext cx="7315200" cy="2514599"/>
        </p:xfrm>
        <a:graphic>
          <a:graphicData uri="http://schemas.openxmlformats.org/drawingml/2006/table">
            <a:tbl>
              <a:tblPr>
                <a:tableStyleId>{69C7853C-536D-4A76-A0AE-DD22124D55A5}</a:tableStyleId>
              </a:tblPr>
              <a:tblGrid>
                <a:gridCol w="973582"/>
                <a:gridCol w="2040521"/>
                <a:gridCol w="1720439"/>
                <a:gridCol w="1070273"/>
                <a:gridCol w="1510385"/>
              </a:tblGrid>
              <a:tr h="62864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600" u="none" strike="noStrike" baseline="0" dirty="0" smtClean="0">
                          <a:latin typeface="Georgia" pitchFamily="18" charset="0"/>
                        </a:rPr>
                        <a:t> Policy     Year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latin typeface="Georgia" pitchFamily="18" charset="0"/>
                      </a:endParaRPr>
                    </a:p>
                  </a:txBody>
                  <a:tcPr marL="8343" marR="8343" marT="83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baseline="0" dirty="0">
                          <a:latin typeface="Georgia" pitchFamily="18" charset="0"/>
                        </a:rPr>
                        <a:t>Claimant 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latin typeface="Georgia" pitchFamily="18" charset="0"/>
                      </a:endParaRPr>
                    </a:p>
                  </a:txBody>
                  <a:tcPr marL="8343" marR="8343" marT="83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baseline="0" dirty="0">
                          <a:latin typeface="Georgia" pitchFamily="18" charset="0"/>
                        </a:rPr>
                        <a:t>DOA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latin typeface="Georgia" pitchFamily="18" charset="0"/>
                      </a:endParaRPr>
                    </a:p>
                  </a:txBody>
                  <a:tcPr marL="8343" marR="8343" marT="83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baseline="0" dirty="0">
                          <a:latin typeface="Georgia" pitchFamily="18" charset="0"/>
                        </a:rPr>
                        <a:t>Claim Amount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latin typeface="Georgia" pitchFamily="18" charset="0"/>
                      </a:endParaRPr>
                    </a:p>
                  </a:txBody>
                  <a:tcPr marL="8343" marR="8343" marT="8343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u="none" strike="noStrike" baseline="0" dirty="0">
                          <a:latin typeface="Georgia" pitchFamily="18" charset="0"/>
                        </a:rPr>
                        <a:t>Claim Type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latin typeface="Georgia" pitchFamily="18" charset="0"/>
                      </a:endParaRPr>
                    </a:p>
                  </a:txBody>
                  <a:tcPr marL="8343" marR="8343" marT="8343" marB="0" anchor="ctr"/>
                </a:tc>
              </a:tr>
              <a:tr h="3143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baseline="0">
                          <a:latin typeface="Georgia" pitchFamily="18" charset="0"/>
                        </a:rPr>
                        <a:t>2009</a:t>
                      </a:r>
                      <a:endParaRPr lang="en-US" sz="1600" b="1" i="0" u="none" strike="noStrike" baseline="0">
                        <a:solidFill>
                          <a:srgbClr val="000000"/>
                        </a:solidFill>
                        <a:latin typeface="Georgia" pitchFamily="18" charset="0"/>
                      </a:endParaRPr>
                    </a:p>
                  </a:txBody>
                  <a:tcPr marL="8343" marR="8343" marT="83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baseline="0" dirty="0">
                          <a:latin typeface="Georgia" pitchFamily="18" charset="0"/>
                        </a:rPr>
                        <a:t>Christine Cagney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latin typeface="Georgia" pitchFamily="18" charset="0"/>
                      </a:endParaRPr>
                    </a:p>
                  </a:txBody>
                  <a:tcPr marL="8343" marR="8343" marT="83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baseline="0" dirty="0">
                          <a:latin typeface="Georgia" pitchFamily="18" charset="0"/>
                        </a:rPr>
                        <a:t>7/1/2009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latin typeface="Georgia" pitchFamily="18" charset="0"/>
                      </a:endParaRPr>
                    </a:p>
                  </a:txBody>
                  <a:tcPr marL="8343" marR="8343" marT="83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baseline="0">
                          <a:latin typeface="Georgia" pitchFamily="18" charset="0"/>
                        </a:rPr>
                        <a:t>$3,000</a:t>
                      </a:r>
                      <a:endParaRPr lang="en-US" sz="1600" b="1" i="0" u="none" strike="noStrike" baseline="0">
                        <a:solidFill>
                          <a:srgbClr val="000000"/>
                        </a:solidFill>
                        <a:latin typeface="Georgia" pitchFamily="18" charset="0"/>
                      </a:endParaRPr>
                    </a:p>
                  </a:txBody>
                  <a:tcPr marL="8343" marR="8343" marT="83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baseline="0" dirty="0">
                          <a:latin typeface="Georgia" pitchFamily="18" charset="0"/>
                        </a:rPr>
                        <a:t>Medical Only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latin typeface="Georgia" pitchFamily="18" charset="0"/>
                      </a:endParaRPr>
                    </a:p>
                  </a:txBody>
                  <a:tcPr marL="8343" marR="8343" marT="8343" marB="0" anchor="b"/>
                </a:tc>
              </a:tr>
              <a:tr h="3143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baseline="0">
                          <a:latin typeface="Georgia" pitchFamily="18" charset="0"/>
                        </a:rPr>
                        <a:t>2009</a:t>
                      </a:r>
                      <a:endParaRPr lang="en-US" sz="1600" b="1" i="0" u="none" strike="noStrike" baseline="0">
                        <a:solidFill>
                          <a:srgbClr val="000000"/>
                        </a:solidFill>
                        <a:latin typeface="Georgia" pitchFamily="18" charset="0"/>
                      </a:endParaRPr>
                    </a:p>
                  </a:txBody>
                  <a:tcPr marL="8343" marR="8343" marT="83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baseline="0">
                          <a:latin typeface="Georgia" pitchFamily="18" charset="0"/>
                        </a:rPr>
                        <a:t>Angus MacGyver </a:t>
                      </a:r>
                      <a:endParaRPr lang="en-US" sz="1600" b="1" i="0" u="none" strike="noStrike" baseline="0">
                        <a:solidFill>
                          <a:srgbClr val="000000"/>
                        </a:solidFill>
                        <a:latin typeface="Georgia" pitchFamily="18" charset="0"/>
                      </a:endParaRPr>
                    </a:p>
                  </a:txBody>
                  <a:tcPr marL="8343" marR="8343" marT="83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baseline="0" dirty="0">
                          <a:latin typeface="Georgia" pitchFamily="18" charset="0"/>
                        </a:rPr>
                        <a:t>10/1/2009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latin typeface="Georgia" pitchFamily="18" charset="0"/>
                      </a:endParaRPr>
                    </a:p>
                  </a:txBody>
                  <a:tcPr marL="8343" marR="8343" marT="83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baseline="0">
                          <a:latin typeface="Georgia" pitchFamily="18" charset="0"/>
                        </a:rPr>
                        <a:t>$7,000</a:t>
                      </a:r>
                      <a:endParaRPr lang="en-US" sz="1600" b="1" i="0" u="none" strike="noStrike" baseline="0">
                        <a:solidFill>
                          <a:srgbClr val="000000"/>
                        </a:solidFill>
                        <a:latin typeface="Georgia" pitchFamily="18" charset="0"/>
                      </a:endParaRPr>
                    </a:p>
                  </a:txBody>
                  <a:tcPr marL="8343" marR="8343" marT="83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baseline="0" dirty="0">
                          <a:latin typeface="Georgia" pitchFamily="18" charset="0"/>
                        </a:rPr>
                        <a:t>Medical Only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latin typeface="Georgia" pitchFamily="18" charset="0"/>
                      </a:endParaRPr>
                    </a:p>
                  </a:txBody>
                  <a:tcPr marL="8343" marR="8343" marT="8343" marB="0" anchor="b"/>
                </a:tc>
              </a:tr>
              <a:tr h="3143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baseline="0">
                          <a:latin typeface="Georgia" pitchFamily="18" charset="0"/>
                        </a:rPr>
                        <a:t>2010</a:t>
                      </a:r>
                      <a:endParaRPr lang="en-US" sz="1600" b="1" i="0" u="none" strike="noStrike" baseline="0">
                        <a:solidFill>
                          <a:srgbClr val="000000"/>
                        </a:solidFill>
                        <a:latin typeface="Georgia" pitchFamily="18" charset="0"/>
                      </a:endParaRPr>
                    </a:p>
                  </a:txBody>
                  <a:tcPr marL="8343" marR="8343" marT="83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baseline="0">
                          <a:latin typeface="Georgia" pitchFamily="18" charset="0"/>
                        </a:rPr>
                        <a:t>Danny Williams</a:t>
                      </a:r>
                      <a:endParaRPr lang="en-US" sz="1600" b="1" i="0" u="none" strike="noStrike" baseline="0">
                        <a:solidFill>
                          <a:srgbClr val="000000"/>
                        </a:solidFill>
                        <a:latin typeface="Georgia" pitchFamily="18" charset="0"/>
                      </a:endParaRPr>
                    </a:p>
                  </a:txBody>
                  <a:tcPr marL="8343" marR="8343" marT="83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baseline="0" dirty="0">
                          <a:latin typeface="Georgia" pitchFamily="18" charset="0"/>
                        </a:rPr>
                        <a:t>2/1/2010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latin typeface="Georgia" pitchFamily="18" charset="0"/>
                      </a:endParaRPr>
                    </a:p>
                  </a:txBody>
                  <a:tcPr marL="8343" marR="8343" marT="83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baseline="0" dirty="0">
                          <a:latin typeface="Georgia" pitchFamily="18" charset="0"/>
                        </a:rPr>
                        <a:t>$5,000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latin typeface="Georgia" pitchFamily="18" charset="0"/>
                      </a:endParaRPr>
                    </a:p>
                  </a:txBody>
                  <a:tcPr marL="8343" marR="8343" marT="83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baseline="0" dirty="0" smtClean="0">
                          <a:solidFill>
                            <a:schemeClr val="dk1"/>
                          </a:solidFill>
                          <a:latin typeface="Georgia" pitchFamily="18" charset="0"/>
                        </a:rPr>
                        <a:t>Indemnity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latin typeface="Georgia" pitchFamily="18" charset="0"/>
                      </a:endParaRPr>
                    </a:p>
                  </a:txBody>
                  <a:tcPr marL="8343" marR="8343" marT="8343" marB="0" anchor="b"/>
                </a:tc>
              </a:tr>
              <a:tr h="3143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baseline="0">
                          <a:latin typeface="Georgia" pitchFamily="18" charset="0"/>
                        </a:rPr>
                        <a:t>2010</a:t>
                      </a:r>
                      <a:endParaRPr lang="en-US" sz="1600" b="1" i="0" u="none" strike="noStrike" baseline="0">
                        <a:solidFill>
                          <a:srgbClr val="000000"/>
                        </a:solidFill>
                        <a:latin typeface="Georgia" pitchFamily="18" charset="0"/>
                      </a:endParaRPr>
                    </a:p>
                  </a:txBody>
                  <a:tcPr marL="8343" marR="8343" marT="83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baseline="0">
                          <a:latin typeface="Georgia" pitchFamily="18" charset="0"/>
                        </a:rPr>
                        <a:t>Steve McGarrett   </a:t>
                      </a:r>
                      <a:endParaRPr lang="en-US" sz="1600" b="1" i="0" u="none" strike="noStrike" baseline="0">
                        <a:solidFill>
                          <a:srgbClr val="000000"/>
                        </a:solidFill>
                        <a:latin typeface="Georgia" pitchFamily="18" charset="0"/>
                      </a:endParaRPr>
                    </a:p>
                  </a:txBody>
                  <a:tcPr marL="8343" marR="8343" marT="83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baseline="0">
                          <a:latin typeface="Georgia" pitchFamily="18" charset="0"/>
                        </a:rPr>
                        <a:t>5/1/2010</a:t>
                      </a:r>
                      <a:endParaRPr lang="en-US" sz="1600" b="1" i="0" u="none" strike="noStrike" baseline="0">
                        <a:solidFill>
                          <a:srgbClr val="000000"/>
                        </a:solidFill>
                        <a:latin typeface="Georgia" pitchFamily="18" charset="0"/>
                      </a:endParaRPr>
                    </a:p>
                  </a:txBody>
                  <a:tcPr marL="8343" marR="8343" marT="83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baseline="0" dirty="0">
                          <a:latin typeface="Georgia" pitchFamily="18" charset="0"/>
                        </a:rPr>
                        <a:t>$1,000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latin typeface="Georgia" pitchFamily="18" charset="0"/>
                      </a:endParaRPr>
                    </a:p>
                  </a:txBody>
                  <a:tcPr marL="8343" marR="8343" marT="83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baseline="0" dirty="0">
                          <a:latin typeface="Georgia" pitchFamily="18" charset="0"/>
                        </a:rPr>
                        <a:t>Medical Only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latin typeface="Georgia" pitchFamily="18" charset="0"/>
                      </a:endParaRPr>
                    </a:p>
                  </a:txBody>
                  <a:tcPr marL="8343" marR="8343" marT="8343" marB="0" anchor="b"/>
                </a:tc>
              </a:tr>
              <a:tr h="3143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baseline="0">
                          <a:latin typeface="Georgia" pitchFamily="18" charset="0"/>
                        </a:rPr>
                        <a:t>2011</a:t>
                      </a:r>
                      <a:endParaRPr lang="en-US" sz="1600" b="1" i="0" u="none" strike="noStrike" baseline="0">
                        <a:solidFill>
                          <a:srgbClr val="000000"/>
                        </a:solidFill>
                        <a:latin typeface="Georgia" pitchFamily="18" charset="0"/>
                      </a:endParaRPr>
                    </a:p>
                  </a:txBody>
                  <a:tcPr marL="8343" marR="8343" marT="83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baseline="0">
                          <a:latin typeface="Georgia" pitchFamily="18" charset="0"/>
                        </a:rPr>
                        <a:t>Joe Friday  </a:t>
                      </a:r>
                      <a:endParaRPr lang="en-US" sz="1600" b="1" i="0" u="none" strike="noStrike" baseline="0">
                        <a:solidFill>
                          <a:srgbClr val="000000"/>
                        </a:solidFill>
                        <a:latin typeface="Georgia" pitchFamily="18" charset="0"/>
                      </a:endParaRPr>
                    </a:p>
                  </a:txBody>
                  <a:tcPr marL="8343" marR="8343" marT="83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baseline="0">
                          <a:latin typeface="Georgia" pitchFamily="18" charset="0"/>
                        </a:rPr>
                        <a:t>6/15/2011</a:t>
                      </a:r>
                      <a:endParaRPr lang="en-US" sz="1600" b="1" i="0" u="none" strike="noStrike" baseline="0">
                        <a:solidFill>
                          <a:srgbClr val="000000"/>
                        </a:solidFill>
                        <a:latin typeface="Georgia" pitchFamily="18" charset="0"/>
                      </a:endParaRPr>
                    </a:p>
                  </a:txBody>
                  <a:tcPr marL="8343" marR="8343" marT="83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baseline="0">
                          <a:latin typeface="Georgia" pitchFamily="18" charset="0"/>
                        </a:rPr>
                        <a:t>$20,000</a:t>
                      </a:r>
                      <a:endParaRPr lang="en-US" sz="1600" b="1" i="0" u="none" strike="noStrike" baseline="0">
                        <a:solidFill>
                          <a:srgbClr val="000000"/>
                        </a:solidFill>
                        <a:latin typeface="Georgia" pitchFamily="18" charset="0"/>
                      </a:endParaRPr>
                    </a:p>
                  </a:txBody>
                  <a:tcPr marL="8343" marR="8343" marT="83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0" i="0" u="none" strike="noStrike" baseline="0" dirty="0" smtClean="0">
                          <a:solidFill>
                            <a:schemeClr val="dk1"/>
                          </a:solidFill>
                          <a:latin typeface="Georgia" pitchFamily="18" charset="0"/>
                        </a:rPr>
                        <a:t>Med + </a:t>
                      </a:r>
                      <a:r>
                        <a:rPr lang="en-US" sz="1600" b="0" i="0" u="none" strike="noStrike" baseline="0" dirty="0" err="1" smtClean="0">
                          <a:solidFill>
                            <a:schemeClr val="dk1"/>
                          </a:solidFill>
                          <a:latin typeface="Georgia" pitchFamily="18" charset="0"/>
                        </a:rPr>
                        <a:t>Indem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latin typeface="Georgia" pitchFamily="18" charset="0"/>
                      </a:endParaRPr>
                    </a:p>
                  </a:txBody>
                  <a:tcPr marL="8343" marR="8343" marT="8343" marB="0" anchor="b"/>
                </a:tc>
              </a:tr>
              <a:tr h="314325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baseline="0">
                          <a:latin typeface="Georgia" pitchFamily="18" charset="0"/>
                        </a:rPr>
                        <a:t>Total</a:t>
                      </a:r>
                      <a:endParaRPr lang="en-US" sz="1600" b="1" i="0" u="none" strike="noStrike" baseline="0">
                        <a:solidFill>
                          <a:srgbClr val="000000"/>
                        </a:solidFill>
                        <a:latin typeface="Georgia" pitchFamily="18" charset="0"/>
                      </a:endParaRPr>
                    </a:p>
                  </a:txBody>
                  <a:tcPr marL="8343" marR="8343" marT="83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baseline="0">
                          <a:latin typeface="Georgia" pitchFamily="18" charset="0"/>
                        </a:rPr>
                        <a:t> </a:t>
                      </a:r>
                      <a:endParaRPr lang="en-US" sz="1600" b="1" i="0" u="none" strike="noStrike" baseline="0">
                        <a:solidFill>
                          <a:srgbClr val="000000"/>
                        </a:solidFill>
                        <a:latin typeface="Georgia" pitchFamily="18" charset="0"/>
                      </a:endParaRPr>
                    </a:p>
                  </a:txBody>
                  <a:tcPr marL="8343" marR="8343" marT="83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baseline="0">
                          <a:latin typeface="Georgia" pitchFamily="18" charset="0"/>
                        </a:rPr>
                        <a:t> </a:t>
                      </a:r>
                      <a:endParaRPr lang="en-US" sz="1600" b="1" i="0" u="none" strike="noStrike" baseline="0">
                        <a:solidFill>
                          <a:srgbClr val="000000"/>
                        </a:solidFill>
                        <a:latin typeface="Georgia" pitchFamily="18" charset="0"/>
                      </a:endParaRPr>
                    </a:p>
                  </a:txBody>
                  <a:tcPr marL="8343" marR="8343" marT="8343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u="none" strike="noStrike" baseline="0">
                          <a:latin typeface="Georgia" pitchFamily="18" charset="0"/>
                        </a:rPr>
                        <a:t>$36,000</a:t>
                      </a:r>
                      <a:endParaRPr lang="en-US" sz="1600" b="1" i="0" u="none" strike="noStrike" baseline="0">
                        <a:solidFill>
                          <a:srgbClr val="000000"/>
                        </a:solidFill>
                        <a:latin typeface="Georgia" pitchFamily="18" charset="0"/>
                      </a:endParaRPr>
                    </a:p>
                  </a:txBody>
                  <a:tcPr marL="8343" marR="8343" marT="834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u="none" strike="noStrike" baseline="0" dirty="0">
                          <a:latin typeface="Georgia" pitchFamily="18" charset="0"/>
                        </a:rPr>
                        <a:t> </a:t>
                      </a:r>
                      <a:endParaRPr lang="en-US" sz="1600" b="1" i="0" u="none" strike="noStrike" baseline="0" dirty="0">
                        <a:solidFill>
                          <a:srgbClr val="000000"/>
                        </a:solidFill>
                        <a:latin typeface="Georgia" pitchFamily="18" charset="0"/>
                      </a:endParaRPr>
                    </a:p>
                  </a:txBody>
                  <a:tcPr marL="8343" marR="8343" marT="8343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8.2|11.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.8|5.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.4|60.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|578.8|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3|16|1.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9|10|1.4|2.5|2.9|2.6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7|1.8|3|1.1|1.1|2.4|2.4|10.1|2.5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5"/>
</p:tagLst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1096</TotalTime>
  <Words>1182</Words>
  <Application>Microsoft Office PowerPoint</Application>
  <PresentationFormat>On-screen Show (4:3)</PresentationFormat>
  <Paragraphs>311</Paragraphs>
  <Slides>25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7" baseType="lpstr">
      <vt:lpstr>Angles</vt:lpstr>
      <vt:lpstr>Microsoft Office Excel Worksheet</vt:lpstr>
      <vt:lpstr>Slide 1</vt:lpstr>
      <vt:lpstr>Slide 2</vt:lpstr>
      <vt:lpstr>The Experience Modification Factor</vt:lpstr>
      <vt:lpstr>             How  does it work?</vt:lpstr>
      <vt:lpstr>Slide 5</vt:lpstr>
      <vt:lpstr>Experience Modification Formula</vt:lpstr>
      <vt:lpstr>Terms</vt:lpstr>
      <vt:lpstr>Terms</vt:lpstr>
      <vt:lpstr>Actual Primary Losses-Example </vt:lpstr>
      <vt:lpstr>Actual Primary /Excess Losses      ABC Law Enforcement</vt:lpstr>
      <vt:lpstr>  Expected  Losses-    (Based on Payroll)    ABC law Enforcement </vt:lpstr>
      <vt:lpstr>Expected losses -Abc Law Enforcement</vt:lpstr>
      <vt:lpstr>Expected losses Abc Law Enforcement</vt:lpstr>
      <vt:lpstr>E-Mod Calculation: ABC Law Enforcement</vt:lpstr>
      <vt:lpstr>Terms</vt:lpstr>
      <vt:lpstr>      Experience Modification Formula</vt:lpstr>
      <vt:lpstr>  E-Mod Calculation -ABC Law Enforcement </vt:lpstr>
      <vt:lpstr>  E-Mod Calculation    ABC Law Enforcement</vt:lpstr>
      <vt:lpstr>Slide 19</vt:lpstr>
      <vt:lpstr>Slide 20</vt:lpstr>
      <vt:lpstr>Slide 21</vt:lpstr>
      <vt:lpstr>Slide 22</vt:lpstr>
      <vt:lpstr>Slide 23</vt:lpstr>
      <vt:lpstr>Slide 24</vt:lpstr>
      <vt:lpstr>Slide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Experience Modification Factor</dc:title>
  <dc:creator>kadair</dc:creator>
  <cp:lastModifiedBy>kadair</cp:lastModifiedBy>
  <cp:revision>99</cp:revision>
  <dcterms:created xsi:type="dcterms:W3CDTF">2012-09-13T15:34:33Z</dcterms:created>
  <dcterms:modified xsi:type="dcterms:W3CDTF">2013-04-29T18:06:42Z</dcterms:modified>
</cp:coreProperties>
</file>