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68" r:id="rId2"/>
    <p:sldId id="272" r:id="rId3"/>
    <p:sldId id="259" r:id="rId4"/>
    <p:sldId id="280" r:id="rId5"/>
    <p:sldId id="271" r:id="rId6"/>
    <p:sldId id="285" r:id="rId7"/>
    <p:sldId id="262" r:id="rId8"/>
    <p:sldId id="261" r:id="rId9"/>
    <p:sldId id="294" r:id="rId10"/>
    <p:sldId id="296" r:id="rId11"/>
    <p:sldId id="291" r:id="rId12"/>
    <p:sldId id="292" r:id="rId13"/>
    <p:sldId id="300" r:id="rId14"/>
    <p:sldId id="299" r:id="rId15"/>
    <p:sldId id="302" r:id="rId16"/>
    <p:sldId id="260" r:id="rId17"/>
    <p:sldId id="303" r:id="rId18"/>
    <p:sldId id="301" r:id="rId19"/>
    <p:sldId id="270" r:id="rId20"/>
    <p:sldId id="276" r:id="rId21"/>
    <p:sldId id="277" r:id="rId22"/>
    <p:sldId id="304" r:id="rId23"/>
    <p:sldId id="278" r:id="rId24"/>
    <p:sldId id="283" r:id="rId25"/>
    <p:sldId id="282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29" autoAdjust="0"/>
    <p:restoredTop sz="94624" autoAdjust="0"/>
  </p:normalViewPr>
  <p:slideViewPr>
    <p:cSldViewPr>
      <p:cViewPr>
        <p:scale>
          <a:sx n="106" d="100"/>
          <a:sy n="106" d="100"/>
        </p:scale>
        <p:origin x="-786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DE44C-DCEB-43C4-81DE-18F92A9B2BFC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BC2261-90F4-48E0-85AC-F841A3C957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5007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C2261-90F4-48E0-85AC-F841A3C9571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C089A-3EAF-4171-A0C4-DB8EFC0E8214}" type="datetimeFigureOut">
              <a:rPr lang="en-US"/>
              <a:pPr>
                <a:defRPr/>
              </a:pPr>
              <a:t>4/29/2013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0A8C1-2E82-48DD-8880-B07B7AB9C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9655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136D3-6159-4DC0-B23C-1A5122E5FC7D}" type="datetimeFigureOut">
              <a:rPr lang="en-US"/>
              <a:pPr>
                <a:defRPr/>
              </a:pPr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14B98-8DE4-4C56-9301-C5EFC6113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0355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2D7E7-0771-4522-9C3E-595F323F1706}" type="datetimeFigureOut">
              <a:rPr lang="en-US"/>
              <a:pPr>
                <a:defRPr/>
              </a:pPr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FE63C-4307-45F9-B231-AF109156E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6349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2E963-327C-4F88-9ABB-401E510849B3}" type="datetimeFigureOut">
              <a:rPr lang="en-US"/>
              <a:pPr>
                <a:defRPr/>
              </a:pPr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C1FB7-0447-41B8-98B9-CAB2CCA1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0193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A37D5-9A44-444B-B50A-F1A761DF475D}" type="datetimeFigureOut">
              <a:rPr lang="en-US"/>
              <a:pPr>
                <a:defRPr/>
              </a:pPr>
              <a:t>4/29/2013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3E0F4-6A4E-4C99-A8DD-7D3275948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5214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0B061-9070-4DF2-B4D3-67BA35432F73}" type="datetimeFigureOut">
              <a:rPr lang="en-US"/>
              <a:pPr>
                <a:defRPr/>
              </a:pPr>
              <a:t>4/29/2013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42BEC-D2F0-4BAC-84FE-BA1119C4D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2044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A1FB8-7E71-4308-B1D5-CE8F9BBBBF50}" type="datetimeFigureOut">
              <a:rPr lang="en-US"/>
              <a:pPr>
                <a:defRPr/>
              </a:pPr>
              <a:t>4/29/2013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19829-BDC4-4E99-8C85-1B83C61EC1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0393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257DA-85D7-43F3-BEC1-65ACE1449F86}" type="datetimeFigureOut">
              <a:rPr lang="en-US"/>
              <a:pPr>
                <a:defRPr/>
              </a:pPr>
              <a:t>4/29/2013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205DC-ED3C-4F9A-B7ED-4B8C3082F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3444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5A4A6-2342-4B6C-8256-ADD4BB311300}" type="datetimeFigureOut">
              <a:rPr lang="en-US"/>
              <a:pPr>
                <a:defRPr/>
              </a:pPr>
              <a:t>4/29/2013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5C98F-832E-4549-A1AA-C38F49807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611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76880-D83D-40AE-939A-B52BD0C94913}" type="datetimeFigureOut">
              <a:rPr lang="en-US"/>
              <a:pPr>
                <a:defRPr/>
              </a:pPr>
              <a:t>4/29/2013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6CD83B1-8E5A-42D5-B569-43EF2DDA3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4055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F1FE4-31FA-4956-A1B9-A0954E584081}" type="datetimeFigureOut">
              <a:rPr lang="en-US"/>
              <a:pPr>
                <a:defRPr/>
              </a:pPr>
              <a:t>4/29/2013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2236A-8361-4A7A-AD63-E5299A2E2D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7053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7883DE9-D783-459E-A6F8-9E3D846C7F72}" type="datetimeFigureOut">
              <a:rPr lang="en-US"/>
              <a:pPr>
                <a:defRPr/>
              </a:pPr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E93D706-59DB-4189-93E0-A3228356E6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6" r:id="rId2"/>
    <p:sldLayoutId id="2147483684" r:id="rId3"/>
    <p:sldLayoutId id="2147483677" r:id="rId4"/>
    <p:sldLayoutId id="2147483678" r:id="rId5"/>
    <p:sldLayoutId id="2147483679" r:id="rId6"/>
    <p:sldLayoutId id="2147483680" r:id="rId7"/>
    <p:sldLayoutId id="2147483685" r:id="rId8"/>
    <p:sldLayoutId id="2147483686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4419600" y="3657600"/>
            <a:ext cx="39624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Georgia" pitchFamily="18" charset="0"/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  <a:latin typeface="Georgia" pitchFamily="18" charset="0"/>
              </a:rPr>
              <a:t>The E-Mod multiplier increases or decreases the amount of premium to be paid during each policy period.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9906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2"/>
                </a:solidFill>
                <a:latin typeface="Georgia" pitchFamily="18" charset="0"/>
              </a:rPr>
              <a:t>What is an Experience Modifier? </a:t>
            </a:r>
            <a:endParaRPr lang="en-US" sz="2000" b="1" dirty="0">
              <a:solidFill>
                <a:schemeClr val="accent2"/>
              </a:solidFill>
              <a:latin typeface="Georgia" pitchFamily="18" charset="0"/>
            </a:endParaRPr>
          </a:p>
        </p:txBody>
      </p:sp>
      <p:pic>
        <p:nvPicPr>
          <p:cNvPr id="14340" name="Picture 4" descr="C:\Users\Laura Adair\AppData\Local\Microsoft\Windows\Temporary Internet Files\Content.IE5\027QQLFP\MC910216407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832623">
            <a:off x="6248400" y="972671"/>
            <a:ext cx="2006289" cy="1747837"/>
          </a:xfrm>
          <a:prstGeom prst="rect">
            <a:avLst/>
          </a:prstGeom>
          <a:noFill/>
          <a:effectLst>
            <a:outerShdw blurRad="50800" dist="50800" dir="5400000" sx="110000" sy="11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341" name="Picture 5" descr="C:\Users\Laura Adair\AppData\Local\Microsoft\Windows\Temporary Internet Files\Content.IE5\027QQLFP\MC910216407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895970">
            <a:off x="219982" y="980248"/>
            <a:ext cx="2014814" cy="1755264"/>
          </a:xfrm>
          <a:prstGeom prst="rect">
            <a:avLst/>
          </a:prstGeom>
          <a:noFill/>
          <a:effectLst>
            <a:outerShdw blurRad="50800" dist="50800" dir="5400000" sx="110000" sy="110000" algn="ctr" rotWithShape="0">
              <a:schemeClr val="accent2"/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304800" y="29718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  <a:latin typeface="Georgia" pitchFamily="18" charset="0"/>
              </a:rPr>
              <a:t>The Experience Rating Plan (E-Mod) is a multiplier for each employer based on risk classification, payroll, and loss experience. </a:t>
            </a:r>
            <a:endParaRPr lang="en-US" dirty="0">
              <a:solidFill>
                <a:schemeClr val="accent3"/>
              </a:solidFill>
              <a:latin typeface="Georgia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1"/>
            <a:ext cx="8305799" cy="762000"/>
          </a:xfrm>
        </p:spPr>
        <p:txBody>
          <a:bodyPr/>
          <a:lstStyle/>
          <a:p>
            <a:r>
              <a:rPr lang="en-US" b="1" i="1" dirty="0" smtClean="0">
                <a:solidFill>
                  <a:schemeClr val="accent3"/>
                </a:solidFill>
                <a:latin typeface="Georgia" pitchFamily="18" charset="0"/>
              </a:rPr>
              <a:t>Actual Primary /Excess Losses</a:t>
            </a:r>
            <a:r>
              <a:rPr lang="en-US" dirty="0" smtClean="0">
                <a:solidFill>
                  <a:schemeClr val="accent3"/>
                </a:solidFill>
                <a:latin typeface="Georgia" pitchFamily="18" charset="0"/>
              </a:rPr>
              <a:t>		    </a:t>
            </a:r>
            <a:r>
              <a:rPr lang="en-US" sz="2400" b="1" dirty="0" smtClean="0">
                <a:solidFill>
                  <a:schemeClr val="accent3"/>
                </a:solidFill>
                <a:latin typeface="Georgia" pitchFamily="18" charset="0"/>
              </a:rPr>
              <a:t>ABC Law Enforcement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100138"/>
            <a:ext cx="7886700" cy="3243262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1066802"/>
          <a:ext cx="8305800" cy="390449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38200"/>
                <a:gridCol w="1590472"/>
                <a:gridCol w="1387812"/>
                <a:gridCol w="1136516"/>
                <a:gridCol w="1143000"/>
                <a:gridCol w="1143000"/>
                <a:gridCol w="1066800"/>
              </a:tblGrid>
              <a:tr h="91439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Policy Year</a:t>
                      </a:r>
                      <a:endParaRPr lang="en-US" sz="1600" b="0" i="0" dirty="0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Claimant</a:t>
                      </a:r>
                      <a:endParaRPr lang="en-US" sz="1600" b="0" i="0" dirty="0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Claim Paid</a:t>
                      </a:r>
                      <a:endParaRPr lang="en-US" sz="1600" b="0" i="0" dirty="0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Claim Type</a:t>
                      </a:r>
                      <a:endParaRPr lang="en-US" sz="1600" b="0" i="0" dirty="0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Discount-Med Only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(-70%)</a:t>
                      </a:r>
                      <a:endParaRPr lang="en-US" sz="1600" b="0" i="0" dirty="0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Actual Primary Loss</a:t>
                      </a:r>
                      <a:endParaRPr lang="en-US" sz="1600" b="0" i="0" dirty="0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Actual 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Excess Loss</a:t>
                      </a:r>
                      <a:endParaRPr lang="en-US" sz="1600" b="0" i="0" dirty="0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</a:tr>
              <a:tr h="4814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2009</a:t>
                      </a:r>
                      <a:endParaRPr lang="en-US" sz="16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Christine Cagney</a:t>
                      </a:r>
                      <a:endParaRPr lang="en-US" sz="16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$3,000</a:t>
                      </a:r>
                      <a:endParaRPr lang="en-US" sz="16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</a:t>
                      </a:r>
                      <a:r>
                        <a:rPr lang="en-US" sz="1600" baseline="0" dirty="0" smtClean="0"/>
                        <a:t> Only</a:t>
                      </a:r>
                      <a:endParaRPr lang="en-US" sz="16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$900</a:t>
                      </a:r>
                      <a:endParaRPr lang="en-US" sz="16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$900</a:t>
                      </a:r>
                      <a:endParaRPr lang="en-US" sz="16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$0</a:t>
                      </a:r>
                      <a:endParaRPr lang="en-US" sz="1600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29860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2009</a:t>
                      </a:r>
                      <a:endParaRPr lang="en-US" sz="16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Angus MacGyver</a:t>
                      </a:r>
                      <a:endParaRPr lang="en-US" sz="16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$7,000</a:t>
                      </a:r>
                      <a:endParaRPr lang="en-US" sz="16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 Only</a:t>
                      </a:r>
                      <a:endParaRPr lang="en-US" sz="16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$210</a:t>
                      </a:r>
                      <a:endParaRPr lang="en-US" sz="16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$2,100</a:t>
                      </a:r>
                      <a:endParaRPr lang="en-US" sz="16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$0</a:t>
                      </a:r>
                      <a:endParaRPr lang="en-US" sz="1600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2009</a:t>
                      </a:r>
                      <a:endParaRPr lang="en-US" sz="16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Danny Williams</a:t>
                      </a:r>
                      <a:endParaRPr lang="en-US" sz="16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$5,000</a:t>
                      </a:r>
                      <a:endParaRPr lang="en-US" sz="16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Indemnity</a:t>
                      </a:r>
                      <a:endParaRPr lang="en-US" sz="16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$5,000</a:t>
                      </a:r>
                      <a:endParaRPr lang="en-US" sz="16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$5,000</a:t>
                      </a:r>
                      <a:endParaRPr lang="en-US" sz="16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$0</a:t>
                      </a:r>
                      <a:endParaRPr lang="en-US" sz="1600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4587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2010</a:t>
                      </a:r>
                      <a:endParaRPr lang="en-US" sz="16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Steve </a:t>
                      </a:r>
                      <a:r>
                        <a:rPr lang="en-US" sz="1600" dirty="0" err="1" smtClean="0"/>
                        <a:t>McGarrett</a:t>
                      </a:r>
                      <a:endParaRPr lang="en-US" sz="16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$1,000</a:t>
                      </a:r>
                      <a:endParaRPr lang="en-US" sz="16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</a:t>
                      </a:r>
                      <a:r>
                        <a:rPr lang="en-US" sz="1600" baseline="0" dirty="0" smtClean="0"/>
                        <a:t> Only</a:t>
                      </a:r>
                      <a:endParaRPr lang="en-US" sz="16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$300</a:t>
                      </a:r>
                      <a:endParaRPr lang="en-US" sz="16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$300</a:t>
                      </a:r>
                      <a:endParaRPr lang="en-US" sz="16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$0</a:t>
                      </a:r>
                      <a:endParaRPr lang="en-US" sz="1600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4587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2011</a:t>
                      </a:r>
                      <a:endParaRPr lang="en-US" sz="16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Joe Friday</a:t>
                      </a:r>
                      <a:endParaRPr lang="en-US" sz="16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$20,000</a:t>
                      </a:r>
                      <a:endParaRPr lang="en-US" sz="16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 +</a:t>
                      </a:r>
                      <a:r>
                        <a:rPr lang="en-US" sz="1600" dirty="0" err="1" smtClean="0"/>
                        <a:t>Indem</a:t>
                      </a:r>
                      <a:endParaRPr lang="en-US" sz="16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$20,000</a:t>
                      </a:r>
                      <a:endParaRPr lang="en-US" sz="16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$5,000</a:t>
                      </a:r>
                      <a:endParaRPr lang="en-US" sz="16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$15,000</a:t>
                      </a:r>
                      <a:endParaRPr lang="en-US" sz="1600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4587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Totals</a:t>
                      </a:r>
                      <a:endParaRPr lang="en-US" sz="16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$36,000</a:t>
                      </a:r>
                      <a:endParaRPr lang="en-US" sz="16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$26,410</a:t>
                      </a:r>
                      <a:endParaRPr lang="en-US" sz="16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$13,300</a:t>
                      </a:r>
                      <a:endParaRPr lang="en-US" sz="16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$15,000</a:t>
                      </a:r>
                      <a:endParaRPr lang="en-US" sz="1600" dirty="0">
                        <a:latin typeface="Georg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3000" cy="1066800"/>
          </a:xfrm>
        </p:spPr>
        <p:txBody>
          <a:bodyPr/>
          <a:lstStyle/>
          <a:p>
            <a:r>
              <a:rPr lang="en-US" b="1" i="1" dirty="0" smtClean="0">
                <a:solidFill>
                  <a:schemeClr val="accent3"/>
                </a:solidFill>
                <a:latin typeface="Georgia" pitchFamily="18" charset="0"/>
              </a:rPr>
              <a:t>		Expected  Losses-</a:t>
            </a:r>
            <a:r>
              <a:rPr lang="en-US" b="1" dirty="0" smtClean="0">
                <a:solidFill>
                  <a:schemeClr val="accent3"/>
                </a:solidFill>
                <a:latin typeface="Georgia" pitchFamily="18" charset="0"/>
              </a:rPr>
              <a:t> </a:t>
            </a:r>
            <a:br>
              <a:rPr lang="en-US" b="1" dirty="0" smtClean="0">
                <a:solidFill>
                  <a:schemeClr val="accent3"/>
                </a:solidFill>
                <a:latin typeface="Georgia" pitchFamily="18" charset="0"/>
              </a:rPr>
            </a:br>
            <a:r>
              <a:rPr lang="en-US" b="1" dirty="0" smtClean="0">
                <a:solidFill>
                  <a:schemeClr val="accent3"/>
                </a:solidFill>
                <a:latin typeface="Georgia" pitchFamily="18" charset="0"/>
              </a:rPr>
              <a:t>	</a:t>
            </a:r>
            <a:r>
              <a:rPr lang="en-US" b="1" dirty="0" smtClean="0">
                <a:solidFill>
                  <a:schemeClr val="accent3"/>
                </a:solidFill>
                <a:latin typeface="Georgia" pitchFamily="18" charset="0"/>
              </a:rPr>
              <a:t>	</a:t>
            </a:r>
            <a:r>
              <a:rPr lang="en-US" sz="1800" b="1" dirty="0" smtClean="0">
                <a:solidFill>
                  <a:schemeClr val="accent3"/>
                </a:solidFill>
                <a:latin typeface="Georgia" pitchFamily="18" charset="0"/>
              </a:rPr>
              <a:t>(</a:t>
            </a:r>
            <a:r>
              <a:rPr lang="en-US" sz="1800" b="1" dirty="0" smtClean="0">
                <a:solidFill>
                  <a:schemeClr val="accent3"/>
                </a:solidFill>
                <a:latin typeface="Georgia" pitchFamily="18" charset="0"/>
              </a:rPr>
              <a:t>Based on Payroll) </a:t>
            </a:r>
            <a:r>
              <a:rPr lang="en-US" b="1" dirty="0" smtClean="0">
                <a:solidFill>
                  <a:schemeClr val="accent3"/>
                </a:solidFill>
                <a:latin typeface="Georgia" pitchFamily="18" charset="0"/>
              </a:rPr>
              <a:t/>
            </a:r>
            <a:br>
              <a:rPr lang="en-US" b="1" dirty="0" smtClean="0">
                <a:solidFill>
                  <a:schemeClr val="accent3"/>
                </a:solidFill>
                <a:latin typeface="Georgia" pitchFamily="18" charset="0"/>
              </a:rPr>
            </a:br>
            <a:r>
              <a:rPr lang="en-US" b="1" dirty="0" smtClean="0">
                <a:solidFill>
                  <a:schemeClr val="accent3"/>
                </a:solidFill>
                <a:latin typeface="Georgia" pitchFamily="18" charset="0"/>
              </a:rPr>
              <a:t>		</a:t>
            </a:r>
            <a:r>
              <a:rPr lang="en-US" sz="2000" b="1" dirty="0" smtClean="0">
                <a:solidFill>
                  <a:schemeClr val="accent3"/>
                </a:solidFill>
                <a:latin typeface="Georgia" pitchFamily="18" charset="0"/>
              </a:rPr>
              <a:t>ABC law Enforcement</a:t>
            </a:r>
            <a:r>
              <a:rPr lang="en-US" b="1" dirty="0" smtClean="0">
                <a:solidFill>
                  <a:schemeClr val="accent3"/>
                </a:solidFill>
                <a:latin typeface="Georgia" pitchFamily="18" charset="0"/>
              </a:rPr>
              <a:t>	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5400" y="914399"/>
            <a:ext cx="6858000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Georgia" pitchFamily="18" charset="0"/>
              </a:rPr>
              <a:t>			</a:t>
            </a:r>
            <a:endParaRPr lang="en-US" b="1" dirty="0" smtClean="0">
              <a:solidFill>
                <a:schemeClr val="accent3"/>
              </a:solidFill>
              <a:latin typeface="Georgia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latin typeface="Georgia" pitchFamily="18" charset="0"/>
              </a:rPr>
              <a:t>(</a:t>
            </a:r>
            <a:r>
              <a:rPr lang="en-US" sz="2000" dirty="0" smtClean="0">
                <a:latin typeface="Georgia" pitchFamily="18" charset="0"/>
              </a:rPr>
              <a:t>1</a:t>
            </a:r>
            <a:r>
              <a:rPr lang="en-US" sz="2000" dirty="0" smtClean="0">
                <a:latin typeface="Georgia" pitchFamily="18" charset="0"/>
              </a:rPr>
              <a:t>)Class </a:t>
            </a:r>
            <a:r>
              <a:rPr lang="en-US" sz="2000" dirty="0" smtClean="0">
                <a:latin typeface="Georgia" pitchFamily="18" charset="0"/>
              </a:rPr>
              <a:t>Code 7720 Law Enforcement.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latin typeface="Georgia" pitchFamily="18" charset="0"/>
              </a:rPr>
              <a:t>Payroll Amount: $100,000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latin typeface="Georgia" pitchFamily="18" charset="0"/>
              </a:rPr>
              <a:t>Expected </a:t>
            </a:r>
            <a:r>
              <a:rPr lang="en-US" sz="2000" dirty="0" smtClean="0">
                <a:latin typeface="Georgia" pitchFamily="18" charset="0"/>
              </a:rPr>
              <a:t>Loss Ratio: </a:t>
            </a:r>
            <a:r>
              <a:rPr lang="en-US" sz="2000" dirty="0" smtClean="0">
                <a:latin typeface="Georgia" pitchFamily="18" charset="0"/>
              </a:rPr>
              <a:t>7720=1.85 *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latin typeface="Georgia" pitchFamily="18" charset="0"/>
              </a:rPr>
              <a:t>Discount Ratio 7720= 0.11*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>
              <a:latin typeface="Georgia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u="sng" dirty="0" smtClean="0">
                <a:latin typeface="Georgia" pitchFamily="18" charset="0"/>
              </a:rPr>
              <a:t>Expected Losses-Class </a:t>
            </a:r>
            <a:r>
              <a:rPr lang="en-US" sz="2000" dirty="0" smtClean="0">
                <a:latin typeface="Georgia" pitchFamily="18" charset="0"/>
              </a:rPr>
              <a:t>Code 7720 Police =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latin typeface="Georgia" pitchFamily="18" charset="0"/>
              </a:rPr>
              <a:t>($100,000/100) x</a:t>
            </a:r>
            <a:r>
              <a:rPr lang="en-US" sz="2000" dirty="0" smtClean="0">
                <a:latin typeface="Georgia" pitchFamily="18" charset="0"/>
              </a:rPr>
              <a:t> 1.85 (ELR)=</a:t>
            </a:r>
            <a:r>
              <a:rPr lang="en-US" sz="2000" b="1" u="sng" dirty="0" smtClean="0">
                <a:solidFill>
                  <a:schemeClr val="accent2"/>
                </a:solidFill>
                <a:latin typeface="Georgia" pitchFamily="18" charset="0"/>
              </a:rPr>
              <a:t>$1,850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u="sng" dirty="0" smtClean="0">
                <a:latin typeface="Georgia" pitchFamily="18" charset="0"/>
              </a:rPr>
              <a:t>Expected Primary </a:t>
            </a:r>
            <a:r>
              <a:rPr lang="en-US" sz="2000" u="sng" dirty="0" smtClean="0">
                <a:latin typeface="Georgia" pitchFamily="18" charset="0"/>
              </a:rPr>
              <a:t>Losses </a:t>
            </a:r>
            <a:r>
              <a:rPr lang="en-US" sz="2000" dirty="0" smtClean="0">
                <a:latin typeface="Georgia" pitchFamily="18" charset="0"/>
              </a:rPr>
              <a:t>for Class Code </a:t>
            </a:r>
            <a:r>
              <a:rPr lang="en-US" sz="2000" dirty="0" smtClean="0">
                <a:latin typeface="Georgia" pitchFamily="18" charset="0"/>
              </a:rPr>
              <a:t>7720Police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latin typeface="Georgia" pitchFamily="18" charset="0"/>
              </a:rPr>
              <a:t>$1,850 </a:t>
            </a:r>
            <a:r>
              <a:rPr lang="en-US" sz="2000" dirty="0" smtClean="0">
                <a:latin typeface="Georgia" pitchFamily="18" charset="0"/>
              </a:rPr>
              <a:t>x 0.11 (D Ratio) 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=</a:t>
            </a:r>
            <a:r>
              <a:rPr lang="en-US" sz="2000" b="1" u="sng" dirty="0" smtClean="0">
                <a:solidFill>
                  <a:schemeClr val="accent3"/>
                </a:solidFill>
                <a:latin typeface="Georgia" pitchFamily="18" charset="0"/>
              </a:rPr>
              <a:t>$203.50</a:t>
            </a:r>
            <a:endParaRPr lang="en-US" sz="2000" b="1" u="sng" dirty="0" smtClean="0">
              <a:solidFill>
                <a:schemeClr val="accent3"/>
              </a:solidFill>
              <a:latin typeface="Georgia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>
              <a:latin typeface="Georgia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>
              <a:latin typeface="Georgia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latin typeface="Georgia" pitchFamily="18" charset="0"/>
              </a:rPr>
              <a:t>*Table of Expected Losses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Georgia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1"/>
            <a:ext cx="9144000" cy="914400"/>
          </a:xfrm>
        </p:spPr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  <a:latin typeface="Georgia" pitchFamily="18" charset="0"/>
              </a:rPr>
              <a:t>Expected losses -</a:t>
            </a:r>
            <a:r>
              <a:rPr lang="en-US" b="1" dirty="0" err="1" smtClean="0">
                <a:solidFill>
                  <a:schemeClr val="accent3"/>
                </a:solidFill>
                <a:latin typeface="Georgia" pitchFamily="18" charset="0"/>
              </a:rPr>
              <a:t>Abc</a:t>
            </a:r>
            <a:r>
              <a:rPr lang="en-US" b="1" dirty="0" smtClean="0">
                <a:solidFill>
                  <a:schemeClr val="accent3"/>
                </a:solidFill>
                <a:latin typeface="Georgia" pitchFamily="18" charset="0"/>
              </a:rPr>
              <a:t> Law Enforcement</a:t>
            </a:r>
            <a:endParaRPr lang="en-US" b="1" dirty="0">
              <a:solidFill>
                <a:schemeClr val="accent3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990600"/>
            <a:ext cx="7521575" cy="368935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0" dirty="0" smtClean="0">
                <a:latin typeface="Georgia" pitchFamily="18" charset="0"/>
              </a:rPr>
              <a:t>(2) Class Code 8810 Clerical.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0" dirty="0" smtClean="0">
                <a:latin typeface="Georgia" pitchFamily="18" charset="0"/>
              </a:rPr>
              <a:t>Payroll Amount: $30,000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0" dirty="0" smtClean="0">
                <a:latin typeface="Georgia" pitchFamily="18" charset="0"/>
              </a:rPr>
              <a:t>Expected LR 8810=0.17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0" dirty="0" smtClean="0">
                <a:latin typeface="Georgia" pitchFamily="18" charset="0"/>
              </a:rPr>
              <a:t>Discount Ratio 8810=0.14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b="0" dirty="0" smtClean="0">
              <a:latin typeface="Georgia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0" u="sng" dirty="0" smtClean="0">
                <a:latin typeface="Georgia" pitchFamily="18" charset="0"/>
              </a:rPr>
              <a:t>Expected Losses </a:t>
            </a:r>
            <a:r>
              <a:rPr lang="en-US" sz="2000" b="0" dirty="0" smtClean="0">
                <a:latin typeface="Georgia" pitchFamily="18" charset="0"/>
              </a:rPr>
              <a:t>for Class Code </a:t>
            </a:r>
            <a:r>
              <a:rPr lang="en-US" sz="2000" b="0" dirty="0" smtClean="0">
                <a:latin typeface="Georgia" pitchFamily="18" charset="0"/>
              </a:rPr>
              <a:t>8810 Clerical=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0" dirty="0" smtClean="0">
                <a:latin typeface="Georgia" pitchFamily="18" charset="0"/>
              </a:rPr>
              <a:t>($</a:t>
            </a:r>
            <a:r>
              <a:rPr lang="en-US" sz="2000" b="0" dirty="0" smtClean="0">
                <a:latin typeface="Georgia" pitchFamily="18" charset="0"/>
              </a:rPr>
              <a:t>30,000/100)x 0.17 </a:t>
            </a:r>
            <a:r>
              <a:rPr lang="en-US" sz="2000" b="0" dirty="0" smtClean="0">
                <a:latin typeface="Georgia" pitchFamily="18" charset="0"/>
              </a:rPr>
              <a:t>=</a:t>
            </a:r>
            <a:r>
              <a:rPr lang="en-US" sz="2000" b="0" u="sng" dirty="0" smtClean="0">
                <a:solidFill>
                  <a:schemeClr val="accent2"/>
                </a:solidFill>
                <a:latin typeface="Georgia" pitchFamily="18" charset="0"/>
              </a:rPr>
              <a:t>$</a:t>
            </a:r>
            <a:r>
              <a:rPr lang="en-US" sz="2000" u="sng" dirty="0" smtClean="0">
                <a:solidFill>
                  <a:schemeClr val="accent2"/>
                </a:solidFill>
                <a:latin typeface="Georgia" pitchFamily="18" charset="0"/>
              </a:rPr>
              <a:t>51.00</a:t>
            </a:r>
            <a:endParaRPr lang="en-US" sz="2000" u="sng" dirty="0" smtClean="0">
              <a:solidFill>
                <a:schemeClr val="accent2"/>
              </a:solidFill>
              <a:latin typeface="Georgia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0" u="sng" dirty="0" smtClean="0">
                <a:latin typeface="Georgia" pitchFamily="18" charset="0"/>
              </a:rPr>
              <a:t>Expected Primary Losses</a:t>
            </a:r>
            <a:r>
              <a:rPr lang="en-US" sz="2000" b="0" dirty="0" smtClean="0">
                <a:latin typeface="Georgia" pitchFamily="18" charset="0"/>
              </a:rPr>
              <a:t>=$</a:t>
            </a:r>
            <a:r>
              <a:rPr lang="en-US" sz="2000" b="0" dirty="0" smtClean="0">
                <a:latin typeface="Georgia" pitchFamily="18" charset="0"/>
              </a:rPr>
              <a:t>51.00 x 0.14= </a:t>
            </a:r>
            <a:r>
              <a:rPr lang="en-US" sz="2000" u="sng" dirty="0" smtClean="0">
                <a:solidFill>
                  <a:schemeClr val="accent3"/>
                </a:solidFill>
                <a:latin typeface="Georgia" pitchFamily="18" charset="0"/>
              </a:rPr>
              <a:t>$7.14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  <a:latin typeface="Georgia" pitchFamily="18" charset="0"/>
              </a:rPr>
              <a:t>Expected losses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>
                <a:solidFill>
                  <a:schemeClr val="accent3"/>
                </a:solidFill>
                <a:latin typeface="Georgia" pitchFamily="18" charset="0"/>
              </a:rPr>
              <a:t>Abc</a:t>
            </a:r>
            <a:r>
              <a:rPr lang="en-US" b="1" dirty="0" smtClean="0">
                <a:solidFill>
                  <a:schemeClr val="accent3"/>
                </a:solidFill>
                <a:latin typeface="Georgia" pitchFamily="18" charset="0"/>
              </a:rPr>
              <a:t> Law Enforcement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521575" cy="346075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latin typeface="Georgia" pitchFamily="18" charset="0"/>
              </a:rPr>
              <a:t>(3) Total Expected  Losses=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0" dirty="0" smtClean="0">
                <a:latin typeface="Georgia" pitchFamily="18" charset="0"/>
              </a:rPr>
              <a:t>       </a:t>
            </a:r>
            <a:r>
              <a:rPr lang="en-US" sz="2000" b="0" dirty="0" smtClean="0">
                <a:latin typeface="Georgia" pitchFamily="18" charset="0"/>
              </a:rPr>
              <a:t>Class Code 7720Police      </a:t>
            </a:r>
            <a:r>
              <a:rPr lang="en-US" sz="2000" dirty="0" smtClean="0">
                <a:latin typeface="Georgia" pitchFamily="18" charset="0"/>
              </a:rPr>
              <a:t>= </a:t>
            </a:r>
            <a:r>
              <a:rPr lang="en-US" sz="2000" dirty="0" smtClean="0">
                <a:solidFill>
                  <a:schemeClr val="accent2"/>
                </a:solidFill>
                <a:latin typeface="Georgia" pitchFamily="18" charset="0"/>
              </a:rPr>
              <a:t>$1,850  </a:t>
            </a:r>
            <a:r>
              <a:rPr lang="en-US" sz="2000" dirty="0" smtClean="0">
                <a:latin typeface="Georgia" pitchFamily="18" charset="0"/>
              </a:rPr>
              <a:t>+</a:t>
            </a:r>
            <a:endParaRPr lang="en-US" sz="2000" dirty="0" smtClean="0">
              <a:latin typeface="Georgia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latin typeface="Georgia" pitchFamily="18" charset="0"/>
              </a:rPr>
              <a:t>       </a:t>
            </a:r>
            <a:r>
              <a:rPr lang="en-US" sz="2000" b="0" dirty="0" smtClean="0">
                <a:latin typeface="Georgia" pitchFamily="18" charset="0"/>
              </a:rPr>
              <a:t>Class </a:t>
            </a:r>
            <a:r>
              <a:rPr lang="en-US" sz="2000" b="0" dirty="0" smtClean="0">
                <a:latin typeface="Georgia" pitchFamily="18" charset="0"/>
              </a:rPr>
              <a:t>Code </a:t>
            </a:r>
            <a:r>
              <a:rPr lang="en-US" sz="2000" b="0" dirty="0" smtClean="0">
                <a:latin typeface="Georgia" pitchFamily="18" charset="0"/>
              </a:rPr>
              <a:t>8810 Clerical </a:t>
            </a:r>
            <a:r>
              <a:rPr lang="en-US" sz="2000" dirty="0" smtClean="0">
                <a:latin typeface="Georgia" pitchFamily="18" charset="0"/>
              </a:rPr>
              <a:t>=</a:t>
            </a:r>
            <a:r>
              <a:rPr lang="en-US" sz="2000" dirty="0" smtClean="0">
                <a:solidFill>
                  <a:schemeClr val="accent2"/>
                </a:solidFill>
                <a:latin typeface="Georgia" pitchFamily="18" charset="0"/>
              </a:rPr>
              <a:t>$51.00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Georgia" pitchFamily="18" charset="0"/>
              </a:rPr>
              <a:t> </a:t>
            </a:r>
            <a:r>
              <a:rPr lang="en-US" dirty="0" smtClean="0">
                <a:latin typeface="Georgia" pitchFamily="18" charset="0"/>
              </a:rPr>
              <a:t>                                                        </a:t>
            </a:r>
            <a:r>
              <a:rPr lang="en-US" sz="2000" u="sng" dirty="0" smtClean="0">
                <a:latin typeface="Georgia" pitchFamily="18" charset="0"/>
              </a:rPr>
              <a:t>=</a:t>
            </a:r>
            <a:r>
              <a:rPr lang="en-US" sz="2000" u="sng" dirty="0" smtClean="0">
                <a:solidFill>
                  <a:schemeClr val="accent2"/>
                </a:solidFill>
                <a:latin typeface="Georgia" pitchFamily="18" charset="0"/>
              </a:rPr>
              <a:t>$1,901.00 x 3 years=$5,703</a:t>
            </a:r>
            <a:endParaRPr lang="en-US" sz="2000" u="sng" dirty="0" smtClean="0">
              <a:solidFill>
                <a:schemeClr val="accent2"/>
              </a:solidFill>
              <a:latin typeface="Georgia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latin typeface="Georgia" pitchFamily="18" charset="0"/>
              </a:rPr>
              <a:t>(4) Total </a:t>
            </a:r>
            <a:r>
              <a:rPr lang="en-US" sz="2000" dirty="0" smtClean="0">
                <a:latin typeface="Georgia" pitchFamily="18" charset="0"/>
              </a:rPr>
              <a:t> Expected Primary Losses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0" dirty="0" smtClean="0">
                <a:latin typeface="Georgia" pitchFamily="18" charset="0"/>
              </a:rPr>
              <a:t>Code 7720 Police     </a:t>
            </a:r>
            <a:r>
              <a:rPr lang="en-US" sz="2000" b="0" dirty="0" smtClean="0">
                <a:latin typeface="Georgia" pitchFamily="18" charset="0"/>
              </a:rPr>
              <a:t> </a:t>
            </a:r>
            <a:r>
              <a:rPr lang="en-US" sz="2000" dirty="0" smtClean="0">
                <a:solidFill>
                  <a:schemeClr val="accent3"/>
                </a:solidFill>
                <a:latin typeface="Georgia" pitchFamily="18" charset="0"/>
              </a:rPr>
              <a:t>$203.50 </a:t>
            </a:r>
            <a:r>
              <a:rPr lang="en-US" sz="2000" dirty="0" smtClean="0">
                <a:latin typeface="Georgia" pitchFamily="18" charset="0"/>
              </a:rPr>
              <a:t>+ </a:t>
            </a:r>
            <a:endParaRPr lang="en-US" sz="2000" dirty="0" smtClean="0">
              <a:latin typeface="Georgia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0" dirty="0" smtClean="0">
                <a:latin typeface="Georgia" pitchFamily="18" charset="0"/>
              </a:rPr>
              <a:t>Code 8810 Clerical        </a:t>
            </a:r>
            <a:r>
              <a:rPr lang="en-US" sz="2000" dirty="0" smtClean="0">
                <a:solidFill>
                  <a:schemeClr val="accent3"/>
                </a:solidFill>
                <a:latin typeface="Georgia" pitchFamily="18" charset="0"/>
              </a:rPr>
              <a:t>$7.14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latin typeface="Georgia" pitchFamily="18" charset="0"/>
              </a:rPr>
              <a:t> </a:t>
            </a:r>
            <a:r>
              <a:rPr lang="en-US" sz="2000" dirty="0" smtClean="0">
                <a:latin typeface="Georgia" pitchFamily="18" charset="0"/>
              </a:rPr>
              <a:t>                                        </a:t>
            </a:r>
            <a:r>
              <a:rPr lang="en-US" sz="2000" u="sng" dirty="0" smtClean="0">
                <a:latin typeface="Georgia" pitchFamily="18" charset="0"/>
              </a:rPr>
              <a:t>=</a:t>
            </a:r>
            <a:r>
              <a:rPr lang="en-US" sz="2000" u="sng" dirty="0" smtClean="0">
                <a:solidFill>
                  <a:schemeClr val="accent3"/>
                </a:solidFill>
                <a:latin typeface="Georgia" pitchFamily="18" charset="0"/>
              </a:rPr>
              <a:t>$210.64  x 3 years= $631.92</a:t>
            </a:r>
            <a:endParaRPr lang="en-US" sz="2000" u="sng" dirty="0" smtClean="0">
              <a:solidFill>
                <a:schemeClr val="accent3"/>
              </a:solidFill>
              <a:latin typeface="Georgia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0" dirty="0" smtClean="0">
                <a:latin typeface="Georgia" pitchFamily="18" charset="0"/>
              </a:rPr>
              <a:t>	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365125"/>
            <a:ext cx="8610600" cy="549275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latin typeface="Georgia" pitchFamily="18" charset="0"/>
              </a:rPr>
              <a:t>E-Mod Calculation: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3"/>
                </a:solidFill>
                <a:latin typeface="Georgia" pitchFamily="18" charset="0"/>
              </a:rPr>
              <a:t>ABC Law Enforcement</a:t>
            </a:r>
            <a:endParaRPr lang="en-US" dirty="0">
              <a:solidFill>
                <a:schemeClr val="accent3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912" y="1905000"/>
            <a:ext cx="7521575" cy="19812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2"/>
                </a:solidFill>
                <a:latin typeface="Calibri" pitchFamily="34" charset="0"/>
              </a:rPr>
              <a:t>  </a:t>
            </a:r>
          </a:p>
          <a:p>
            <a:pPr eaLnBrk="1" hangingPunct="1"/>
            <a:r>
              <a:rPr lang="en-US" sz="2000" dirty="0" smtClean="0">
                <a:solidFill>
                  <a:schemeClr val="accent3"/>
                </a:solidFill>
                <a:latin typeface="Georgia" pitchFamily="18" charset="0"/>
              </a:rPr>
              <a:t>Actual </a:t>
            </a:r>
            <a:r>
              <a:rPr lang="en-US" sz="2000" dirty="0" smtClean="0">
                <a:solidFill>
                  <a:schemeClr val="accent3"/>
                </a:solidFill>
                <a:latin typeface="Georgia" pitchFamily="18" charset="0"/>
              </a:rPr>
              <a:t>Primary Losses</a:t>
            </a:r>
            <a:r>
              <a:rPr lang="en-US" sz="2000" dirty="0" smtClean="0">
                <a:solidFill>
                  <a:schemeClr val="accent3"/>
                </a:solidFill>
                <a:latin typeface="Georgia" pitchFamily="18" charset="0"/>
              </a:rPr>
              <a:t>=$</a:t>
            </a:r>
            <a:r>
              <a:rPr lang="en-US" sz="2000" dirty="0" smtClean="0">
                <a:solidFill>
                  <a:schemeClr val="accent3"/>
                </a:solidFill>
                <a:latin typeface="Georgia" pitchFamily="18" charset="0"/>
              </a:rPr>
              <a:t>13,300</a:t>
            </a:r>
            <a:r>
              <a:rPr lang="en-US" sz="2000" dirty="0" smtClean="0">
                <a:solidFill>
                  <a:schemeClr val="accent3"/>
                </a:solidFill>
                <a:latin typeface="Georgia" pitchFamily="18" charset="0"/>
              </a:rPr>
              <a:t>	</a:t>
            </a:r>
          </a:p>
          <a:p>
            <a:pPr eaLnBrk="1" hangingPunct="1"/>
            <a:r>
              <a:rPr lang="en-US" sz="2000" dirty="0" smtClean="0">
                <a:solidFill>
                  <a:schemeClr val="accent3"/>
                </a:solidFill>
                <a:latin typeface="Georgia" pitchFamily="18" charset="0"/>
              </a:rPr>
              <a:t>Expected Primary </a:t>
            </a:r>
            <a:r>
              <a:rPr lang="en-US" sz="2000" dirty="0" smtClean="0">
                <a:solidFill>
                  <a:schemeClr val="accent3"/>
                </a:solidFill>
                <a:latin typeface="Georgia" pitchFamily="18" charset="0"/>
              </a:rPr>
              <a:t>Losses</a:t>
            </a:r>
            <a:r>
              <a:rPr lang="en-US" sz="2000" dirty="0" smtClean="0">
                <a:solidFill>
                  <a:schemeClr val="accent3"/>
                </a:solidFill>
                <a:latin typeface="Georgia" pitchFamily="18" charset="0"/>
              </a:rPr>
              <a:t>=$631.92</a:t>
            </a:r>
            <a:r>
              <a:rPr lang="en-US" sz="2000" dirty="0" smtClean="0">
                <a:solidFill>
                  <a:schemeClr val="accent3"/>
                </a:solidFill>
                <a:latin typeface="Georgia" pitchFamily="18" charset="0"/>
              </a:rPr>
              <a:t>	 </a:t>
            </a:r>
          </a:p>
          <a:p>
            <a:pPr eaLnBrk="1" hangingPunct="1"/>
            <a:r>
              <a:rPr lang="en-US" sz="2000" dirty="0" smtClean="0">
                <a:solidFill>
                  <a:schemeClr val="accent3"/>
                </a:solidFill>
                <a:latin typeface="Georgia" pitchFamily="18" charset="0"/>
              </a:rPr>
              <a:t>$</a:t>
            </a:r>
            <a:r>
              <a:rPr lang="en-US" sz="2000" dirty="0" smtClean="0">
                <a:solidFill>
                  <a:schemeClr val="accent3"/>
                </a:solidFill>
                <a:latin typeface="Georgia" pitchFamily="18" charset="0"/>
              </a:rPr>
              <a:t>13,300</a:t>
            </a:r>
            <a:r>
              <a:rPr lang="en-US" sz="2000" dirty="0" smtClean="0">
                <a:solidFill>
                  <a:schemeClr val="accent3"/>
                </a:solidFill>
                <a:latin typeface="Georgia" pitchFamily="18" charset="0"/>
              </a:rPr>
              <a:t>/$631.92</a:t>
            </a:r>
            <a:endParaRPr lang="en-US" sz="2000" dirty="0" smtClean="0">
              <a:solidFill>
                <a:schemeClr val="accent3"/>
              </a:solidFill>
              <a:latin typeface="Georgia" pitchFamily="18" charset="0"/>
            </a:endParaRPr>
          </a:p>
          <a:p>
            <a:pPr eaLnBrk="1" hangingPunct="1"/>
            <a:r>
              <a:rPr lang="en-US" sz="2000" dirty="0" smtClean="0">
                <a:solidFill>
                  <a:schemeClr val="accent3"/>
                </a:solidFill>
                <a:latin typeface="Georgia" pitchFamily="18" charset="0"/>
              </a:rPr>
              <a:t>= </a:t>
            </a:r>
            <a:r>
              <a:rPr lang="en-US" sz="2000" u="sng" dirty="0" smtClean="0">
                <a:solidFill>
                  <a:schemeClr val="accent3"/>
                </a:solidFill>
                <a:latin typeface="Georgia" pitchFamily="18" charset="0"/>
              </a:rPr>
              <a:t>21</a:t>
            </a:r>
            <a:r>
              <a:rPr lang="en-US" sz="2000" u="sng" dirty="0" smtClean="0">
                <a:solidFill>
                  <a:schemeClr val="accent3"/>
                </a:solidFill>
                <a:latin typeface="Georgia" pitchFamily="18" charset="0"/>
              </a:rPr>
              <a:t>.04</a:t>
            </a:r>
            <a:r>
              <a:rPr lang="en-US" sz="2000" u="sng" dirty="0" smtClean="0">
                <a:solidFill>
                  <a:schemeClr val="accent3"/>
                </a:solidFill>
                <a:latin typeface="Georgia" pitchFamily="18" charset="0"/>
              </a:rPr>
              <a:t>?</a:t>
            </a:r>
            <a:endParaRPr lang="en-US" sz="2000" u="sng" dirty="0" smtClean="0">
              <a:solidFill>
                <a:schemeClr val="accent3"/>
              </a:solidFill>
              <a:latin typeface="Georgia" pitchFamily="18" charset="0"/>
            </a:endParaRPr>
          </a:p>
          <a:p>
            <a:pPr eaLnBrk="1" hangingPunct="1"/>
            <a:r>
              <a:rPr lang="en-US" sz="2000" dirty="0" smtClean="0">
                <a:solidFill>
                  <a:schemeClr val="accent3"/>
                </a:solidFill>
                <a:latin typeface="Georgia" pitchFamily="18" charset="0"/>
              </a:rPr>
              <a:t>			</a:t>
            </a:r>
            <a:endParaRPr lang="en-US" dirty="0" smtClean="0">
              <a:solidFill>
                <a:schemeClr val="accent3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r>
              <a:rPr lang="en-US" sz="2400" dirty="0">
                <a:solidFill>
                  <a:schemeClr val="accent3"/>
                </a:solidFill>
                <a:latin typeface="Georgia" pitchFamily="18" charset="0"/>
              </a:rPr>
              <a:t>WHY IS THIS E-MOD SO HIGH?</a:t>
            </a:r>
          </a:p>
          <a:p>
            <a:pPr eaLnBrk="1" hangingPunct="1"/>
            <a:endParaRPr lang="en-US" dirty="0" smtClean="0">
              <a:solidFill>
                <a:schemeClr val="accent3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eaLnBrk="1" hangingPunct="1"/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</a:rPr>
              <a:t>				</a:t>
            </a:r>
          </a:p>
          <a:p>
            <a:pPr eaLnBrk="1" hangingPunct="1"/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</a:rPr>
              <a:t>													</a:t>
            </a:r>
          </a:p>
          <a:p>
            <a:pPr eaLnBrk="1" hangingPunct="1"/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</a:rPr>
              <a:t>				</a:t>
            </a:r>
          </a:p>
          <a:p>
            <a:pPr eaLnBrk="1" hangingPunct="1"/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</a:rPr>
              <a:t>				</a:t>
            </a:r>
            <a:endParaRPr lang="en-US" dirty="0" smtClean="0">
              <a:solidFill>
                <a:schemeClr val="accent1"/>
              </a:solidFill>
              <a:latin typeface="Calibri" pitchFamily="34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143000"/>
            <a:ext cx="647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sz="2000" b="1" dirty="0">
                <a:solidFill>
                  <a:schemeClr val="accent2"/>
                </a:solidFill>
                <a:latin typeface="Georgia" pitchFamily="18" charset="0"/>
              </a:rPr>
              <a:t>E-Mod Formula =	</a:t>
            </a:r>
            <a:r>
              <a:rPr lang="en-US" sz="2000" b="1" u="sng" dirty="0">
                <a:solidFill>
                  <a:schemeClr val="accent2"/>
                </a:solidFill>
                <a:latin typeface="Georgia" pitchFamily="18" charset="0"/>
              </a:rPr>
              <a:t>Actual Primary Losses</a:t>
            </a:r>
            <a:endParaRPr lang="en-US" sz="2000" b="1" u="sng" dirty="0">
              <a:solidFill>
                <a:schemeClr val="folHlink"/>
              </a:solidFill>
              <a:latin typeface="Georgia" pitchFamily="18" charset="0"/>
            </a:endParaRPr>
          </a:p>
          <a:p>
            <a:pPr eaLnBrk="1" hangingPunct="1"/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Georgia" pitchFamily="18" charset="0"/>
              </a:rPr>
              <a:t>			</a:t>
            </a:r>
            <a:r>
              <a:rPr lang="en-US" sz="2000" b="1" dirty="0" smtClean="0">
                <a:solidFill>
                  <a:schemeClr val="accent3"/>
                </a:solidFill>
                <a:latin typeface="Georgia" pitchFamily="18" charset="0"/>
              </a:rPr>
              <a:t>Expected </a:t>
            </a:r>
            <a:r>
              <a:rPr lang="en-US" sz="2000" b="1" dirty="0">
                <a:solidFill>
                  <a:schemeClr val="accent3"/>
                </a:solidFill>
                <a:latin typeface="Georgia" pitchFamily="18" charset="0"/>
              </a:rPr>
              <a:t>Primary Losses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4495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381000"/>
            <a:ext cx="1828800" cy="549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i="1" dirty="0" smtClean="0">
                <a:solidFill>
                  <a:schemeClr val="accent2"/>
                </a:solidFill>
                <a:latin typeface="Georgia" pitchFamily="18" charset="0"/>
              </a:rPr>
              <a:t>Terms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0" y="3276600"/>
            <a:ext cx="8345488" cy="1752600"/>
          </a:xfrm>
        </p:spPr>
        <p:txBody>
          <a:bodyPr/>
          <a:lstStyle/>
          <a:p>
            <a:r>
              <a:rPr lang="en-US" sz="1800" i="1" dirty="0" smtClean="0">
                <a:solidFill>
                  <a:schemeClr val="accent3"/>
                </a:solidFill>
                <a:latin typeface="Georgia" pitchFamily="18" charset="0"/>
              </a:rPr>
              <a:t>Ballast Value</a:t>
            </a:r>
            <a:r>
              <a:rPr lang="en-US" sz="1800" dirty="0" smtClean="0">
                <a:solidFill>
                  <a:schemeClr val="accent3"/>
                </a:solidFill>
                <a:latin typeface="Georgia" pitchFamily="18" charset="0"/>
              </a:rPr>
              <a:t>: </a:t>
            </a:r>
          </a:p>
          <a:p>
            <a:pPr indent="0">
              <a:spcBef>
                <a:spcPts val="0"/>
              </a:spcBef>
            </a:pPr>
            <a:r>
              <a:rPr lang="en-US" b="0" dirty="0" smtClean="0">
                <a:latin typeface="Georgia" pitchFamily="18" charset="0"/>
              </a:rPr>
              <a:t>A stabilizing element designed to limit the effect of any single loss on the</a:t>
            </a:r>
          </a:p>
          <a:p>
            <a:pPr indent="0">
              <a:spcBef>
                <a:spcPts val="0"/>
              </a:spcBef>
            </a:pPr>
            <a:r>
              <a:rPr lang="en-US" b="0" dirty="0" smtClean="0">
                <a:latin typeface="Georgia" pitchFamily="18" charset="0"/>
              </a:rPr>
              <a:t> E-Mod. The Ballast Value  increases as </a:t>
            </a:r>
            <a:r>
              <a:rPr lang="en-US" b="0" u="sng" dirty="0" smtClean="0">
                <a:latin typeface="Georgia" pitchFamily="18" charset="0"/>
              </a:rPr>
              <a:t>Expected Losses</a:t>
            </a:r>
            <a:r>
              <a:rPr lang="en-US" b="0" dirty="0" smtClean="0">
                <a:latin typeface="Georgia" pitchFamily="18" charset="0"/>
              </a:rPr>
              <a:t> increase. </a:t>
            </a:r>
          </a:p>
          <a:p>
            <a:pPr indent="0">
              <a:spcBef>
                <a:spcPts val="0"/>
              </a:spcBef>
            </a:pPr>
            <a:r>
              <a:rPr lang="en-US" b="0" dirty="0" smtClean="0">
                <a:latin typeface="Georgia" pitchFamily="18" charset="0"/>
              </a:rPr>
              <a:t>*Obtained from the Tables of Weighting and Ballast Values.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" y="990600"/>
            <a:ext cx="853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472" indent="-347472"/>
            <a:r>
              <a:rPr lang="en-US" sz="1800" b="1" i="1" dirty="0" smtClean="0">
                <a:solidFill>
                  <a:schemeClr val="accent3"/>
                </a:solidFill>
                <a:latin typeface="Georgia" pitchFamily="18" charset="0"/>
              </a:rPr>
              <a:t>Weighting Value: </a:t>
            </a:r>
          </a:p>
          <a:p>
            <a:pPr marL="347472"/>
            <a:r>
              <a:rPr lang="en-US" sz="1600" dirty="0" smtClean="0">
                <a:latin typeface="Georgia" pitchFamily="18" charset="0"/>
              </a:rPr>
              <a:t> A ratio that determines the percentage of excess losses in the E-Mod Formula. The Weighting Value is between .04 and .80 which increases as </a:t>
            </a:r>
            <a:r>
              <a:rPr lang="en-US" sz="1600" u="sng" dirty="0" smtClean="0">
                <a:latin typeface="Georgia" pitchFamily="18" charset="0"/>
              </a:rPr>
              <a:t>Expected Losses</a:t>
            </a:r>
            <a:r>
              <a:rPr lang="en-US" sz="1600" dirty="0" smtClean="0">
                <a:latin typeface="Georgia" pitchFamily="18" charset="0"/>
              </a:rPr>
              <a:t> increase. </a:t>
            </a:r>
          </a:p>
          <a:p>
            <a:pPr marL="347472"/>
            <a:r>
              <a:rPr lang="en-US" sz="1600" dirty="0" smtClean="0">
                <a:latin typeface="Georgia" pitchFamily="18" charset="0"/>
              </a:rPr>
              <a:t>*Obtained from the Tables of Weighting and Ballast Values.</a:t>
            </a:r>
          </a:p>
        </p:txBody>
      </p:sp>
      <p:pic>
        <p:nvPicPr>
          <p:cNvPr id="11269" name="Picture 5" descr="C:\Program Files\Microsoft Office\MEDIA\CAGCAT10\j030084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286000"/>
            <a:ext cx="15379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7772400" cy="6096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i="1" cap="none" dirty="0" smtClean="0">
                <a:solidFill>
                  <a:schemeClr val="accent2"/>
                </a:solidFill>
                <a:latin typeface="Georgia" pitchFamily="18" charset="0"/>
              </a:rPr>
              <a:t>      Experience Modification Formula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600" y="2667000"/>
            <a:ext cx="8573181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</a:rPr>
              <a:t>Expected  </a:t>
            </a:r>
            <a:r>
              <a:rPr lang="en-US" b="1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alibri" pitchFamily="34" charset="0"/>
              </a:rPr>
              <a:t>+      </a:t>
            </a:r>
            <a:r>
              <a:rPr lang="en-US" b="1" dirty="0" smtClean="0">
                <a:solidFill>
                  <a:schemeClr val="accent1"/>
                </a:solidFill>
                <a:latin typeface="Calibri" pitchFamily="34" charset="0"/>
              </a:rPr>
              <a:t>Ballast     </a:t>
            </a:r>
            <a:r>
              <a:rPr lang="en-US" b="1" dirty="0">
                <a:solidFill>
                  <a:schemeClr val="accent1"/>
                </a:solidFill>
                <a:latin typeface="Calibri" pitchFamily="34" charset="0"/>
              </a:rPr>
              <a:t>+ Weighting Value           + (1 Minus Weighting Value)    = Total B</a:t>
            </a:r>
          </a:p>
          <a:p>
            <a:pPr eaLnBrk="1" hangingPunct="1"/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</a:rPr>
              <a:t>Primary   </a:t>
            </a:r>
            <a:r>
              <a:rPr lang="en-US" b="1" dirty="0">
                <a:solidFill>
                  <a:schemeClr val="accent1"/>
                </a:solidFill>
                <a:latin typeface="Calibri" pitchFamily="34" charset="0"/>
              </a:rPr>
              <a:t>           Value              Times                                       </a:t>
            </a:r>
            <a:r>
              <a:rPr lang="en-US" b="1" dirty="0" err="1">
                <a:solidFill>
                  <a:schemeClr val="accent1"/>
                </a:solidFill>
                <a:latin typeface="Calibri" pitchFamily="34" charset="0"/>
              </a:rPr>
              <a:t>Times</a:t>
            </a:r>
            <a:endParaRPr lang="en-US" b="1" dirty="0">
              <a:solidFill>
                <a:schemeClr val="accent1"/>
              </a:solidFill>
              <a:latin typeface="Calibri" pitchFamily="34" charset="0"/>
            </a:endParaRPr>
          </a:p>
          <a:p>
            <a:pPr eaLnBrk="1" hangingPunct="1"/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</a:rPr>
              <a:t>Losses     </a:t>
            </a:r>
            <a:r>
              <a:rPr lang="en-US" b="1" dirty="0">
                <a:solidFill>
                  <a:schemeClr val="accent1"/>
                </a:solidFill>
                <a:latin typeface="Calibri" pitchFamily="34" charset="0"/>
              </a:rPr>
              <a:t>                         Expected Excess Losses      Expected Excess Losses</a:t>
            </a:r>
          </a:p>
          <a:p>
            <a:pPr eaLnBrk="1" hangingPunct="1"/>
            <a:endParaRPr lang="en-US" b="1" dirty="0">
              <a:solidFill>
                <a:schemeClr val="accent1"/>
              </a:solidFill>
              <a:latin typeface="Calibri" pitchFamily="34" charset="0"/>
            </a:endParaRPr>
          </a:p>
          <a:p>
            <a:pPr eaLnBrk="1" hangingPunct="1"/>
            <a:r>
              <a:rPr lang="en-US" b="1" i="1" dirty="0" smtClean="0">
                <a:solidFill>
                  <a:schemeClr val="accent2"/>
                </a:solidFill>
                <a:latin typeface="Georgia" pitchFamily="18" charset="0"/>
              </a:rPr>
              <a:t>	</a:t>
            </a:r>
            <a:endParaRPr lang="en-US" b="1" i="1" dirty="0">
              <a:solidFill>
                <a:schemeClr val="accent1"/>
              </a:solidFill>
              <a:latin typeface="Georgia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" y="1600200"/>
            <a:ext cx="861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2"/>
                </a:solidFill>
                <a:latin typeface="Calibri" pitchFamily="34" charset="0"/>
              </a:rPr>
              <a:t>Actual  </a:t>
            </a:r>
            <a:r>
              <a:rPr lang="en-US" b="1" dirty="0">
                <a:solidFill>
                  <a:schemeClr val="folHlink"/>
                </a:solidFill>
                <a:latin typeface="Calibri" pitchFamily="34" charset="0"/>
              </a:rPr>
              <a:t>                              Weighting Value             (1 Minus Weighting Value) </a:t>
            </a:r>
          </a:p>
          <a:p>
            <a:pPr eaLnBrk="1" hangingPunct="1"/>
            <a:r>
              <a:rPr lang="en-US" b="1" dirty="0">
                <a:solidFill>
                  <a:schemeClr val="accent2"/>
                </a:solidFill>
                <a:latin typeface="Calibri" pitchFamily="34" charset="0"/>
              </a:rPr>
              <a:t>Primary  </a:t>
            </a:r>
            <a:r>
              <a:rPr lang="en-US" b="1" dirty="0">
                <a:solidFill>
                  <a:schemeClr val="folHlink"/>
                </a:solidFill>
                <a:latin typeface="Calibri" pitchFamily="34" charset="0"/>
              </a:rPr>
              <a:t>           Ballast            Times                                       </a:t>
            </a:r>
            <a:r>
              <a:rPr lang="en-US" b="1" dirty="0" err="1">
                <a:solidFill>
                  <a:schemeClr val="folHlink"/>
                </a:solidFill>
                <a:latin typeface="Calibri" pitchFamily="34" charset="0"/>
              </a:rPr>
              <a:t>Times</a:t>
            </a:r>
            <a:endParaRPr lang="en-US" b="1" dirty="0">
              <a:solidFill>
                <a:schemeClr val="folHlink"/>
              </a:solidFill>
              <a:latin typeface="Calibri" pitchFamily="34" charset="0"/>
            </a:endParaRPr>
          </a:p>
          <a:p>
            <a:pPr eaLnBrk="1" hangingPunct="1"/>
            <a:r>
              <a:rPr lang="en-US" b="1" u="sng" dirty="0">
                <a:solidFill>
                  <a:schemeClr val="accent2"/>
                </a:solidFill>
                <a:latin typeface="Calibri" pitchFamily="34" charset="0"/>
              </a:rPr>
              <a:t>Losses    </a:t>
            </a:r>
            <a:r>
              <a:rPr lang="en-US" b="1" u="sng" dirty="0">
                <a:solidFill>
                  <a:schemeClr val="folHlink"/>
                </a:solidFill>
                <a:latin typeface="Calibri" pitchFamily="34" charset="0"/>
              </a:rPr>
              <a:t>   +      Value     +  Actual Excess Losses   +      Expected Excess Losses      = Total 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4122728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b="1" i="1" dirty="0">
                <a:solidFill>
                  <a:schemeClr val="accent1"/>
                </a:solidFill>
                <a:latin typeface="Georgia" pitchFamily="18" charset="0"/>
              </a:rPr>
              <a:t>For experience modification, divide Total A by Total B;</a:t>
            </a:r>
          </a:p>
          <a:p>
            <a:pPr eaLnBrk="1" hangingPunct="1"/>
            <a:r>
              <a:rPr lang="en-US" b="1" i="1" dirty="0">
                <a:solidFill>
                  <a:schemeClr val="accent1"/>
                </a:solidFill>
                <a:latin typeface="Georgia" pitchFamily="18" charset="0"/>
              </a:rPr>
              <a:t>		      Round to two decimal places.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763000" cy="685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i="1" dirty="0" smtClean="0">
                <a:latin typeface="Georgia" pitchFamily="18" charset="0"/>
              </a:rPr>
              <a:t/>
            </a:r>
            <a:br>
              <a:rPr lang="en-US" i="1" dirty="0" smtClean="0">
                <a:latin typeface="Georgia" pitchFamily="18" charset="0"/>
              </a:rPr>
            </a:br>
            <a:r>
              <a:rPr lang="en-US" i="1" dirty="0" smtClean="0">
                <a:latin typeface="Georgia" pitchFamily="18" charset="0"/>
              </a:rPr>
              <a:t> </a:t>
            </a:r>
            <a:r>
              <a:rPr lang="en-US" b="1" i="1" dirty="0" smtClean="0">
                <a:solidFill>
                  <a:schemeClr val="accent2"/>
                </a:solidFill>
                <a:latin typeface="Georgia" pitchFamily="18" charset="0"/>
              </a:rPr>
              <a:t>E-Mod Calculation -ABC Law Enforcement	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4191000"/>
            <a:ext cx="8763000" cy="2214282"/>
          </a:xfrm>
        </p:spPr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latin typeface="Georgia" pitchFamily="18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hlink"/>
              </a:solidFill>
              <a:latin typeface="Georgia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2192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latin typeface="Georgia" pitchFamily="18" charset="0"/>
              </a:rPr>
              <a:t>Ballast Value:				</a:t>
            </a:r>
            <a:r>
              <a:rPr lang="en-US" sz="2000" dirty="0" smtClean="0">
                <a:latin typeface="Georgia" pitchFamily="18" charset="0"/>
              </a:rPr>
              <a:t>$30,000</a:t>
            </a:r>
            <a:endParaRPr lang="en-US" sz="2000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5240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latin typeface="Georgia" pitchFamily="18" charset="0"/>
              </a:rPr>
              <a:t>Weighting Value:			</a:t>
            </a:r>
            <a:r>
              <a:rPr lang="en-US" sz="2000" dirty="0" smtClean="0">
                <a:latin typeface="Georgia" pitchFamily="18" charset="0"/>
              </a:rPr>
              <a:t>	   </a:t>
            </a:r>
            <a:r>
              <a:rPr lang="en-US" sz="2000" dirty="0" smtClean="0">
                <a:latin typeface="Georgia" pitchFamily="18" charset="0"/>
              </a:rPr>
              <a:t>0.05</a:t>
            </a:r>
            <a:endParaRPr lang="en-US" sz="2000" dirty="0"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22860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latin typeface="Georgia" pitchFamily="18" charset="0"/>
              </a:rPr>
              <a:t>Actual Primary Losses:		</a:t>
            </a:r>
            <a:r>
              <a:rPr lang="en-US" sz="2000" dirty="0" smtClean="0">
                <a:latin typeface="Georgia" pitchFamily="18" charset="0"/>
              </a:rPr>
              <a:t>              </a:t>
            </a:r>
            <a:r>
              <a:rPr lang="en-US" sz="2000" dirty="0" smtClean="0">
                <a:latin typeface="Georgia" pitchFamily="18" charset="0"/>
              </a:rPr>
              <a:t>$</a:t>
            </a:r>
            <a:r>
              <a:rPr lang="en-US" sz="2000" dirty="0" smtClean="0">
                <a:latin typeface="Georgia" pitchFamily="18" charset="0"/>
              </a:rPr>
              <a:t>13,300</a:t>
            </a:r>
            <a:endParaRPr lang="en-US" sz="2000" dirty="0"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581835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latin typeface="Georgia" pitchFamily="18" charset="0"/>
              </a:rPr>
              <a:t>Actual Excess Losses:		 </a:t>
            </a:r>
            <a:r>
              <a:rPr lang="en-US" sz="2000" dirty="0" smtClean="0">
                <a:latin typeface="Georgia" pitchFamily="18" charset="0"/>
              </a:rPr>
              <a:t>              </a:t>
            </a:r>
            <a:r>
              <a:rPr lang="en-US" sz="2000" dirty="0" smtClean="0">
                <a:latin typeface="Georgia" pitchFamily="18" charset="0"/>
              </a:rPr>
              <a:t>$</a:t>
            </a:r>
            <a:r>
              <a:rPr lang="en-US" sz="2000" dirty="0" smtClean="0">
                <a:latin typeface="Georgia" pitchFamily="18" charset="0"/>
              </a:rPr>
              <a:t> </a:t>
            </a:r>
            <a:r>
              <a:rPr lang="en-US" sz="2000" dirty="0" smtClean="0">
                <a:latin typeface="Georgia" pitchFamily="18" charset="0"/>
              </a:rPr>
              <a:t> 15,000</a:t>
            </a:r>
            <a:endParaRPr lang="en-US" sz="2000" dirty="0"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2923467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latin typeface="Georgia" pitchFamily="18" charset="0"/>
              </a:rPr>
              <a:t>(1 Minus Weighting Value):		(1 - </a:t>
            </a:r>
            <a:r>
              <a:rPr lang="en-US" sz="2000" dirty="0" smtClean="0">
                <a:latin typeface="Georgia" pitchFamily="18" charset="0"/>
              </a:rPr>
              <a:t>0.05)</a:t>
            </a:r>
            <a:endParaRPr lang="en-US" sz="2000" dirty="0"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5052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latin typeface="Georgia" pitchFamily="18" charset="0"/>
              </a:rPr>
              <a:t>Expected </a:t>
            </a:r>
            <a:r>
              <a:rPr lang="en-US" sz="2000" dirty="0" smtClean="0">
                <a:latin typeface="Georgia" pitchFamily="18" charset="0"/>
              </a:rPr>
              <a:t>Primary </a:t>
            </a:r>
            <a:r>
              <a:rPr lang="en-US" sz="2000" dirty="0">
                <a:latin typeface="Georgia" pitchFamily="18" charset="0"/>
              </a:rPr>
              <a:t>Losses:	</a:t>
            </a:r>
            <a:r>
              <a:rPr lang="en-US" sz="2000" dirty="0" smtClean="0">
                <a:latin typeface="Georgia" pitchFamily="18" charset="0"/>
              </a:rPr>
              <a:t>              	</a:t>
            </a:r>
            <a:r>
              <a:rPr lang="en-US" sz="2000" dirty="0">
                <a:latin typeface="Georgia" pitchFamily="18" charset="0"/>
              </a:rPr>
              <a:t>	</a:t>
            </a:r>
            <a:r>
              <a:rPr lang="en-US" sz="2000" dirty="0" smtClean="0">
                <a:latin typeface="Georgia" pitchFamily="18" charset="0"/>
              </a:rPr>
              <a:t>$631.92</a:t>
            </a:r>
            <a:endParaRPr lang="en-US" sz="2000" dirty="0" smtClean="0">
              <a:latin typeface="Georgia" pitchFamily="18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latin typeface="Georgia" pitchFamily="18" charset="0"/>
              </a:rPr>
              <a:t>Expected Excess </a:t>
            </a:r>
            <a:r>
              <a:rPr lang="en-US" sz="2000" dirty="0">
                <a:latin typeface="Georgia" pitchFamily="18" charset="0"/>
              </a:rPr>
              <a:t>Losses:		</a:t>
            </a:r>
            <a:r>
              <a:rPr lang="en-US" sz="2000" dirty="0" smtClean="0">
                <a:latin typeface="Georgia" pitchFamily="18" charset="0"/>
              </a:rPr>
              <a:t>	</a:t>
            </a:r>
            <a:r>
              <a:rPr lang="en-US" sz="2000" dirty="0" smtClean="0">
                <a:latin typeface="Georgia" pitchFamily="18" charset="0"/>
              </a:rPr>
              <a:t>$5,070</a:t>
            </a:r>
            <a:endParaRPr lang="en-US" sz="2000" dirty="0">
              <a:latin typeface="Georgia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152401"/>
            <a:ext cx="8534400" cy="762000"/>
          </a:xfrm>
          <a:noFill/>
        </p:spPr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  <a:latin typeface="Georgia" pitchFamily="18" charset="0"/>
              </a:rPr>
              <a:t>		E-Mod Calculation</a:t>
            </a:r>
            <a:br>
              <a:rPr lang="en-US" b="1" dirty="0" smtClean="0">
                <a:solidFill>
                  <a:schemeClr val="accent2"/>
                </a:solidFill>
                <a:latin typeface="Georgia" pitchFamily="18" charset="0"/>
              </a:rPr>
            </a:br>
            <a:r>
              <a:rPr lang="en-US" b="1" dirty="0" smtClean="0">
                <a:solidFill>
                  <a:schemeClr val="accent2"/>
                </a:solidFill>
                <a:latin typeface="Georgia" pitchFamily="18" charset="0"/>
              </a:rPr>
              <a:t> 		ABC Law Enforcement</a:t>
            </a:r>
            <a:endParaRPr lang="en-US" b="1" dirty="0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Georgia" pitchFamily="18" charset="0"/>
            </a:endParaRPr>
          </a:p>
          <a:p>
            <a:r>
              <a:rPr lang="en-US" sz="1800" dirty="0" smtClean="0">
                <a:latin typeface="Georgia" pitchFamily="18" charset="0"/>
              </a:rPr>
              <a:t>        </a:t>
            </a:r>
            <a:r>
              <a:rPr lang="en-US" sz="1800" b="0" dirty="0" smtClean="0">
                <a:latin typeface="Georgia" pitchFamily="18" charset="0"/>
              </a:rPr>
              <a:t>With Stabilizing Factors (Weight Values &amp; Ballast Values)</a:t>
            </a:r>
          </a:p>
          <a:p>
            <a:endParaRPr lang="en-US" sz="1800" b="0" dirty="0" smtClean="0">
              <a:latin typeface="Georgia" pitchFamily="18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b="0" dirty="0" smtClean="0">
                <a:latin typeface="Georgia" pitchFamily="18" charset="0"/>
              </a:rPr>
              <a:t>$</a:t>
            </a:r>
            <a:r>
              <a:rPr lang="en-US" sz="1800" b="0" dirty="0" smtClean="0">
                <a:latin typeface="Georgia" pitchFamily="18" charset="0"/>
              </a:rPr>
              <a:t>13,300</a:t>
            </a:r>
            <a:r>
              <a:rPr lang="en-US" sz="1800" b="0" dirty="0" smtClean="0">
                <a:latin typeface="Georgia" pitchFamily="18" charset="0"/>
              </a:rPr>
              <a:t> </a:t>
            </a:r>
            <a:r>
              <a:rPr lang="en-US" sz="1800" b="0" dirty="0" smtClean="0">
                <a:latin typeface="Georgia" pitchFamily="18" charset="0"/>
              </a:rPr>
              <a:t>+  </a:t>
            </a:r>
            <a:r>
              <a:rPr lang="en-US" sz="1800" b="0" dirty="0" smtClean="0">
                <a:latin typeface="Georgia" pitchFamily="18" charset="0"/>
              </a:rPr>
              <a:t>30,000</a:t>
            </a:r>
            <a:r>
              <a:rPr lang="en-US" sz="1800" b="0" dirty="0" smtClean="0">
                <a:latin typeface="Georgia" pitchFamily="18" charset="0"/>
              </a:rPr>
              <a:t>   </a:t>
            </a:r>
            <a:r>
              <a:rPr lang="en-US" sz="1800" b="0" dirty="0" smtClean="0">
                <a:latin typeface="Georgia" pitchFamily="18" charset="0"/>
              </a:rPr>
              <a:t>+   (</a:t>
            </a:r>
            <a:r>
              <a:rPr lang="en-US" sz="1800" b="0" dirty="0" smtClean="0">
                <a:latin typeface="Georgia" pitchFamily="18" charset="0"/>
              </a:rPr>
              <a:t>0.05  </a:t>
            </a:r>
            <a:r>
              <a:rPr lang="en-US" sz="1800" b="0" dirty="0" smtClean="0">
                <a:latin typeface="Georgia" pitchFamily="18" charset="0"/>
              </a:rPr>
              <a:t>x   $15,000)+  (1 – </a:t>
            </a:r>
            <a:r>
              <a:rPr lang="en-US" sz="1800" b="0" dirty="0" smtClean="0">
                <a:latin typeface="Georgia" pitchFamily="18" charset="0"/>
              </a:rPr>
              <a:t>0.05)  </a:t>
            </a:r>
            <a:r>
              <a:rPr lang="en-US" sz="1800" b="0" dirty="0" smtClean="0">
                <a:latin typeface="Georgia" pitchFamily="18" charset="0"/>
              </a:rPr>
              <a:t>x  $</a:t>
            </a:r>
            <a:r>
              <a:rPr lang="en-US" sz="1800" b="0" dirty="0" smtClean="0">
                <a:latin typeface="Georgia" pitchFamily="18" charset="0"/>
              </a:rPr>
              <a:t>5,070</a:t>
            </a:r>
            <a:endParaRPr lang="en-US" sz="1800" b="0" dirty="0" smtClean="0">
              <a:latin typeface="Georgia" pitchFamily="18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b="0" dirty="0" smtClean="0">
                <a:latin typeface="Georgia" pitchFamily="18" charset="0"/>
              </a:rPr>
              <a:t>_________________________________________________   </a:t>
            </a:r>
            <a:endParaRPr lang="en-US" sz="1800" b="0" dirty="0" smtClean="0">
              <a:latin typeface="Georgia" pitchFamily="18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b="0" dirty="0" smtClean="0">
                <a:latin typeface="Georgia" pitchFamily="18" charset="0"/>
              </a:rPr>
              <a:t>$</a:t>
            </a:r>
            <a:r>
              <a:rPr lang="en-US" sz="1800" b="0" dirty="0" smtClean="0">
                <a:latin typeface="Georgia" pitchFamily="18" charset="0"/>
              </a:rPr>
              <a:t>631.92     </a:t>
            </a:r>
            <a:r>
              <a:rPr lang="en-US" sz="1800" b="0" dirty="0" smtClean="0">
                <a:latin typeface="Georgia" pitchFamily="18" charset="0"/>
              </a:rPr>
              <a:t>+  </a:t>
            </a:r>
            <a:r>
              <a:rPr lang="en-US" sz="1800" b="0" dirty="0" smtClean="0">
                <a:latin typeface="Georgia" pitchFamily="18" charset="0"/>
              </a:rPr>
              <a:t>30,000</a:t>
            </a:r>
            <a:r>
              <a:rPr lang="en-US" sz="1800" b="0" dirty="0" smtClean="0">
                <a:latin typeface="Georgia" pitchFamily="18" charset="0"/>
              </a:rPr>
              <a:t>    </a:t>
            </a:r>
            <a:r>
              <a:rPr lang="en-US" sz="1800" b="0" dirty="0" smtClean="0">
                <a:latin typeface="Georgia" pitchFamily="18" charset="0"/>
              </a:rPr>
              <a:t>+  (</a:t>
            </a:r>
            <a:r>
              <a:rPr lang="en-US" sz="1800" b="0" dirty="0" smtClean="0">
                <a:latin typeface="Georgia" pitchFamily="18" charset="0"/>
              </a:rPr>
              <a:t>0.05   </a:t>
            </a:r>
            <a:r>
              <a:rPr lang="en-US" sz="1800" b="0" dirty="0" smtClean="0">
                <a:latin typeface="Georgia" pitchFamily="18" charset="0"/>
              </a:rPr>
              <a:t>x  $5,071) +       (1 – </a:t>
            </a:r>
            <a:r>
              <a:rPr lang="en-US" sz="1800" b="0" dirty="0" smtClean="0">
                <a:latin typeface="Georgia" pitchFamily="18" charset="0"/>
              </a:rPr>
              <a:t>0.05)  </a:t>
            </a:r>
            <a:r>
              <a:rPr lang="en-US" sz="1800" b="0" dirty="0" smtClean="0">
                <a:latin typeface="Georgia" pitchFamily="18" charset="0"/>
              </a:rPr>
              <a:t>x  $5,071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latin typeface="Georgia" pitchFamily="18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latin typeface="Georgia" pitchFamily="18" charset="0"/>
              </a:rPr>
              <a:t>				</a:t>
            </a:r>
            <a:r>
              <a:rPr lang="en-US" sz="2000" dirty="0" smtClean="0">
                <a:latin typeface="Georgia" pitchFamily="18" charset="0"/>
              </a:rPr>
              <a:t>=</a:t>
            </a:r>
            <a:r>
              <a:rPr lang="en-US" dirty="0" smtClean="0">
                <a:latin typeface="Georgia" pitchFamily="18" charset="0"/>
              </a:rPr>
              <a:t> </a:t>
            </a:r>
            <a:r>
              <a:rPr lang="en-US" sz="2000" dirty="0" smtClean="0">
                <a:latin typeface="Georgia" pitchFamily="18" charset="0"/>
              </a:rPr>
              <a:t>1.37 </a:t>
            </a:r>
            <a:r>
              <a:rPr lang="en-US" sz="2000" dirty="0" smtClean="0">
                <a:latin typeface="Georgia" pitchFamily="18" charset="0"/>
              </a:rPr>
              <a:t>E-Mod Factor  !   </a:t>
            </a:r>
            <a:endParaRPr lang="en-US" sz="2000" dirty="0" smtClean="0">
              <a:latin typeface="Georgia" pitchFamily="18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latin typeface="Georgia" pitchFamily="18" charset="0"/>
              </a:rPr>
              <a:t> 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latin typeface="Georgia" pitchFamily="18" charset="0"/>
              </a:rPr>
              <a:t> </a:t>
            </a:r>
            <a:r>
              <a:rPr lang="en-US" sz="2000" dirty="0" smtClean="0">
                <a:latin typeface="Georgia" pitchFamily="18" charset="0"/>
              </a:rPr>
              <a:t>                     </a:t>
            </a:r>
            <a:r>
              <a:rPr lang="en-US" sz="2000" b="0" dirty="0" smtClean="0">
                <a:latin typeface="Georgia" pitchFamily="18" charset="0"/>
              </a:rPr>
              <a:t>Premium= 10,000 x 1.37=$13,700 </a:t>
            </a:r>
            <a:endParaRPr lang="en-US" sz="2000" b="0" dirty="0" smtClean="0">
              <a:latin typeface="Georgia" pitchFamily="18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latin typeface="Georgia" pitchFamily="18" charset="0"/>
              </a:rPr>
              <a:t>				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304800" y="1981200"/>
            <a:ext cx="79248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b="1" dirty="0"/>
              <a:t> 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 </a:t>
            </a:r>
            <a:r>
              <a:rPr lang="en-US" dirty="0">
                <a:latin typeface="Georgia" pitchFamily="18" charset="0"/>
              </a:rPr>
              <a:t>The </a:t>
            </a:r>
            <a:r>
              <a:rPr lang="en-US" dirty="0" smtClean="0">
                <a:latin typeface="Georgia" pitchFamily="18" charset="0"/>
              </a:rPr>
              <a:t>Formula </a:t>
            </a:r>
            <a:r>
              <a:rPr lang="en-US" dirty="0">
                <a:latin typeface="Georgia" pitchFamily="18" charset="0"/>
              </a:rPr>
              <a:t>only counts 30% of </a:t>
            </a:r>
            <a:r>
              <a:rPr lang="en-US" u="sng" dirty="0" smtClean="0">
                <a:latin typeface="Georgia" pitchFamily="18" charset="0"/>
              </a:rPr>
              <a:t>Medical-Only </a:t>
            </a:r>
            <a:r>
              <a:rPr lang="en-US" dirty="0" smtClean="0">
                <a:latin typeface="Georgia" pitchFamily="18" charset="0"/>
              </a:rPr>
              <a:t>  Claims </a:t>
            </a:r>
          </a:p>
          <a:p>
            <a:pPr>
              <a:buFont typeface="Arial" charset="0"/>
              <a:buChar char="•"/>
            </a:pPr>
            <a:endParaRPr lang="en-US" dirty="0" smtClean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Georgia" pitchFamily="18" charset="0"/>
              </a:rPr>
              <a:t>It </a:t>
            </a:r>
            <a:r>
              <a:rPr lang="en-US" dirty="0">
                <a:latin typeface="Georgia" pitchFamily="18" charset="0"/>
              </a:rPr>
              <a:t>A</a:t>
            </a:r>
            <a:r>
              <a:rPr lang="en-US" dirty="0" smtClean="0">
                <a:latin typeface="Georgia" pitchFamily="18" charset="0"/>
              </a:rPr>
              <a:t>lso </a:t>
            </a:r>
            <a:r>
              <a:rPr lang="en-US" dirty="0">
                <a:latin typeface="Georgia" pitchFamily="18" charset="0"/>
              </a:rPr>
              <a:t>C</a:t>
            </a:r>
            <a:r>
              <a:rPr lang="en-US" dirty="0" smtClean="0">
                <a:latin typeface="Georgia" pitchFamily="18" charset="0"/>
              </a:rPr>
              <a:t>aps </a:t>
            </a:r>
            <a:r>
              <a:rPr lang="en-US" dirty="0">
                <a:latin typeface="Georgia" pitchFamily="18" charset="0"/>
              </a:rPr>
              <a:t>C</a:t>
            </a:r>
            <a:r>
              <a:rPr lang="en-US" dirty="0" smtClean="0">
                <a:latin typeface="Georgia" pitchFamily="18" charset="0"/>
              </a:rPr>
              <a:t>laims </a:t>
            </a:r>
            <a:r>
              <a:rPr lang="en-US" dirty="0">
                <a:latin typeface="Georgia" pitchFamily="18" charset="0"/>
              </a:rPr>
              <a:t>payments </a:t>
            </a:r>
            <a:r>
              <a:rPr lang="en-US" dirty="0" smtClean="0">
                <a:latin typeface="Georgia" pitchFamily="18" charset="0"/>
              </a:rPr>
              <a:t>at the following limits:</a:t>
            </a:r>
          </a:p>
          <a:p>
            <a:pPr>
              <a:buFont typeface="Arial" charset="0"/>
              <a:buChar char="•"/>
            </a:pPr>
            <a:endParaRPr lang="en-US" dirty="0" smtClean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Georgia" pitchFamily="18" charset="0"/>
              </a:rPr>
              <a:t>$299,500 Single Claims*  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Georgia" pitchFamily="18" charset="0"/>
              </a:rPr>
              <a:t>$599,000 Multiple Claims*</a:t>
            </a:r>
          </a:p>
          <a:p>
            <a:pPr>
              <a:buFont typeface="Arial" charset="0"/>
              <a:buChar char="•"/>
            </a:pPr>
            <a:endParaRPr lang="en-US" dirty="0">
              <a:latin typeface="Georgia" pitchFamily="18" charset="0"/>
            </a:endParaRP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Georgia" pitchFamily="18" charset="0"/>
              </a:rPr>
              <a:t>* Effective 9-1-12</a:t>
            </a:r>
          </a:p>
          <a:p>
            <a:endParaRPr lang="en-US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00" y="762000"/>
            <a:ext cx="449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  <a:latin typeface="Georgia" pitchFamily="18" charset="0"/>
              </a:rPr>
              <a:t>Limitations used in the E-Mod formula.</a:t>
            </a:r>
            <a:endParaRPr lang="en-US" sz="2800" b="1" dirty="0">
              <a:solidFill>
                <a:schemeClr val="accent2"/>
              </a:solidFill>
              <a:latin typeface="Georgia" pitchFamily="18" charset="0"/>
            </a:endParaRPr>
          </a:p>
        </p:txBody>
      </p:sp>
      <p:pic>
        <p:nvPicPr>
          <p:cNvPr id="8193" name="Picture 1" descr="C:\Users\kadair\AppData\Local\Microsoft\Windows\Temporary Internet Files\Content.IE5\83VSK63X\MC90043254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09600"/>
            <a:ext cx="2286000" cy="12954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990600" y="3429000"/>
            <a:ext cx="457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The </a:t>
            </a:r>
            <a:r>
              <a:rPr lang="en-US" b="1" dirty="0">
                <a:solidFill>
                  <a:schemeClr val="accent2"/>
                </a:solidFill>
              </a:rPr>
              <a:t>fewer</a:t>
            </a:r>
            <a:r>
              <a:rPr lang="en-US" dirty="0"/>
              <a:t> claims you have, the </a:t>
            </a:r>
            <a:r>
              <a:rPr lang="en-US" b="1" dirty="0"/>
              <a:t>lower </a:t>
            </a:r>
            <a:r>
              <a:rPr lang="en-US" dirty="0"/>
              <a:t>your experience modifier will be.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1143000"/>
            <a:ext cx="601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The Experience Modifier(E-Mod) refers to your claims “experience” and builds your claims history into the calculation of premiums. 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22860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The more claims you have, the higher your experience modifier rate will be. </a:t>
            </a:r>
            <a:endParaRPr lang="en-US" b="1" dirty="0">
              <a:solidFill>
                <a:schemeClr val="accent3"/>
              </a:solidFill>
            </a:endParaRPr>
          </a:p>
        </p:txBody>
      </p:sp>
      <p:pic>
        <p:nvPicPr>
          <p:cNvPr id="15363" name="Picture 3" descr="C:\Users\Laura Adair\AppData\Local\Microsoft\Windows\Temporary Internet Files\Content.IE5\LBU1P1OG\MC900432676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752600"/>
            <a:ext cx="990600" cy="1999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C:\Users\Laura Adair\AppData\Local\Microsoft\Windows\Temporary Internet Files\Content.IE5\LBU1P1OG\MC900432676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372657" y="3224591"/>
            <a:ext cx="1146188" cy="1793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0010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</a:t>
            </a:r>
            <a:r>
              <a:rPr lang="en-US" sz="2800" b="1" u="sng" dirty="0" smtClean="0">
                <a:solidFill>
                  <a:schemeClr val="accent2"/>
                </a:solidFill>
                <a:latin typeface="Georgia" pitchFamily="18" charset="0"/>
              </a:rPr>
              <a:t>NCCI Changes to the E-Mod Split </a:t>
            </a:r>
            <a:r>
              <a:rPr lang="en-US" sz="2800" b="1" u="sng" dirty="0" smtClean="0">
                <a:solidFill>
                  <a:schemeClr val="accent2"/>
                </a:solidFill>
                <a:latin typeface="Georgia" pitchFamily="18" charset="0"/>
              </a:rPr>
              <a:t>Point</a:t>
            </a:r>
          </a:p>
          <a:p>
            <a:r>
              <a:rPr lang="en-US" dirty="0" smtClean="0">
                <a:latin typeface="Georgia" pitchFamily="18" charset="0"/>
              </a:rPr>
              <a:t>The </a:t>
            </a:r>
            <a:r>
              <a:rPr lang="en-US" dirty="0" smtClean="0">
                <a:latin typeface="Georgia" pitchFamily="18" charset="0"/>
              </a:rPr>
              <a:t>Split Point  separates claims into primary and excess portions</a:t>
            </a:r>
            <a:r>
              <a:rPr lang="en-US" dirty="0" smtClean="0">
                <a:latin typeface="Georgia" pitchFamily="18" charset="0"/>
              </a:rPr>
              <a:t>.</a:t>
            </a:r>
          </a:p>
          <a:p>
            <a:endParaRPr lang="en-US" dirty="0" smtClean="0"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Georgia" pitchFamily="18" charset="0"/>
              </a:rPr>
              <a:t>Currently, this amount is $5,000.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Georgia" pitchFamily="18" charset="0"/>
              </a:rPr>
              <a:t>The </a:t>
            </a:r>
            <a:r>
              <a:rPr lang="en-US" dirty="0" smtClean="0">
                <a:latin typeface="Georgia" pitchFamily="18" charset="0"/>
              </a:rPr>
              <a:t>Split Point will be changed from $5,000 to $15,000 over </a:t>
            </a:r>
            <a:endParaRPr lang="en-US" dirty="0" smtClean="0">
              <a:latin typeface="Georgia" pitchFamily="18" charset="0"/>
            </a:endParaRPr>
          </a:p>
          <a:p>
            <a:r>
              <a:rPr lang="en-US" dirty="0" smtClean="0">
                <a:latin typeface="Georgia" pitchFamily="18" charset="0"/>
              </a:rPr>
              <a:t>	</a:t>
            </a:r>
            <a:r>
              <a:rPr lang="en-US" dirty="0" smtClean="0">
                <a:latin typeface="Georgia" pitchFamily="18" charset="0"/>
              </a:rPr>
              <a:t>a  </a:t>
            </a:r>
            <a:r>
              <a:rPr lang="en-US" dirty="0" smtClean="0">
                <a:latin typeface="Georgia" pitchFamily="18" charset="0"/>
              </a:rPr>
              <a:t>3 </a:t>
            </a:r>
            <a:r>
              <a:rPr lang="en-US" dirty="0" smtClean="0">
                <a:latin typeface="Georgia" pitchFamily="18" charset="0"/>
              </a:rPr>
              <a:t>-year </a:t>
            </a:r>
            <a:r>
              <a:rPr lang="en-US" dirty="0" smtClean="0">
                <a:latin typeface="Georgia" pitchFamily="18" charset="0"/>
              </a:rPr>
              <a:t>period</a:t>
            </a:r>
            <a:r>
              <a:rPr lang="en-US" dirty="0" smtClean="0">
                <a:latin typeface="Georgia" pitchFamily="18" charset="0"/>
              </a:rPr>
              <a:t>.</a:t>
            </a:r>
          </a:p>
          <a:p>
            <a:endParaRPr lang="en-US" dirty="0" smtClean="0"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Georgia" pitchFamily="18" charset="0"/>
              </a:rPr>
              <a:t>The </a:t>
            </a:r>
            <a:r>
              <a:rPr lang="en-US" dirty="0" smtClean="0">
                <a:latin typeface="Georgia" pitchFamily="18" charset="0"/>
              </a:rPr>
              <a:t>First Year will be $10,000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Georgia" pitchFamily="18" charset="0"/>
              </a:rPr>
              <a:t>The Second Year will be $13,500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Georgia" pitchFamily="18" charset="0"/>
              </a:rPr>
              <a:t>The Third Year will be $15,000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Georgia" pitchFamily="18" charset="0"/>
              </a:rPr>
              <a:t>Subsequent year filings will adjust the split point based on inflation</a:t>
            </a:r>
            <a:endParaRPr lang="en-US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392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73152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sz="2800" b="1" u="sng" dirty="0" smtClean="0">
                <a:solidFill>
                  <a:schemeClr val="accent2"/>
                </a:solidFill>
                <a:latin typeface="Georgia" pitchFamily="18" charset="0"/>
              </a:rPr>
              <a:t>Impact of Experience Rating Changes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Georgia" pitchFamily="18" charset="0"/>
              </a:rPr>
              <a:t>Overall, rating changes will be premium neutral statewide</a:t>
            </a:r>
          </a:p>
          <a:p>
            <a:r>
              <a:rPr lang="en-US" dirty="0" smtClean="0">
                <a:latin typeface="Georgia" pitchFamily="18" charset="0"/>
              </a:rPr>
              <a:t> (Will not increase the premium statewide)</a:t>
            </a:r>
            <a:endParaRPr lang="en-US" dirty="0" smtClean="0"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Georgia" pitchFamily="18" charset="0"/>
              </a:rPr>
              <a:t>Generally, employers with favorable loss experience should receive larger credits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Georgia" pitchFamily="18" charset="0"/>
              </a:rPr>
              <a:t>Employers with less than favorable loss experience should received larger debits   </a:t>
            </a:r>
          </a:p>
          <a:p>
            <a:pPr>
              <a:buFont typeface="Arial" pitchFamily="34" charset="0"/>
              <a:buChar char="•"/>
            </a:pPr>
            <a:endParaRPr lang="en-US" dirty="0"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Georgia" pitchFamily="18" charset="0"/>
              </a:rPr>
              <a:t>For More Information, see NCCI Item E-1402, Circular CW-2011-05, and CIF-2011-14</a:t>
            </a:r>
            <a:endParaRPr lang="en-US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614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04800"/>
            <a:ext cx="7543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chemeClr val="accent2"/>
                </a:solidFill>
                <a:latin typeface="Georgia" pitchFamily="18" charset="0"/>
              </a:rPr>
              <a:t>Impact of Experience Rating Changes</a:t>
            </a:r>
          </a:p>
          <a:p>
            <a:endParaRPr lang="en-US" b="1" u="sng" dirty="0" smtClean="0">
              <a:solidFill>
                <a:schemeClr val="accent2"/>
              </a:solidFill>
              <a:latin typeface="Georgia" pitchFamily="18" charset="0"/>
            </a:endParaRPr>
          </a:p>
          <a:p>
            <a:endParaRPr lang="en-US" b="1" u="sng" dirty="0" smtClean="0">
              <a:solidFill>
                <a:schemeClr val="accent2"/>
              </a:solidFill>
              <a:latin typeface="Georgia" pitchFamily="18" charset="0"/>
            </a:endParaRPr>
          </a:p>
          <a:p>
            <a:pPr lvl="0"/>
            <a:r>
              <a:rPr lang="en-US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In 26 of the 38 states where the plan has been approved… </a:t>
            </a:r>
          </a:p>
          <a:p>
            <a:pPr lvl="0"/>
            <a:endParaRPr lang="en-US" dirty="0" smtClean="0"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 – 62 percent would see their rates fall less than 5 percent. </a:t>
            </a:r>
          </a:p>
          <a:p>
            <a:pPr lvl="0"/>
            <a:endParaRPr lang="en-US" dirty="0" smtClean="0"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-Another 11 percent realized decreases between 5 percent and 10 percent. </a:t>
            </a:r>
          </a:p>
          <a:p>
            <a:pPr lvl="0"/>
            <a:endParaRPr lang="en-US" dirty="0" smtClean="0"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-Rates were unchanged for 4.5 percent of risks. Less than one in four would see a rate increase.</a:t>
            </a:r>
          </a:p>
          <a:p>
            <a:pPr lvl="0"/>
            <a:endParaRPr lang="en-US" dirty="0" smtClean="0">
              <a:latin typeface="Georgia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Georgia" pitchFamily="18" charset="0"/>
                <a:cs typeface="Times New Roman" pitchFamily="18" charset="0"/>
              </a:rPr>
              <a:t>Source: </a:t>
            </a:r>
          </a:p>
          <a:p>
            <a:pPr lvl="0"/>
            <a:r>
              <a:rPr lang="en-US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Tony </a:t>
            </a:r>
            <a:r>
              <a:rPr lang="en-US" dirty="0" err="1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DiDonato</a:t>
            </a:r>
            <a:r>
              <a:rPr lang="en-US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,  director and senior actuary at the National Council on Compensation Insurance</a:t>
            </a:r>
            <a:endParaRPr lang="en-US" dirty="0" smtClean="0">
              <a:latin typeface="Georgia" pitchFamily="18" charset="0"/>
              <a:cs typeface="Arial" pitchFamily="34" charset="0"/>
            </a:endParaRPr>
          </a:p>
          <a:p>
            <a:pPr lvl="0" eaLnBrk="0" hangingPunct="0"/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3528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eorgia" pitchFamily="18" charset="0"/>
              </a:rPr>
              <a:t>For Questions or additional information, please contact NCCI’s Customer Service Center at:  1-800-NCCI-123         Customer_service@ncci.com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28601"/>
            <a:ext cx="5867400" cy="2585323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91440" indent="457200" algn="just">
              <a:spcBef>
                <a:spcPts val="600"/>
              </a:spcBef>
            </a:pPr>
            <a:r>
              <a:rPr lang="en-US" sz="2400" b="1" u="sng" dirty="0" smtClean="0">
                <a:solidFill>
                  <a:schemeClr val="accent2"/>
                </a:solidFill>
                <a:latin typeface="Georgia" pitchFamily="18" charset="0"/>
              </a:rPr>
              <a:t>When are Changes Effective?</a:t>
            </a:r>
          </a:p>
          <a:p>
            <a:pPr marL="91440" indent="457200" algn="just">
              <a:spcBef>
                <a:spcPts val="600"/>
              </a:spcBef>
            </a:pPr>
            <a:endParaRPr lang="en-US" b="1" u="sng" dirty="0" smtClean="0">
              <a:solidFill>
                <a:schemeClr val="accent2"/>
              </a:solidFill>
              <a:latin typeface="Georgia" pitchFamily="18" charset="0"/>
            </a:endParaRPr>
          </a:p>
          <a:p>
            <a:pPr marL="91440" indent="457200" algn="just">
              <a:spcBef>
                <a:spcPts val="600"/>
              </a:spcBef>
            </a:pP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u="sng" dirty="0" smtClean="0">
                <a:latin typeface="Georgia" pitchFamily="18" charset="0"/>
              </a:rPr>
              <a:t>State</a:t>
            </a:r>
            <a:r>
              <a:rPr lang="en-US" dirty="0" smtClean="0">
                <a:latin typeface="Georgia" pitchFamily="18" charset="0"/>
              </a:rPr>
              <a:t>                             </a:t>
            </a:r>
            <a:r>
              <a:rPr lang="en-US" u="sng" dirty="0" smtClean="0">
                <a:latin typeface="Georgia" pitchFamily="18" charset="0"/>
              </a:rPr>
              <a:t> Date Implemented</a:t>
            </a:r>
          </a:p>
          <a:p>
            <a:pPr marL="91440" lvl="1" indent="457200" algn="just">
              <a:spcBef>
                <a:spcPts val="600"/>
              </a:spcBef>
            </a:pPr>
            <a:r>
              <a:rPr lang="en-US" dirty="0" smtClean="0">
                <a:latin typeface="Georgia" pitchFamily="18" charset="0"/>
              </a:rPr>
              <a:t>Georgia                            3-1-2013 </a:t>
            </a:r>
          </a:p>
          <a:p>
            <a:pPr marL="91440" lvl="1" indent="457200" algn="just">
              <a:spcBef>
                <a:spcPts val="600"/>
              </a:spcBef>
            </a:pPr>
            <a:r>
              <a:rPr lang="en-US" dirty="0" smtClean="0">
                <a:latin typeface="Georgia" pitchFamily="18" charset="0"/>
              </a:rPr>
              <a:t>North Carolina               4-1-2013</a:t>
            </a:r>
          </a:p>
          <a:p>
            <a:pPr marL="91440" lvl="1" indent="457200" algn="just">
              <a:spcBef>
                <a:spcPts val="600"/>
              </a:spcBef>
            </a:pPr>
            <a:r>
              <a:rPr lang="en-US" dirty="0" smtClean="0">
                <a:latin typeface="Georgia" pitchFamily="18" charset="0"/>
              </a:rPr>
              <a:t>South </a:t>
            </a:r>
            <a:r>
              <a:rPr lang="en-US" dirty="0" smtClean="0">
                <a:latin typeface="Georgia" pitchFamily="18" charset="0"/>
              </a:rPr>
              <a:t>Carolina </a:t>
            </a:r>
            <a:r>
              <a:rPr lang="en-US" dirty="0" smtClean="0">
                <a:latin typeface="Georgia" pitchFamily="18" charset="0"/>
              </a:rPr>
              <a:t>     Approved-Date </a:t>
            </a:r>
            <a:r>
              <a:rPr lang="en-US" dirty="0" smtClean="0">
                <a:latin typeface="Georgia" pitchFamily="18" charset="0"/>
              </a:rPr>
              <a:t>undecided</a:t>
            </a:r>
          </a:p>
          <a:p>
            <a:pPr marL="91440" lvl="1" indent="457200" algn="just">
              <a:spcBef>
                <a:spcPts val="600"/>
              </a:spcBef>
            </a:pPr>
            <a:r>
              <a:rPr lang="en-US" dirty="0" smtClean="0">
                <a:latin typeface="Georgia" pitchFamily="18" charset="0"/>
              </a:rPr>
              <a:t> </a:t>
            </a:r>
            <a:endParaRPr lang="en-US" dirty="0">
              <a:latin typeface="Georgia" pitchFamily="18" charset="0"/>
            </a:endParaRPr>
          </a:p>
        </p:txBody>
      </p:sp>
      <p:pic>
        <p:nvPicPr>
          <p:cNvPr id="2051" name="Picture 3" descr="C:\Users\kadair\AppData\Local\Microsoft\Windows\Temporary Internet Files\Content.IE5\5TKHTX5V\MC90018806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81000"/>
            <a:ext cx="2895600" cy="2514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666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Users\kadair\AppData\Local\Microsoft\Windows\Temporary Internet Files\Content.IE5\67EUFEPA\MC9004415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981200"/>
            <a:ext cx="2514600" cy="1981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14600" y="609600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smtClean="0">
                <a:solidFill>
                  <a:schemeClr val="accent2"/>
                </a:solidFill>
                <a:latin typeface="Georgia" pitchFamily="18" charset="0"/>
              </a:rPr>
              <a:t>Questions?</a:t>
            </a:r>
            <a:endParaRPr lang="en-US" sz="4800" b="1" u="sng" dirty="0">
              <a:solidFill>
                <a:schemeClr val="accent2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Users\kadair\AppData\Local\Microsoft\Windows\Temporary Internet Files\Content.IE5\67EUFEPA\MC90010521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838200"/>
            <a:ext cx="44196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096963"/>
            <a:ext cx="3962400" cy="371316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4100" i="1" dirty="0" smtClean="0">
                <a:solidFill>
                  <a:schemeClr val="accent2"/>
                </a:solidFill>
                <a:latin typeface="Georgia" pitchFamily="18" charset="0"/>
              </a:rPr>
              <a:t>	</a:t>
            </a:r>
            <a:endParaRPr lang="en-US" sz="4100" i="1" dirty="0" smtClean="0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572000" y="1066800"/>
            <a:ext cx="4291013" cy="59134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70000"/>
              </a:lnSpc>
              <a:buFont typeface="Wingdings" pitchFamily="2" charset="2"/>
              <a:buNone/>
            </a:pPr>
            <a:endParaRPr lang="en-US" sz="2600" dirty="0" smtClean="0">
              <a:solidFill>
                <a:schemeClr val="hlink"/>
              </a:solidFill>
              <a:latin typeface="Georgia" pitchFamily="18" charset="0"/>
            </a:endParaRPr>
          </a:p>
          <a:p>
            <a:pPr marL="0" indent="0" algn="ctr">
              <a:lnSpc>
                <a:spcPct val="70000"/>
              </a:lnSpc>
            </a:pPr>
            <a:endParaRPr lang="en-US" sz="2600" dirty="0" smtClean="0">
              <a:latin typeface="Georgia" pitchFamily="18" charset="0"/>
            </a:endParaRPr>
          </a:p>
          <a:p>
            <a:pPr marL="0" indent="0" algn="ctr">
              <a:lnSpc>
                <a:spcPct val="70000"/>
              </a:lnSpc>
              <a:buFont typeface="Wingdings" pitchFamily="2" charset="2"/>
              <a:buNone/>
            </a:pPr>
            <a:r>
              <a:rPr lang="en-US" sz="2600" dirty="0" smtClean="0">
                <a:solidFill>
                  <a:schemeClr val="hlink"/>
                </a:solidFill>
                <a:latin typeface="Georgia" pitchFamily="18" charset="0"/>
              </a:rPr>
              <a:t>The E-Mod Multiplier is calculated every policy year and is used in the premium calculation for that year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1" y="365125"/>
            <a:ext cx="8039100" cy="5492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i="1" dirty="0" smtClean="0">
                <a:solidFill>
                  <a:schemeClr val="accent2"/>
                </a:solidFill>
                <a:latin typeface="Georgia" pitchFamily="18" charset="0"/>
              </a:rPr>
              <a:t>The Experience Modification Factor</a:t>
            </a:r>
          </a:p>
        </p:txBody>
      </p:sp>
      <p:pic>
        <p:nvPicPr>
          <p:cNvPr id="7173" name="Picture 5" descr="C:\Users\LRAdair\AppData\Local\Microsoft\Windows\Temporary Internet Files\Content.IE5\40FADYEN\MC900432543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76400"/>
            <a:ext cx="248602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90600" y="304800"/>
            <a:ext cx="3581400" cy="121920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  <a:latin typeface="Georgia" pitchFamily="18" charset="0"/>
              </a:rPr>
              <a:t>             How  does it work?</a:t>
            </a:r>
            <a:endParaRPr lang="en-US" b="1" dirty="0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2362200"/>
            <a:ext cx="6553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accent3"/>
                </a:solidFill>
                <a:latin typeface="Georgia" pitchFamily="18" charset="0"/>
              </a:rPr>
              <a:t>Premium</a:t>
            </a:r>
            <a:r>
              <a:rPr lang="en-US" b="1" dirty="0" smtClean="0">
                <a:solidFill>
                  <a:schemeClr val="accent3"/>
                </a:solidFill>
                <a:latin typeface="Georgia" pitchFamily="18" charset="0"/>
              </a:rPr>
              <a:t>                          </a:t>
            </a:r>
            <a:r>
              <a:rPr lang="en-US" b="1" u="sng" dirty="0" smtClean="0">
                <a:solidFill>
                  <a:schemeClr val="accent3"/>
                </a:solidFill>
                <a:latin typeface="Georgia" pitchFamily="18" charset="0"/>
              </a:rPr>
              <a:t>Mod</a:t>
            </a:r>
            <a:r>
              <a:rPr lang="en-US" b="1" dirty="0" smtClean="0">
                <a:solidFill>
                  <a:schemeClr val="accent3"/>
                </a:solidFill>
                <a:latin typeface="Georgia" pitchFamily="18" charset="0"/>
              </a:rPr>
              <a:t>               </a:t>
            </a:r>
            <a:r>
              <a:rPr lang="en-US" b="1" u="sng" dirty="0" smtClean="0">
                <a:solidFill>
                  <a:schemeClr val="accent3"/>
                </a:solidFill>
                <a:latin typeface="Georgia" pitchFamily="18" charset="0"/>
              </a:rPr>
              <a:t>Modified Premium</a:t>
            </a:r>
          </a:p>
          <a:p>
            <a:r>
              <a:rPr lang="en-US" b="1" dirty="0" smtClean="0">
                <a:solidFill>
                  <a:schemeClr val="accent3"/>
                </a:solidFill>
                <a:latin typeface="Georgia" pitchFamily="18" charset="0"/>
              </a:rPr>
              <a:t>$100,000                x           0.75          =             $75,000</a:t>
            </a:r>
          </a:p>
          <a:p>
            <a:endParaRPr lang="en-US" b="1" dirty="0" smtClean="0">
              <a:solidFill>
                <a:schemeClr val="accent3"/>
              </a:solidFill>
              <a:latin typeface="Georgia" pitchFamily="18" charset="0"/>
            </a:endParaRPr>
          </a:p>
          <a:p>
            <a:r>
              <a:rPr lang="en-US" b="1" dirty="0" smtClean="0">
                <a:solidFill>
                  <a:schemeClr val="accent3"/>
                </a:solidFill>
                <a:latin typeface="Georgia" pitchFamily="18" charset="0"/>
              </a:rPr>
              <a:t>$100,000                x           1.00          =             $100,000</a:t>
            </a:r>
          </a:p>
          <a:p>
            <a:endParaRPr lang="en-US" b="1" dirty="0" smtClean="0">
              <a:solidFill>
                <a:schemeClr val="accent3"/>
              </a:solidFill>
              <a:latin typeface="Georgia" pitchFamily="18" charset="0"/>
            </a:endParaRPr>
          </a:p>
          <a:p>
            <a:r>
              <a:rPr lang="en-US" b="1" dirty="0" smtClean="0">
                <a:solidFill>
                  <a:schemeClr val="accent3"/>
                </a:solidFill>
                <a:latin typeface="Georgia" pitchFamily="18" charset="0"/>
              </a:rPr>
              <a:t>$100,000                x           1.25          =             $125,000</a:t>
            </a:r>
          </a:p>
          <a:p>
            <a:r>
              <a:rPr lang="en-US" dirty="0" smtClean="0"/>
              <a:t>                 </a:t>
            </a:r>
          </a:p>
          <a:p>
            <a:r>
              <a:rPr lang="en-US" dirty="0" smtClean="0"/>
              <a:t>           </a:t>
            </a:r>
            <a:endParaRPr lang="en-US" dirty="0"/>
          </a:p>
        </p:txBody>
      </p:sp>
      <p:grpSp>
        <p:nvGrpSpPr>
          <p:cNvPr id="1025" name="Group 1"/>
          <p:cNvGrpSpPr>
            <a:grpSpLocks/>
          </p:cNvGrpSpPr>
          <p:nvPr/>
        </p:nvGrpSpPr>
        <p:grpSpPr bwMode="auto">
          <a:xfrm>
            <a:off x="5638800" y="228600"/>
            <a:ext cx="2286000" cy="1981200"/>
            <a:chOff x="1632" y="1248"/>
            <a:chExt cx="2682" cy="2286"/>
          </a:xfrm>
        </p:grpSpPr>
        <p:sp>
          <p:nvSpPr>
            <p:cNvPr id="1026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  <p:sp>
          <p:nvSpPr>
            <p:cNvPr id="1027" name="AutoShape 3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  <p:sp>
          <p:nvSpPr>
            <p:cNvPr id="1028" name="AutoShape 4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533400" y="3048000"/>
            <a:ext cx="63246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2">
              <a:buFont typeface="Arial" charset="0"/>
              <a:buChar char="•"/>
            </a:pPr>
            <a:endParaRPr lang="en-US" dirty="0"/>
          </a:p>
          <a:p>
            <a:pPr lvl="2">
              <a:buFont typeface="Arial" pitchFamily="34" charset="0"/>
              <a:buChar char="•"/>
            </a:pPr>
            <a:r>
              <a:rPr lang="en-US" b="1" dirty="0">
                <a:solidFill>
                  <a:schemeClr val="accent3"/>
                </a:solidFill>
                <a:latin typeface="Georgia" pitchFamily="18" charset="0"/>
              </a:rPr>
              <a:t>For example, a policy period of </a:t>
            </a:r>
            <a:endParaRPr lang="en-US" b="1" dirty="0" smtClean="0">
              <a:solidFill>
                <a:schemeClr val="accent3"/>
              </a:solidFill>
              <a:latin typeface="Georgia" pitchFamily="18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3"/>
                </a:solidFill>
                <a:latin typeface="Georgia" pitchFamily="18" charset="0"/>
              </a:rPr>
              <a:t>1-1-13 </a:t>
            </a:r>
            <a:r>
              <a:rPr lang="en-US" b="1" dirty="0">
                <a:solidFill>
                  <a:schemeClr val="accent3"/>
                </a:solidFill>
                <a:latin typeface="Georgia" pitchFamily="18" charset="0"/>
              </a:rPr>
              <a:t>to </a:t>
            </a:r>
            <a:r>
              <a:rPr lang="en-US" b="1" dirty="0" smtClean="0">
                <a:solidFill>
                  <a:schemeClr val="accent3"/>
                </a:solidFill>
                <a:latin typeface="Georgia" pitchFamily="18" charset="0"/>
              </a:rPr>
              <a:t>1-1-14</a:t>
            </a:r>
          </a:p>
          <a:p>
            <a:pPr lvl="2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3"/>
                </a:solidFill>
                <a:latin typeface="Georgia" pitchFamily="18" charset="0"/>
              </a:rPr>
              <a:t> </a:t>
            </a:r>
            <a:r>
              <a:rPr lang="en-US" b="1" dirty="0">
                <a:solidFill>
                  <a:schemeClr val="accent3"/>
                </a:solidFill>
                <a:latin typeface="Georgia" pitchFamily="18" charset="0"/>
              </a:rPr>
              <a:t>U</a:t>
            </a:r>
            <a:r>
              <a:rPr lang="en-US" b="1" dirty="0" smtClean="0">
                <a:solidFill>
                  <a:schemeClr val="accent3"/>
                </a:solidFill>
                <a:latin typeface="Georgia" pitchFamily="18" charset="0"/>
              </a:rPr>
              <a:t>se </a:t>
            </a:r>
            <a:r>
              <a:rPr lang="en-US" b="1" dirty="0">
                <a:solidFill>
                  <a:schemeClr val="accent3"/>
                </a:solidFill>
                <a:latin typeface="Georgia" pitchFamily="18" charset="0"/>
              </a:rPr>
              <a:t>the claims data from policy </a:t>
            </a:r>
            <a:r>
              <a:rPr lang="en-US" b="1" dirty="0" smtClean="0">
                <a:solidFill>
                  <a:schemeClr val="accent3"/>
                </a:solidFill>
                <a:latin typeface="Georgia" pitchFamily="18" charset="0"/>
              </a:rPr>
              <a:t>years effective 2009, 2010, 2011 </a:t>
            </a:r>
          </a:p>
          <a:p>
            <a:pPr lvl="2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3"/>
                </a:solidFill>
                <a:latin typeface="Georgia" pitchFamily="18" charset="0"/>
              </a:rPr>
              <a:t>They </a:t>
            </a:r>
            <a:r>
              <a:rPr lang="en-US" b="1" dirty="0">
                <a:solidFill>
                  <a:schemeClr val="accent3"/>
                </a:solidFill>
                <a:latin typeface="Georgia" pitchFamily="18" charset="0"/>
              </a:rPr>
              <a:t>are the last three completed years before the current policy period.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2209800"/>
            <a:ext cx="563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b="1" dirty="0" smtClean="0">
                <a:solidFill>
                  <a:schemeClr val="accent2"/>
                </a:solidFill>
                <a:latin typeface="Georgia" pitchFamily="18" charset="0"/>
              </a:rPr>
              <a:t>The claims data used to calculate your E-Mod rate consists of three completed years of claims experience. </a:t>
            </a:r>
            <a:endParaRPr lang="en-US" b="1" dirty="0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4478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/>
                </a:solidFill>
                <a:latin typeface="Georgia" pitchFamily="18" charset="0"/>
              </a:rPr>
              <a:t>Policies with an annual subject premium of at least $4,500  is subject to E-mod rating for South Carolina</a:t>
            </a:r>
            <a:endParaRPr lang="en-US" b="1" dirty="0">
              <a:solidFill>
                <a:schemeClr val="accent3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7620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  <a:latin typeface="Georgia" pitchFamily="18" charset="0"/>
              </a:rPr>
              <a:t>Who Qualifies for E-</a:t>
            </a:r>
            <a:r>
              <a:rPr lang="en-US" sz="2800" b="1" dirty="0" err="1" smtClean="0">
                <a:solidFill>
                  <a:schemeClr val="accent2"/>
                </a:solidFill>
                <a:latin typeface="Georgia" pitchFamily="18" charset="0"/>
              </a:rPr>
              <a:t>Mods</a:t>
            </a:r>
            <a:r>
              <a:rPr lang="en-US" sz="2800" b="1" dirty="0" smtClean="0">
                <a:solidFill>
                  <a:schemeClr val="accent2"/>
                </a:solidFill>
                <a:latin typeface="Georgia" pitchFamily="18" charset="0"/>
              </a:rPr>
              <a:t>?</a:t>
            </a:r>
            <a:endParaRPr lang="en-US" sz="2800" b="1" dirty="0">
              <a:solidFill>
                <a:schemeClr val="accent2"/>
              </a:solidFill>
              <a:latin typeface="Georgia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1006475"/>
          </a:xfrm>
        </p:spPr>
        <p:txBody>
          <a:bodyPr/>
          <a:lstStyle/>
          <a:p>
            <a:r>
              <a:rPr lang="en-US" sz="3200" b="1" i="1" cap="none" dirty="0" smtClean="0">
                <a:solidFill>
                  <a:schemeClr val="accent2"/>
                </a:solidFill>
                <a:latin typeface="Georgia" pitchFamily="18" charset="0"/>
              </a:rPr>
              <a:t>Experience Modification Formula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838200" y="1524000"/>
            <a:ext cx="7239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b="1" dirty="0" smtClean="0">
                <a:solidFill>
                  <a:schemeClr val="accent2"/>
                </a:solidFill>
                <a:latin typeface="Calibri" pitchFamily="34" charset="0"/>
              </a:rPr>
              <a:t>			</a:t>
            </a:r>
            <a:r>
              <a:rPr lang="en-US" b="1" dirty="0" smtClean="0">
                <a:solidFill>
                  <a:schemeClr val="accent2"/>
                </a:solidFill>
                <a:latin typeface="Calibri" pitchFamily="34" charset="0"/>
              </a:rPr>
              <a:t>       </a:t>
            </a:r>
            <a:r>
              <a:rPr lang="en-US" sz="3200" b="1" dirty="0" smtClean="0">
                <a:solidFill>
                  <a:schemeClr val="accent2"/>
                </a:solidFill>
                <a:latin typeface="Calibri" pitchFamily="34" charset="0"/>
              </a:rPr>
              <a:t>=</a:t>
            </a:r>
            <a:endParaRPr lang="en-US" sz="3200" b="1" dirty="0" smtClean="0">
              <a:solidFill>
                <a:schemeClr val="accent2"/>
              </a:solidFill>
              <a:latin typeface="Calibri" pitchFamily="34" charset="0"/>
            </a:endParaRPr>
          </a:p>
          <a:p>
            <a:pPr eaLnBrk="1" hangingPunct="1"/>
            <a:r>
              <a:rPr lang="en-US" b="1" dirty="0" smtClean="0">
                <a:solidFill>
                  <a:schemeClr val="accent2"/>
                </a:solidFill>
                <a:latin typeface="Calibri" pitchFamily="34" charset="0"/>
              </a:rPr>
              <a:t>		</a:t>
            </a:r>
            <a:endParaRPr lang="en-US" b="1" dirty="0" smtClean="0">
              <a:solidFill>
                <a:schemeClr val="accent2"/>
              </a:solidFill>
              <a:latin typeface="Calibri" pitchFamily="34" charset="0"/>
            </a:endParaRPr>
          </a:p>
          <a:p>
            <a:pPr eaLnBrk="1" hangingPunct="1"/>
            <a:r>
              <a:rPr lang="en-US" sz="3200" b="1" dirty="0" smtClean="0">
                <a:solidFill>
                  <a:schemeClr val="accent2"/>
                </a:solidFill>
                <a:latin typeface="Calibri" pitchFamily="34" charset="0"/>
              </a:rPr>
              <a:t>	</a:t>
            </a:r>
            <a:r>
              <a:rPr lang="en-US" sz="3200" b="1" dirty="0" smtClean="0">
                <a:solidFill>
                  <a:schemeClr val="accent2"/>
                </a:solidFill>
                <a:latin typeface="Calibri" pitchFamily="34" charset="0"/>
              </a:rPr>
              <a:t>	</a:t>
            </a:r>
            <a:r>
              <a:rPr lang="en-US" sz="3200" b="1" u="sng" dirty="0" smtClean="0">
                <a:solidFill>
                  <a:schemeClr val="accent2"/>
                </a:solidFill>
                <a:latin typeface="Calibri" pitchFamily="34" charset="0"/>
              </a:rPr>
              <a:t>Actual </a:t>
            </a:r>
            <a:r>
              <a:rPr lang="en-US" sz="3200" b="1" u="sng" dirty="0" smtClean="0">
                <a:solidFill>
                  <a:schemeClr val="accent2"/>
                </a:solidFill>
                <a:latin typeface="Calibri" pitchFamily="34" charset="0"/>
              </a:rPr>
              <a:t>Primary Losses</a:t>
            </a:r>
            <a:endParaRPr lang="en-US" sz="3200" b="1" u="sng" dirty="0" smtClean="0">
              <a:solidFill>
                <a:schemeClr val="folHlink"/>
              </a:solidFill>
              <a:latin typeface="Calibri" pitchFamily="34" charset="0"/>
            </a:endParaRPr>
          </a:p>
          <a:p>
            <a:pPr eaLnBrk="1" hangingPunct="1"/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</a:rPr>
              <a:t>		Expected Primary Losses</a:t>
            </a:r>
            <a:endParaRPr lang="en-US" sz="3200" b="1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eaLnBrk="1" hangingPunct="1"/>
            <a:endParaRPr lang="en-US" b="1" dirty="0" smtClean="0">
              <a:solidFill>
                <a:schemeClr val="accent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52401"/>
            <a:ext cx="1828800" cy="457199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i="1" dirty="0" smtClean="0">
                <a:solidFill>
                  <a:schemeClr val="accent2"/>
                </a:solidFill>
                <a:latin typeface="Georgia" pitchFamily="18" charset="0"/>
              </a:rPr>
              <a:t>Terms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533400"/>
            <a:ext cx="76200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b="1" i="1" dirty="0" smtClean="0">
              <a:solidFill>
                <a:schemeClr val="accent3"/>
              </a:solidFill>
              <a:latin typeface="Georgia" pitchFamily="18" charset="0"/>
            </a:endParaRPr>
          </a:p>
          <a:p>
            <a:r>
              <a:rPr lang="en-US" sz="1800" b="1" i="1" dirty="0" smtClean="0">
                <a:solidFill>
                  <a:schemeClr val="accent3"/>
                </a:solidFill>
                <a:latin typeface="Georgia" pitchFamily="18" charset="0"/>
              </a:rPr>
              <a:t>Actual Primary Losses</a:t>
            </a:r>
            <a:r>
              <a:rPr lang="en-US" sz="1800" dirty="0" smtClean="0">
                <a:solidFill>
                  <a:schemeClr val="accent3"/>
                </a:solidFill>
                <a:latin typeface="Georgia" pitchFamily="18" charset="0"/>
              </a:rPr>
              <a:t>:  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>
                <a:latin typeface="Georgia" pitchFamily="18" charset="0"/>
              </a:rPr>
              <a:t>Actual Losses up to $5,000 per claim. 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>
                <a:latin typeface="Georgia" pitchFamily="18" charset="0"/>
              </a:rPr>
              <a:t>Reflects claim frequency. 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>
                <a:latin typeface="Georgia" pitchFamily="18" charset="0"/>
              </a:rPr>
              <a:t>For each loss equal to or less than $5,000, the entire amount is used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>
                <a:latin typeface="Georgia" pitchFamily="18" charset="0"/>
              </a:rPr>
              <a:t>For each loss over $5,000, the primary value is $5,000. 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>
                <a:latin typeface="Georgia" pitchFamily="18" charset="0"/>
              </a:rPr>
              <a:t>For medical only losses, the primary value will be reduced by 70%.</a:t>
            </a:r>
          </a:p>
          <a:p>
            <a:endParaRPr lang="en-US" sz="1600" b="1" dirty="0" smtClean="0">
              <a:latin typeface="Georgia" pitchFamily="18" charset="0"/>
            </a:endParaRPr>
          </a:p>
          <a:p>
            <a:r>
              <a:rPr lang="en-US" b="1" i="1" dirty="0" smtClean="0">
                <a:solidFill>
                  <a:schemeClr val="accent3"/>
                </a:solidFill>
                <a:latin typeface="Georgia" pitchFamily="18" charset="0"/>
              </a:rPr>
              <a:t>Actual Excess Losses</a:t>
            </a:r>
            <a:r>
              <a:rPr lang="en-US" b="1" dirty="0" smtClean="0">
                <a:solidFill>
                  <a:schemeClr val="accent3"/>
                </a:solidFill>
                <a:latin typeface="Georgia" pitchFamily="18" charset="0"/>
              </a:rPr>
              <a:t>: 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</a:rPr>
              <a:t> </a:t>
            </a:r>
          </a:p>
          <a:p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</a:rPr>
              <a:t>The amount of each loss in excess of $5,000 per claim</a:t>
            </a:r>
          </a:p>
          <a:p>
            <a:endParaRPr 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Georgia" pitchFamily="18" charset="0"/>
            </a:endParaRPr>
          </a:p>
          <a:p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</a:rPr>
              <a:t>Example:</a:t>
            </a:r>
          </a:p>
          <a:p>
            <a:r>
              <a:rPr lang="en-US" sz="16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</a:rPr>
              <a:t>Claimant </a:t>
            </a:r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</a:rPr>
              <a:t>          </a:t>
            </a:r>
            <a:r>
              <a:rPr lang="en-US" sz="16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</a:rPr>
              <a:t>Claim Value</a:t>
            </a:r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</a:rPr>
              <a:t>           </a:t>
            </a:r>
            <a:r>
              <a:rPr lang="en-US" sz="16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</a:rPr>
              <a:t>Actual Primary</a:t>
            </a:r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</a:rPr>
              <a:t>             </a:t>
            </a:r>
            <a:r>
              <a:rPr lang="en-US" sz="16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</a:rPr>
              <a:t>Actual Excess</a:t>
            </a:r>
          </a:p>
          <a:p>
            <a:r>
              <a:rPr lang="en-US" sz="1600" b="1" dirty="0" smtClean="0">
                <a:latin typeface="Georgia" pitchFamily="18" charset="0"/>
              </a:rPr>
              <a:t>Brad Paisley      $15,000                     $5,000                           $10,000</a:t>
            </a:r>
          </a:p>
          <a:p>
            <a:pPr>
              <a:buFont typeface="Arial" pitchFamily="34" charset="0"/>
              <a:buChar char="•"/>
            </a:pPr>
            <a:endParaRPr lang="en-US" sz="1600" b="1" dirty="0" smtClean="0">
              <a:latin typeface="Georgia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381000"/>
            <a:ext cx="1752600" cy="549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i="1" dirty="0" smtClean="0">
                <a:solidFill>
                  <a:schemeClr val="accent2"/>
                </a:solidFill>
                <a:latin typeface="Georgia" pitchFamily="18" charset="0"/>
              </a:rPr>
              <a:t>Terms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838200"/>
            <a:ext cx="861060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dirty="0">
                <a:solidFill>
                  <a:schemeClr val="accent3"/>
                </a:solidFill>
                <a:latin typeface="Georgia" pitchFamily="18" charset="0"/>
              </a:rPr>
              <a:t>Expected </a:t>
            </a:r>
            <a:r>
              <a:rPr lang="en-US" b="1" i="1" dirty="0" smtClean="0">
                <a:solidFill>
                  <a:schemeClr val="accent3"/>
                </a:solidFill>
                <a:latin typeface="Georgia" pitchFamily="18" charset="0"/>
              </a:rPr>
              <a:t>Losses</a:t>
            </a:r>
            <a:r>
              <a:rPr lang="en-US" b="1" dirty="0" smtClean="0">
                <a:solidFill>
                  <a:schemeClr val="accent3"/>
                </a:solidFill>
                <a:latin typeface="Georgia" pitchFamily="18" charset="0"/>
              </a:rPr>
              <a:t> 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 smtClean="0">
                <a:latin typeface="Georgia" pitchFamily="18" charset="0"/>
              </a:rPr>
              <a:t> Based on Payroll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 smtClean="0">
                <a:latin typeface="Georgia" pitchFamily="18" charset="0"/>
              </a:rPr>
              <a:t>Payroll put in Class Codes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 smtClean="0">
                <a:latin typeface="Georgia" pitchFamily="18" charset="0"/>
              </a:rPr>
              <a:t>Class Codes Assigned </a:t>
            </a:r>
            <a:r>
              <a:rPr lang="en-US" sz="1600" b="1" u="sng" dirty="0" smtClean="0">
                <a:latin typeface="Georgia" pitchFamily="18" charset="0"/>
              </a:rPr>
              <a:t>Expected Loss Rate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b="1" dirty="0" smtClean="0">
              <a:latin typeface="Georgia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600" b="1" dirty="0" smtClean="0">
                <a:latin typeface="Georgia" pitchFamily="18" charset="0"/>
              </a:rPr>
              <a:t>Expected </a:t>
            </a:r>
            <a:r>
              <a:rPr lang="en-US" sz="1600" b="1" dirty="0">
                <a:latin typeface="Georgia" pitchFamily="18" charset="0"/>
              </a:rPr>
              <a:t>Losses </a:t>
            </a:r>
            <a:r>
              <a:rPr lang="en-US" sz="1600" b="1" dirty="0" smtClean="0">
                <a:latin typeface="Georgia" pitchFamily="18" charset="0"/>
              </a:rPr>
              <a:t>are </a:t>
            </a:r>
            <a:r>
              <a:rPr lang="en-US" sz="1600" b="1" dirty="0">
                <a:latin typeface="Georgia" pitchFamily="18" charset="0"/>
              </a:rPr>
              <a:t>obtained by multiplying the </a:t>
            </a:r>
            <a:r>
              <a:rPr lang="en-US" sz="1600" b="1" dirty="0" smtClean="0">
                <a:latin typeface="Georgia" pitchFamily="18" charset="0"/>
              </a:rPr>
              <a:t>*</a:t>
            </a:r>
            <a:r>
              <a:rPr lang="en-US" sz="1600" b="1" u="sng" dirty="0" smtClean="0">
                <a:latin typeface="Georgia" pitchFamily="18" charset="0"/>
              </a:rPr>
              <a:t>Expected </a:t>
            </a:r>
            <a:r>
              <a:rPr lang="en-US" sz="1600" b="1" u="sng" dirty="0">
                <a:latin typeface="Georgia" pitchFamily="18" charset="0"/>
              </a:rPr>
              <a:t>Loss Rate</a:t>
            </a:r>
            <a:r>
              <a:rPr lang="en-US" sz="1600" b="1" dirty="0">
                <a:latin typeface="Georgia" pitchFamily="18" charset="0"/>
              </a:rPr>
              <a:t> by the </a:t>
            </a:r>
            <a:r>
              <a:rPr lang="en-US" sz="1600" b="1" dirty="0" smtClean="0">
                <a:latin typeface="Georgia" pitchFamily="18" charset="0"/>
              </a:rPr>
              <a:t>payroll Amount (Divided by $100) in each Class Code.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b="1" dirty="0" smtClean="0">
              <a:latin typeface="Georgia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b="1" i="1" dirty="0" smtClean="0">
                <a:solidFill>
                  <a:schemeClr val="accent3"/>
                </a:solidFill>
                <a:latin typeface="Georgia" pitchFamily="18" charset="0"/>
              </a:rPr>
              <a:t>Expected Primary Losses</a:t>
            </a:r>
            <a:r>
              <a:rPr lang="en-US" dirty="0" smtClean="0">
                <a:solidFill>
                  <a:schemeClr val="accent3"/>
                </a:solidFill>
                <a:latin typeface="Georgia" pitchFamily="18" charset="0"/>
              </a:rPr>
              <a:t>: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600" b="1" dirty="0" smtClean="0">
                <a:latin typeface="Georgia" pitchFamily="18" charset="0"/>
              </a:rPr>
              <a:t>These are obtained by multiplying the </a:t>
            </a:r>
            <a:r>
              <a:rPr lang="en-US" sz="1600" b="1" u="sng" dirty="0" smtClean="0">
                <a:latin typeface="Georgia" pitchFamily="18" charset="0"/>
              </a:rPr>
              <a:t>Expected Losses</a:t>
            </a:r>
            <a:r>
              <a:rPr lang="en-US" sz="1600" b="1" dirty="0" smtClean="0">
                <a:latin typeface="Georgia" pitchFamily="18" charset="0"/>
              </a:rPr>
              <a:t> by the </a:t>
            </a:r>
            <a:r>
              <a:rPr lang="en-US" sz="1600" b="1" u="sng" dirty="0" smtClean="0">
                <a:latin typeface="Georgia" pitchFamily="18" charset="0"/>
              </a:rPr>
              <a:t>Discount Ratio</a:t>
            </a:r>
            <a:r>
              <a:rPr lang="en-US" sz="1600" b="1" dirty="0" smtClean="0">
                <a:latin typeface="Georgia" pitchFamily="18" charset="0"/>
              </a:rPr>
              <a:t> for each Class Code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 smtClean="0">
              <a:latin typeface="Georgia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b="1" i="1" dirty="0" smtClean="0">
                <a:solidFill>
                  <a:schemeClr val="accent3"/>
                </a:solidFill>
                <a:latin typeface="Georgia" pitchFamily="18" charset="0"/>
              </a:rPr>
              <a:t>Expected Excess Losses: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600" i="1" dirty="0" smtClean="0">
                <a:solidFill>
                  <a:schemeClr val="accent3"/>
                </a:solidFill>
                <a:latin typeface="Georgia" pitchFamily="18" charset="0"/>
              </a:rPr>
              <a:t> </a:t>
            </a:r>
            <a:r>
              <a:rPr lang="en-US" sz="1600" b="1" i="1" dirty="0" smtClean="0">
                <a:latin typeface="Georgia" pitchFamily="18" charset="0"/>
              </a:rPr>
              <a:t>A</a:t>
            </a:r>
            <a:r>
              <a:rPr lang="en-US" sz="1600" b="1" dirty="0" smtClean="0">
                <a:latin typeface="Georgia" pitchFamily="18" charset="0"/>
              </a:rPr>
              <a:t>re obtained by subtracting the </a:t>
            </a:r>
            <a:r>
              <a:rPr lang="en-US" sz="1600" b="1" u="sng" dirty="0" smtClean="0">
                <a:latin typeface="Georgia" pitchFamily="18" charset="0"/>
              </a:rPr>
              <a:t>Expected Primary Losses</a:t>
            </a:r>
            <a:r>
              <a:rPr lang="en-US" sz="1600" b="1" dirty="0" smtClean="0">
                <a:latin typeface="Georgia" pitchFamily="18" charset="0"/>
              </a:rPr>
              <a:t> from the </a:t>
            </a:r>
            <a:r>
              <a:rPr lang="en-US" sz="1600" b="1" u="sng" dirty="0" smtClean="0">
                <a:latin typeface="Georgia" pitchFamily="18" charset="0"/>
              </a:rPr>
              <a:t>Expected Losses</a:t>
            </a:r>
            <a:r>
              <a:rPr lang="en-US" sz="1600" b="1" dirty="0" smtClean="0">
                <a:latin typeface="Georgia" pitchFamily="18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 smtClean="0">
              <a:latin typeface="Georgia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 smtClean="0">
              <a:latin typeface="Georgia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 smtClean="0">
              <a:latin typeface="Georgia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 smtClean="0">
              <a:latin typeface="Georgia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 smtClean="0">
              <a:latin typeface="Georgia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 smtClean="0">
              <a:latin typeface="Georgia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 smtClean="0">
              <a:latin typeface="Georgia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latin typeface="Georgia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latin typeface="Georgia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750175" cy="762000"/>
          </a:xfrm>
        </p:spPr>
        <p:txBody>
          <a:bodyPr/>
          <a:lstStyle/>
          <a:p>
            <a:r>
              <a:rPr lang="en-US" b="1" i="1" dirty="0" smtClean="0">
                <a:solidFill>
                  <a:schemeClr val="accent3"/>
                </a:solidFill>
                <a:latin typeface="Georgia" pitchFamily="18" charset="0"/>
              </a:rPr>
              <a:t>Actual Primary Losses</a:t>
            </a:r>
            <a:r>
              <a:rPr lang="en-US" dirty="0" smtClean="0">
                <a:solidFill>
                  <a:schemeClr val="accent3"/>
                </a:solidFill>
                <a:latin typeface="Georgia" pitchFamily="18" charset="0"/>
              </a:rPr>
              <a:t>-</a:t>
            </a:r>
            <a:r>
              <a:rPr lang="en-US" b="1" dirty="0" smtClean="0">
                <a:solidFill>
                  <a:schemeClr val="accent3"/>
                </a:solidFill>
                <a:latin typeface="Georgia" pitchFamily="18" charset="0"/>
              </a:rPr>
              <a:t>Example</a:t>
            </a:r>
            <a:r>
              <a:rPr lang="en-US" dirty="0" smtClean="0">
                <a:solidFill>
                  <a:schemeClr val="accent3"/>
                </a:solidFill>
                <a:latin typeface="Georgia" pitchFamily="18" charset="0"/>
              </a:rPr>
              <a:t/>
            </a:r>
            <a:br>
              <a:rPr lang="en-US" dirty="0" smtClean="0">
                <a:solidFill>
                  <a:schemeClr val="accent3"/>
                </a:solidFill>
                <a:latin typeface="Georgia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00138"/>
            <a:ext cx="7962901" cy="3776662"/>
          </a:xfrm>
        </p:spPr>
        <p:txBody>
          <a:bodyPr/>
          <a:lstStyle/>
          <a:p>
            <a:r>
              <a:rPr lang="en-US" dirty="0" smtClean="0">
                <a:latin typeface="Georgia" pitchFamily="18" charset="0"/>
              </a:rPr>
              <a:t>Based on Claims Losses</a:t>
            </a:r>
          </a:p>
          <a:p>
            <a:r>
              <a:rPr lang="en-US" dirty="0" smtClean="0">
                <a:latin typeface="Georgia" pitchFamily="18" charset="0"/>
              </a:rPr>
              <a:t>Agency: ABC Law Enforcement</a:t>
            </a:r>
          </a:p>
          <a:p>
            <a:r>
              <a:rPr lang="en-US" dirty="0" smtClean="0">
                <a:latin typeface="Georgia" pitchFamily="18" charset="0"/>
              </a:rPr>
              <a:t>Loss History</a:t>
            </a:r>
            <a:r>
              <a:rPr lang="en-US" dirty="0" smtClean="0">
                <a:latin typeface="Georgia" pitchFamily="18" charset="0"/>
              </a:rPr>
              <a:t>:</a:t>
            </a:r>
          </a:p>
          <a:p>
            <a:endParaRPr lang="en-US" dirty="0" smtClean="0">
              <a:latin typeface="Georgia" pitchFamily="18" charset="0"/>
            </a:endParaRPr>
          </a:p>
          <a:p>
            <a:endParaRPr lang="en-US" dirty="0" smtClean="0">
              <a:latin typeface="Georgia" pitchFamily="18" charset="0"/>
            </a:endParaRPr>
          </a:p>
          <a:p>
            <a:endParaRPr lang="en-US" dirty="0" smtClean="0">
              <a:latin typeface="Georgia" pitchFamily="18" charset="0"/>
            </a:endParaRPr>
          </a:p>
          <a:p>
            <a:r>
              <a:rPr lang="en-US" dirty="0" smtClean="0"/>
              <a:t>  </a:t>
            </a:r>
            <a:r>
              <a:rPr lang="en-US" dirty="0" smtClean="0">
                <a:latin typeface="Georgia" pitchFamily="18" charset="0"/>
              </a:rPr>
              <a:t>          </a:t>
            </a:r>
            <a:endParaRPr lang="en-US" dirty="0" smtClean="0">
              <a:latin typeface="Georgia" pitchFamily="18" charset="0"/>
            </a:endParaRPr>
          </a:p>
          <a:p>
            <a:endParaRPr lang="en-US" dirty="0" smtClean="0">
              <a:latin typeface="Georgia" pitchFamily="18" charset="0"/>
            </a:endParaRPr>
          </a:p>
          <a:p>
            <a:endParaRPr lang="en-US" dirty="0">
              <a:latin typeface="Georgia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09600" y="2743200"/>
          <a:ext cx="6324600" cy="1533525"/>
        </p:xfrm>
        <a:graphic>
          <a:graphicData uri="http://schemas.openxmlformats.org/presentationml/2006/ole">
            <p:oleObj spid="_x0000_s1028" name="Worksheet" r:id="rId3" imgW="1228771" imgH="1533493" progId="Excel.Sheet.12">
              <p:embed/>
            </p:oleObj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3400" y="2286000"/>
          <a:ext cx="7315200" cy="2514599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973582"/>
                <a:gridCol w="2040521"/>
                <a:gridCol w="1720439"/>
                <a:gridCol w="1070273"/>
                <a:gridCol w="1510385"/>
              </a:tblGrid>
              <a:tr h="6286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baseline="0" dirty="0" smtClean="0">
                          <a:latin typeface="Georgia" pitchFamily="18" charset="0"/>
                        </a:rPr>
                        <a:t> Policy     Year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baseline="0" dirty="0">
                          <a:latin typeface="Georgia" pitchFamily="18" charset="0"/>
                        </a:rPr>
                        <a:t>Claimant 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baseline="0" dirty="0">
                          <a:latin typeface="Georgia" pitchFamily="18" charset="0"/>
                        </a:rPr>
                        <a:t>DOA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baseline="0" dirty="0">
                          <a:latin typeface="Georgia" pitchFamily="18" charset="0"/>
                        </a:rPr>
                        <a:t>Claim Amount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baseline="0" dirty="0">
                          <a:latin typeface="Georgia" pitchFamily="18" charset="0"/>
                        </a:rPr>
                        <a:t>Claim Type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343" marR="8343" marT="8343" marB="0" anchor="ctr"/>
                </a:tc>
              </a:tr>
              <a:tr h="3143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>
                          <a:latin typeface="Georgia" pitchFamily="18" charset="0"/>
                        </a:rPr>
                        <a:t>2009</a:t>
                      </a:r>
                      <a:endParaRPr lang="en-US" sz="1600" b="1" i="0" u="none" strike="noStrike" baseline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343" marR="8343" marT="8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baseline="0" dirty="0">
                          <a:latin typeface="Georgia" pitchFamily="18" charset="0"/>
                        </a:rPr>
                        <a:t>Christine Cagney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343" marR="8343" marT="83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 dirty="0">
                          <a:latin typeface="Georgia" pitchFamily="18" charset="0"/>
                        </a:rPr>
                        <a:t>7/1/2009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343" marR="8343" marT="83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>
                          <a:latin typeface="Georgia" pitchFamily="18" charset="0"/>
                        </a:rPr>
                        <a:t>$3,000</a:t>
                      </a:r>
                      <a:endParaRPr lang="en-US" sz="1600" b="1" i="0" u="none" strike="noStrike" baseline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343" marR="8343" marT="8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baseline="0" dirty="0">
                          <a:latin typeface="Georgia" pitchFamily="18" charset="0"/>
                        </a:rPr>
                        <a:t>Medical Only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343" marR="8343" marT="8343" marB="0" anchor="b"/>
                </a:tc>
              </a:tr>
              <a:tr h="3143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>
                          <a:latin typeface="Georgia" pitchFamily="18" charset="0"/>
                        </a:rPr>
                        <a:t>2009</a:t>
                      </a:r>
                      <a:endParaRPr lang="en-US" sz="1600" b="1" i="0" u="none" strike="noStrike" baseline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343" marR="8343" marT="8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baseline="0">
                          <a:latin typeface="Georgia" pitchFamily="18" charset="0"/>
                        </a:rPr>
                        <a:t>Angus MacGyver </a:t>
                      </a:r>
                      <a:endParaRPr lang="en-US" sz="1600" b="1" i="0" u="none" strike="noStrike" baseline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343" marR="8343" marT="83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 dirty="0">
                          <a:latin typeface="Georgia" pitchFamily="18" charset="0"/>
                        </a:rPr>
                        <a:t>10/1/2009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343" marR="8343" marT="83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>
                          <a:latin typeface="Georgia" pitchFamily="18" charset="0"/>
                        </a:rPr>
                        <a:t>$7,000</a:t>
                      </a:r>
                      <a:endParaRPr lang="en-US" sz="1600" b="1" i="0" u="none" strike="noStrike" baseline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343" marR="8343" marT="8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baseline="0" dirty="0">
                          <a:latin typeface="Georgia" pitchFamily="18" charset="0"/>
                        </a:rPr>
                        <a:t>Medical Only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343" marR="8343" marT="8343" marB="0" anchor="b"/>
                </a:tc>
              </a:tr>
              <a:tr h="3143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>
                          <a:latin typeface="Georgia" pitchFamily="18" charset="0"/>
                        </a:rPr>
                        <a:t>2010</a:t>
                      </a:r>
                      <a:endParaRPr lang="en-US" sz="1600" b="1" i="0" u="none" strike="noStrike" baseline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343" marR="8343" marT="8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baseline="0">
                          <a:latin typeface="Georgia" pitchFamily="18" charset="0"/>
                        </a:rPr>
                        <a:t>Danny Williams</a:t>
                      </a:r>
                      <a:endParaRPr lang="en-US" sz="1600" b="1" i="0" u="none" strike="noStrike" baseline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343" marR="8343" marT="83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 dirty="0">
                          <a:latin typeface="Georgia" pitchFamily="18" charset="0"/>
                        </a:rPr>
                        <a:t>2/1/2010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343" marR="8343" marT="83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 dirty="0">
                          <a:latin typeface="Georgia" pitchFamily="18" charset="0"/>
                        </a:rPr>
                        <a:t>$5,000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343" marR="8343" marT="8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 smtClean="0">
                          <a:solidFill>
                            <a:schemeClr val="dk1"/>
                          </a:solidFill>
                          <a:latin typeface="Georgia" pitchFamily="18" charset="0"/>
                        </a:rPr>
                        <a:t>Indemnity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343" marR="8343" marT="8343" marB="0" anchor="b"/>
                </a:tc>
              </a:tr>
              <a:tr h="3143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>
                          <a:latin typeface="Georgia" pitchFamily="18" charset="0"/>
                        </a:rPr>
                        <a:t>2010</a:t>
                      </a:r>
                      <a:endParaRPr lang="en-US" sz="1600" b="1" i="0" u="none" strike="noStrike" baseline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343" marR="8343" marT="8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baseline="0">
                          <a:latin typeface="Georgia" pitchFamily="18" charset="0"/>
                        </a:rPr>
                        <a:t>Steve McGarrett   </a:t>
                      </a:r>
                      <a:endParaRPr lang="en-US" sz="1600" b="1" i="0" u="none" strike="noStrike" baseline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343" marR="8343" marT="83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>
                          <a:latin typeface="Georgia" pitchFamily="18" charset="0"/>
                        </a:rPr>
                        <a:t>5/1/2010</a:t>
                      </a:r>
                      <a:endParaRPr lang="en-US" sz="1600" b="1" i="0" u="none" strike="noStrike" baseline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343" marR="8343" marT="83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 dirty="0">
                          <a:latin typeface="Georgia" pitchFamily="18" charset="0"/>
                        </a:rPr>
                        <a:t>$1,000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343" marR="8343" marT="8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baseline="0" dirty="0">
                          <a:latin typeface="Georgia" pitchFamily="18" charset="0"/>
                        </a:rPr>
                        <a:t>Medical Only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343" marR="8343" marT="8343" marB="0" anchor="b"/>
                </a:tc>
              </a:tr>
              <a:tr h="3143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>
                          <a:latin typeface="Georgia" pitchFamily="18" charset="0"/>
                        </a:rPr>
                        <a:t>2011</a:t>
                      </a:r>
                      <a:endParaRPr lang="en-US" sz="1600" b="1" i="0" u="none" strike="noStrike" baseline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343" marR="8343" marT="8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baseline="0">
                          <a:latin typeface="Georgia" pitchFamily="18" charset="0"/>
                        </a:rPr>
                        <a:t>Joe Friday  </a:t>
                      </a:r>
                      <a:endParaRPr lang="en-US" sz="1600" b="1" i="0" u="none" strike="noStrike" baseline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343" marR="8343" marT="83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>
                          <a:latin typeface="Georgia" pitchFamily="18" charset="0"/>
                        </a:rPr>
                        <a:t>6/15/2011</a:t>
                      </a:r>
                      <a:endParaRPr lang="en-US" sz="1600" b="1" i="0" u="none" strike="noStrike" baseline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343" marR="8343" marT="83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>
                          <a:latin typeface="Georgia" pitchFamily="18" charset="0"/>
                        </a:rPr>
                        <a:t>$20,000</a:t>
                      </a:r>
                      <a:endParaRPr lang="en-US" sz="1600" b="1" i="0" u="none" strike="noStrike" baseline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343" marR="8343" marT="8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 smtClean="0">
                          <a:solidFill>
                            <a:schemeClr val="dk1"/>
                          </a:solidFill>
                          <a:latin typeface="Georgia" pitchFamily="18" charset="0"/>
                        </a:rPr>
                        <a:t>Med + </a:t>
                      </a:r>
                      <a:r>
                        <a:rPr lang="en-US" sz="1600" b="0" i="0" u="none" strike="noStrike" baseline="0" dirty="0" err="1" smtClean="0">
                          <a:solidFill>
                            <a:schemeClr val="dk1"/>
                          </a:solidFill>
                          <a:latin typeface="Georgia" pitchFamily="18" charset="0"/>
                        </a:rPr>
                        <a:t>Indem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343" marR="8343" marT="8343" marB="0" anchor="b"/>
                </a:tc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baseline="0">
                          <a:latin typeface="Georgia" pitchFamily="18" charset="0"/>
                        </a:rPr>
                        <a:t>Total</a:t>
                      </a:r>
                      <a:endParaRPr lang="en-US" sz="1600" b="1" i="0" u="none" strike="noStrike" baseline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343" marR="8343" marT="8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baseline="0">
                          <a:latin typeface="Georgia" pitchFamily="18" charset="0"/>
                        </a:rPr>
                        <a:t> </a:t>
                      </a:r>
                      <a:endParaRPr lang="en-US" sz="1600" b="1" i="0" u="none" strike="noStrike" baseline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343" marR="8343" marT="8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baseline="0">
                          <a:latin typeface="Georgia" pitchFamily="18" charset="0"/>
                        </a:rPr>
                        <a:t> </a:t>
                      </a:r>
                      <a:endParaRPr lang="en-US" sz="1600" b="1" i="0" u="none" strike="noStrike" baseline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343" marR="8343" marT="83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>
                          <a:latin typeface="Georgia" pitchFamily="18" charset="0"/>
                        </a:rPr>
                        <a:t>$36,000</a:t>
                      </a:r>
                      <a:endParaRPr lang="en-US" sz="1600" b="1" i="0" u="none" strike="noStrike" baseline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343" marR="8343" marT="8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baseline="0" dirty="0">
                          <a:latin typeface="Georgia" pitchFamily="18" charset="0"/>
                        </a:rPr>
                        <a:t> 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343" marR="8343" marT="8343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2|11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8|5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4|60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578.8|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6|1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10|1.4|2.5|2.9|2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1.8|3|1.1|1.1|2.4|2.4|10.1|2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1096</TotalTime>
  <Words>1182</Words>
  <Application>Microsoft Office PowerPoint</Application>
  <PresentationFormat>On-screen Show (4:3)</PresentationFormat>
  <Paragraphs>311</Paragraphs>
  <Slides>25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Angles</vt:lpstr>
      <vt:lpstr>Microsoft Office Excel Worksheet</vt:lpstr>
      <vt:lpstr>Slide 1</vt:lpstr>
      <vt:lpstr>Slide 2</vt:lpstr>
      <vt:lpstr>The Experience Modification Factor</vt:lpstr>
      <vt:lpstr>             How  does it work?</vt:lpstr>
      <vt:lpstr>Slide 5</vt:lpstr>
      <vt:lpstr>Experience Modification Formula</vt:lpstr>
      <vt:lpstr>Terms</vt:lpstr>
      <vt:lpstr>Terms</vt:lpstr>
      <vt:lpstr>Actual Primary Losses-Example </vt:lpstr>
      <vt:lpstr>Actual Primary /Excess Losses      ABC Law Enforcement</vt:lpstr>
      <vt:lpstr>  Expected  Losses-    (Based on Payroll)    ABC law Enforcement </vt:lpstr>
      <vt:lpstr>Expected losses -Abc Law Enforcement</vt:lpstr>
      <vt:lpstr>Expected losses Abc Law Enforcement</vt:lpstr>
      <vt:lpstr>E-Mod Calculation: ABC Law Enforcement</vt:lpstr>
      <vt:lpstr>Terms</vt:lpstr>
      <vt:lpstr>      Experience Modification Formula</vt:lpstr>
      <vt:lpstr>  E-Mod Calculation -ABC Law Enforcement </vt:lpstr>
      <vt:lpstr>  E-Mod Calculation    ABC Law Enforcement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Experience Modification Factor</dc:title>
  <dc:creator>kadair</dc:creator>
  <cp:lastModifiedBy>kadair</cp:lastModifiedBy>
  <cp:revision>99</cp:revision>
  <dcterms:created xsi:type="dcterms:W3CDTF">2012-09-13T15:34:33Z</dcterms:created>
  <dcterms:modified xsi:type="dcterms:W3CDTF">2013-04-29T18:06:42Z</dcterms:modified>
</cp:coreProperties>
</file>