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79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478407-9144-401D-B826-995FF993114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331430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78407-9144-401D-B826-995FF993114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387625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78407-9144-401D-B826-995FF993114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65995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78407-9144-401D-B826-995FF993114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240446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478407-9144-401D-B826-995FF993114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220245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478407-9144-401D-B826-995FF993114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4074655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478407-9144-401D-B826-995FF9931140}" type="datetimeFigureOut">
              <a:rPr lang="en-US" smtClean="0"/>
              <a:pPr/>
              <a:t>10/1/2012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11083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478407-9144-401D-B826-995FF9931140}" type="datetimeFigureOut">
              <a:rPr lang="en-US" smtClean="0"/>
              <a:pPr/>
              <a:t>10/1/2012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249997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78407-9144-401D-B826-995FF9931140}" type="datetimeFigureOut">
              <a:rPr lang="en-US" smtClean="0"/>
              <a:pPr/>
              <a:t>10/1/2012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328074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78407-9144-401D-B826-995FF993114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4192144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78407-9144-401D-B826-995FF993114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276125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78407-9144-401D-B826-995FF9931140}" type="datetimeFigureOut">
              <a:rPr lang="en-US" smtClean="0"/>
              <a:pPr/>
              <a:t>10/1/2012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03BD5-278D-4F87-90E9-6B4CA7247D6F}" type="slidenum">
              <a:rPr lang="en-US" smtClean="0"/>
              <a:pPr/>
              <a:t>‹#›</a:t>
            </a:fld>
            <a:endParaRPr lang="en-US"/>
          </a:p>
        </p:txBody>
      </p:sp>
    </p:spTree>
    <p:extLst>
      <p:ext uri="{BB962C8B-B14F-4D97-AF65-F5344CB8AC3E}">
        <p14:creationId xmlns:p14="http://schemas.microsoft.com/office/powerpoint/2010/main" xmlns="" val="296832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ediation%20Documents/DRAFT%20Form%2050.doc" TargetMode="External"/><Relationship Id="rId7" Type="http://schemas.openxmlformats.org/officeDocument/2006/relationships/hyperlink" Target="Mediation%20Documents/Form%20for%20Mediations.docx" TargetMode="External"/><Relationship Id="rId2" Type="http://schemas.openxmlformats.org/officeDocument/2006/relationships/hyperlink" Target="Mediation%20Documents/DRAFT%20Form%2021.docx" TargetMode="External"/><Relationship Id="rId1" Type="http://schemas.openxmlformats.org/officeDocument/2006/relationships/slideLayout" Target="../slideLayouts/slideLayout2.xml"/><Relationship Id="rId6" Type="http://schemas.openxmlformats.org/officeDocument/2006/relationships/hyperlink" Target="Mediation%20Documents/DRAFT%20Form%2053.doc" TargetMode="External"/><Relationship Id="rId5" Type="http://schemas.openxmlformats.org/officeDocument/2006/relationships/hyperlink" Target="Mediation%20Documents/DRAFT%20Form%2052.doc" TargetMode="External"/><Relationship Id="rId4" Type="http://schemas.openxmlformats.org/officeDocument/2006/relationships/hyperlink" Target="Mediation%20Documents/DRAFT%20Form%2051.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New Mediation Regulation</a:t>
            </a:r>
            <a:endParaRPr lang="en-US" dirty="0"/>
          </a:p>
        </p:txBody>
      </p:sp>
      <p:sp>
        <p:nvSpPr>
          <p:cNvPr id="6" name="Subtitle 5"/>
          <p:cNvSpPr>
            <a:spLocks noGrp="1"/>
          </p:cNvSpPr>
          <p:nvPr>
            <p:ph type="subTitle" idx="1"/>
          </p:nvPr>
        </p:nvSpPr>
        <p:spPr/>
        <p:txBody>
          <a:bodyPr/>
          <a:lstStyle/>
          <a:p>
            <a:r>
              <a:rPr lang="en-US" b="1" dirty="0" smtClean="0">
                <a:solidFill>
                  <a:schemeClr val="tx1"/>
                </a:solidFill>
              </a:rPr>
              <a:t>October 16</a:t>
            </a:r>
            <a:r>
              <a:rPr lang="en-US" b="1" dirty="0" smtClean="0">
                <a:solidFill>
                  <a:schemeClr val="tx1"/>
                </a:solidFill>
              </a:rPr>
              <a:t>, </a:t>
            </a:r>
            <a:r>
              <a:rPr lang="en-US" b="1" dirty="0" smtClean="0">
                <a:solidFill>
                  <a:schemeClr val="tx1"/>
                </a:solidFill>
              </a:rPr>
              <a:t>2012</a:t>
            </a:r>
          </a:p>
          <a:p>
            <a:r>
              <a:rPr lang="en-US" b="1" dirty="0" smtClean="0">
                <a:solidFill>
                  <a:schemeClr val="tx1"/>
                </a:solidFill>
              </a:rPr>
              <a:t>Commissioner Derrick L. Williams</a:t>
            </a:r>
            <a:endParaRPr lang="en-US" b="1" dirty="0">
              <a:solidFill>
                <a:schemeClr val="tx1"/>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itle 1"/>
          <p:cNvSpPr txBox="1">
            <a:spLocks/>
          </p:cNvSpPr>
          <p:nvPr/>
        </p:nvSpPr>
        <p:spPr>
          <a:xfrm>
            <a:off x="477981" y="1828800"/>
            <a:ext cx="8141855"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xmlns="" val="4101440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81200"/>
            <a:ext cx="8229600" cy="4525963"/>
          </a:xfrm>
        </p:spPr>
        <p:txBody>
          <a:bodyPr>
            <a:normAutofit fontScale="70000" lnSpcReduction="20000"/>
          </a:bodyPr>
          <a:lstStyle/>
          <a:p>
            <a:pPr marL="0" indent="0" algn="ctr">
              <a:buNone/>
            </a:pPr>
            <a:r>
              <a:rPr lang="en-US" u="sng" dirty="0"/>
              <a:t>67-1804. Selection of Mediator and Required Schedule. </a:t>
            </a:r>
            <a:endParaRPr lang="en-US" dirty="0"/>
          </a:p>
          <a:p>
            <a:pPr marL="0" indent="0" algn="just">
              <a:buNone/>
            </a:pPr>
            <a:r>
              <a:rPr lang="en-US" dirty="0" smtClean="0"/>
              <a:t>A.</a:t>
            </a:r>
            <a:r>
              <a:rPr lang="en-US" dirty="0"/>
              <a:t> </a:t>
            </a:r>
            <a:r>
              <a:rPr lang="en-US" dirty="0" smtClean="0"/>
              <a:t>The </a:t>
            </a:r>
            <a:r>
              <a:rPr lang="en-US" dirty="0"/>
              <a:t>parties may consent to use any mediator who is duly qualified. The mediator must be certified as a mediator per the certification process established by the South Carolina Bar Association.</a:t>
            </a:r>
          </a:p>
          <a:p>
            <a:pPr marL="0" indent="0" algn="just">
              <a:buNone/>
            </a:pPr>
            <a:r>
              <a:rPr lang="en-US" dirty="0" smtClean="0"/>
              <a:t>B.</a:t>
            </a:r>
            <a:r>
              <a:rPr lang="en-US" dirty="0"/>
              <a:t> </a:t>
            </a:r>
            <a:r>
              <a:rPr lang="en-US" dirty="0" smtClean="0"/>
              <a:t>The </a:t>
            </a:r>
            <a:r>
              <a:rPr lang="en-US" dirty="0"/>
              <a:t>parties must select a mediator within ten days of the filing of the Form 51 or the response to the Form 21, and must promptly notify the Commission of the mediator and proposed mediation date.</a:t>
            </a:r>
          </a:p>
          <a:p>
            <a:pPr marL="0" indent="0" algn="just">
              <a:buNone/>
            </a:pPr>
            <a:r>
              <a:rPr lang="en-US" dirty="0" smtClean="0"/>
              <a:t>C.</a:t>
            </a:r>
            <a:r>
              <a:rPr lang="en-US" dirty="0"/>
              <a:t> </a:t>
            </a:r>
            <a:r>
              <a:rPr lang="en-US" dirty="0" smtClean="0"/>
              <a:t>The </a:t>
            </a:r>
            <a:r>
              <a:rPr lang="en-US" dirty="0"/>
              <a:t>mediation must be completed within sixty days of the filing of the Form 51 or the response to the Form 21, unless otherwise agreed to by the parties. If the mediation is not completed within the sixty day timeframe then the case shall be set by the Judicial Department in the normal course of the docket scheduling. </a:t>
            </a:r>
          </a:p>
          <a:p>
            <a:pPr marL="0" indent="0" algn="just">
              <a:buNone/>
            </a:pPr>
            <a:r>
              <a:rPr lang="en-US" dirty="0" smtClean="0"/>
              <a:t>D.</a:t>
            </a:r>
            <a:r>
              <a:rPr lang="en-US" dirty="0"/>
              <a:t> </a:t>
            </a:r>
            <a:r>
              <a:rPr lang="en-US" dirty="0" smtClean="0"/>
              <a:t>If </a:t>
            </a:r>
            <a:r>
              <a:rPr lang="en-US" dirty="0"/>
              <a:t>the parties cannot agree on a mediator, the Commission shall appoint a duly qualified mediator for them.</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6025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anim calcmode="lin" valueType="num">
                                      <p:cBhvr>
                                        <p:cTn id="15"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anim calcmode="lin" valueType="num">
                                      <p:cBhvr>
                                        <p:cTn id="22"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anim calcmode="lin" valueType="num">
                                      <p:cBhvr>
                                        <p:cTn id="29"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2057400"/>
            <a:ext cx="8229600" cy="4525963"/>
          </a:xfrm>
        </p:spPr>
        <p:txBody>
          <a:bodyPr>
            <a:normAutofit fontScale="85000" lnSpcReduction="20000"/>
          </a:bodyPr>
          <a:lstStyle/>
          <a:p>
            <a:pPr marL="0" indent="0" algn="ctr">
              <a:buNone/>
            </a:pPr>
            <a:r>
              <a:rPr lang="en-US" u="sng" dirty="0"/>
              <a:t>67-1805. Parties Represented.</a:t>
            </a:r>
            <a:endParaRPr lang="en-US" dirty="0"/>
          </a:p>
          <a:p>
            <a:pPr marL="0" indent="0" algn="just">
              <a:buNone/>
            </a:pPr>
            <a:r>
              <a:rPr lang="en-US" dirty="0" smtClean="0"/>
              <a:t>In </a:t>
            </a:r>
            <a:r>
              <a:rPr lang="en-US" dirty="0"/>
              <a:t>addition to their attorney being present, each party shall provide a representative, who shall attend the mediation in person or via telephone. The representative shall have authority to enter into negotiations, in good faith, to resolve the issues in dispute. If the representative attends via telephone, they shall be available by telephone for the duration of the mediation. Reasonable notice shall be provided to the opposing party concerning attendance via telephone, prior to the mediation. This regulation does not prevent a claimant from proceeding pro se.</a:t>
            </a:r>
            <a:r>
              <a:rPr lang="en-US" b="1" dirty="0"/>
              <a:t> </a:t>
            </a:r>
            <a:endParaRPr lang="en-US" dirty="0"/>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4706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1905000"/>
            <a:ext cx="8229600" cy="4525963"/>
          </a:xfrm>
        </p:spPr>
        <p:txBody>
          <a:bodyPr>
            <a:normAutofit fontScale="77500" lnSpcReduction="20000"/>
          </a:bodyPr>
          <a:lstStyle/>
          <a:p>
            <a:pPr marL="0" indent="0" algn="ctr">
              <a:buNone/>
            </a:pPr>
            <a:r>
              <a:rPr lang="en-US" u="sng" dirty="0"/>
              <a:t>67-1806. Mediation Communications Confidential.</a:t>
            </a:r>
            <a:endParaRPr lang="en-US" dirty="0"/>
          </a:p>
          <a:p>
            <a:pPr marL="0" indent="0" algn="just">
              <a:buNone/>
            </a:pPr>
            <a:r>
              <a:rPr lang="en-US" dirty="0" smtClean="0"/>
              <a:t>A.</a:t>
            </a:r>
            <a:r>
              <a:rPr lang="en-US" dirty="0"/>
              <a:t> </a:t>
            </a:r>
            <a:r>
              <a:rPr lang="en-US" dirty="0" smtClean="0"/>
              <a:t>All </a:t>
            </a:r>
            <a:r>
              <a:rPr lang="en-US" dirty="0"/>
              <a:t>communications and statements that take place within the context of mediation shall be confidential and not subject to disclosure. Such communications or statements shall not be disclosed by any mediator, party, attorney, or attendee and may not be used as evidence in any proceeding. An executed agreement resulting from mediation is not subject to the confidentiality requirements described above.</a:t>
            </a:r>
          </a:p>
          <a:p>
            <a:pPr marL="0" indent="0" algn="just">
              <a:buNone/>
            </a:pPr>
            <a:r>
              <a:rPr lang="en-US" dirty="0" smtClean="0"/>
              <a:t>B.</a:t>
            </a:r>
            <a:r>
              <a:rPr lang="en-US" dirty="0"/>
              <a:t> </a:t>
            </a:r>
            <a:r>
              <a:rPr lang="en-US" dirty="0" smtClean="0"/>
              <a:t>Neither </a:t>
            </a:r>
            <a:r>
              <a:rPr lang="en-US" dirty="0"/>
              <a:t>the mediator nor any third-party observer may be subpoenaed or otherwise required to testify concerning a mediation or settlement negotiation in any proceeding. The mediator’s notes shall not be placed in the Commission’s file, shall not be subject to discovery, and shall not be used as evidence in any proceeding.</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8258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endParaRPr lang="en-US" dirty="0"/>
          </a:p>
        </p:txBody>
      </p:sp>
      <p:sp>
        <p:nvSpPr>
          <p:cNvPr id="3" name="Content Placeholder 2"/>
          <p:cNvSpPr>
            <a:spLocks noGrp="1"/>
          </p:cNvSpPr>
          <p:nvPr>
            <p:ph idx="1"/>
          </p:nvPr>
        </p:nvSpPr>
        <p:spPr>
          <a:xfrm>
            <a:off x="457200" y="2057400"/>
            <a:ext cx="8229600" cy="4525963"/>
          </a:xfrm>
        </p:spPr>
        <p:txBody>
          <a:bodyPr>
            <a:normAutofit fontScale="77500" lnSpcReduction="20000"/>
          </a:bodyPr>
          <a:lstStyle/>
          <a:p>
            <a:pPr marL="0" indent="0" algn="ctr">
              <a:buNone/>
            </a:pPr>
            <a:r>
              <a:rPr lang="en-US" u="sng" dirty="0"/>
              <a:t>67-1807. Expense of Mediation. </a:t>
            </a:r>
            <a:endParaRPr lang="en-US" dirty="0"/>
          </a:p>
          <a:p>
            <a:pPr marL="0" indent="0" algn="just">
              <a:buNone/>
            </a:pPr>
            <a:r>
              <a:rPr lang="en-US" dirty="0" smtClean="0"/>
              <a:t>The </a:t>
            </a:r>
            <a:r>
              <a:rPr lang="en-US" dirty="0"/>
              <a:t>parties shall share the cost of mediation equally, unless otherwise agreed by the parties, or as otherwise ordered by the Commission.</a:t>
            </a:r>
          </a:p>
          <a:p>
            <a:pPr marL="0" indent="0" algn="ctr">
              <a:buNone/>
            </a:pPr>
            <a:r>
              <a:rPr lang="en-US" u="sng" dirty="0" smtClean="0"/>
              <a:t>67-1808</a:t>
            </a:r>
            <a:r>
              <a:rPr lang="en-US" u="sng" dirty="0"/>
              <a:t>. Penalties.</a:t>
            </a:r>
            <a:endParaRPr lang="en-US" dirty="0"/>
          </a:p>
          <a:p>
            <a:pPr marL="0" indent="0" algn="just">
              <a:buNone/>
            </a:pPr>
            <a:r>
              <a:rPr lang="en-US" dirty="0" smtClean="0"/>
              <a:t>Any </a:t>
            </a:r>
            <a:r>
              <a:rPr lang="en-US" dirty="0"/>
              <a:t>party who refuses or neglects to act in good faith during the mediation may be subject to a fine not to exceed the actual cost of the mediation. Any party who believes this provision has been violated may file a Motion for a Rule to Show Cause before the jurisdictional Commissioner for purposes of assessing fines and penalties. The parties shall have the right of review and appeal as in other cases.</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8880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81200"/>
            <a:ext cx="8229600" cy="4525963"/>
          </a:xfrm>
        </p:spPr>
        <p:txBody>
          <a:bodyPr/>
          <a:lstStyle/>
          <a:p>
            <a:pPr marL="0" indent="0" algn="ctr">
              <a:buNone/>
            </a:pPr>
            <a:r>
              <a:rPr lang="en-US" u="sng" dirty="0"/>
              <a:t>67-1809. Forms Required Upon Completion.</a:t>
            </a:r>
            <a:endParaRPr lang="en-US" dirty="0"/>
          </a:p>
          <a:p>
            <a:pPr marL="0" indent="0">
              <a:buNone/>
            </a:pPr>
            <a:r>
              <a:rPr lang="en-US" dirty="0" smtClean="0"/>
              <a:t>A </a:t>
            </a:r>
            <a:r>
              <a:rPr lang="en-US" dirty="0"/>
              <a:t>Form 70 shall be filed by the Mediator with the Judicial Department at the conclusion of the mediation. A Form 70 shall not become a part of the Commission’s file and will solely be used for tracking purposes.</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6118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1981200"/>
            <a:ext cx="8229600" cy="4525963"/>
          </a:xfrm>
        </p:spPr>
        <p:txBody>
          <a:bodyPr/>
          <a:lstStyle/>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r>
              <a:rPr lang="en-US" b="1" dirty="0" smtClean="0"/>
              <a:t>QUESTIONS?</a:t>
            </a:r>
            <a:endParaRPr lang="en-US" b="1"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0777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3">
                                            <p:txEl>
                                              <p:pRg st="3" end="3"/>
                                            </p:txEl>
                                          </p:spTgt>
                                        </p:tgtEl>
                                      </p:cBhvr>
                                    </p:animEffect>
                                    <p:anim calcmode="lin" valueType="num">
                                      <p:cBhvr>
                                        <p:cTn id="7" dur="1822"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3">
                                            <p:txEl>
                                              <p:pRg st="3" end="3"/>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3">
                                            <p:txEl>
                                              <p:pRg st="3" end="3"/>
                                            </p:txEl>
                                          </p:spTgt>
                                        </p:tgtEl>
                                      </p:cBhvr>
                                      <p:to x="100000" y="60000"/>
                                    </p:animScale>
                                    <p:animScale>
                                      <p:cBhvr>
                                        <p:cTn id="15" dur="166" decel="50000">
                                          <p:stCondLst>
                                            <p:cond delay="646"/>
                                          </p:stCondLst>
                                        </p:cTn>
                                        <p:tgtEl>
                                          <p:spTgt spid="3">
                                            <p:txEl>
                                              <p:pRg st="3" end="3"/>
                                            </p:txEl>
                                          </p:spTgt>
                                        </p:tgtEl>
                                      </p:cBhvr>
                                      <p:to x="100000" y="100000"/>
                                    </p:animScale>
                                    <p:animScale>
                                      <p:cBhvr>
                                        <p:cTn id="16" dur="26">
                                          <p:stCondLst>
                                            <p:cond delay="1312"/>
                                          </p:stCondLst>
                                        </p:cTn>
                                        <p:tgtEl>
                                          <p:spTgt spid="3">
                                            <p:txEl>
                                              <p:pRg st="3" end="3"/>
                                            </p:txEl>
                                          </p:spTgt>
                                        </p:tgtEl>
                                      </p:cBhvr>
                                      <p:to x="100000" y="80000"/>
                                    </p:animScale>
                                    <p:animScale>
                                      <p:cBhvr>
                                        <p:cTn id="17" dur="166" decel="50000">
                                          <p:stCondLst>
                                            <p:cond delay="1338"/>
                                          </p:stCondLst>
                                        </p:cTn>
                                        <p:tgtEl>
                                          <p:spTgt spid="3">
                                            <p:txEl>
                                              <p:pRg st="3" end="3"/>
                                            </p:txEl>
                                          </p:spTgt>
                                        </p:tgtEl>
                                      </p:cBhvr>
                                      <p:to x="100000" y="100000"/>
                                    </p:animScale>
                                    <p:animScale>
                                      <p:cBhvr>
                                        <p:cTn id="18" dur="26">
                                          <p:stCondLst>
                                            <p:cond delay="1642"/>
                                          </p:stCondLst>
                                        </p:cTn>
                                        <p:tgtEl>
                                          <p:spTgt spid="3">
                                            <p:txEl>
                                              <p:pRg st="3" end="3"/>
                                            </p:txEl>
                                          </p:spTgt>
                                        </p:tgtEl>
                                      </p:cBhvr>
                                      <p:to x="100000" y="90000"/>
                                    </p:animScale>
                                    <p:animScale>
                                      <p:cBhvr>
                                        <p:cTn id="19" dur="166" decel="50000">
                                          <p:stCondLst>
                                            <p:cond delay="1668"/>
                                          </p:stCondLst>
                                        </p:cTn>
                                        <p:tgtEl>
                                          <p:spTgt spid="3">
                                            <p:txEl>
                                              <p:pRg st="3" end="3"/>
                                            </p:txEl>
                                          </p:spTgt>
                                        </p:tgtEl>
                                      </p:cBhvr>
                                      <p:to x="100000" y="100000"/>
                                    </p:animScale>
                                    <p:animScale>
                                      <p:cBhvr>
                                        <p:cTn id="20" dur="26">
                                          <p:stCondLst>
                                            <p:cond delay="1808"/>
                                          </p:stCondLst>
                                        </p:cTn>
                                        <p:tgtEl>
                                          <p:spTgt spid="3">
                                            <p:txEl>
                                              <p:pRg st="3" end="3"/>
                                            </p:txEl>
                                          </p:spTgt>
                                        </p:tgtEl>
                                      </p:cBhvr>
                                      <p:to x="100000" y="95000"/>
                                    </p:animScale>
                                    <p:animScale>
                                      <p:cBhvr>
                                        <p:cTn id="21" dur="166" decel="50000">
                                          <p:stCondLst>
                                            <p:cond delay="1834"/>
                                          </p:stCondLst>
                                        </p:cTn>
                                        <p:tgtEl>
                                          <p:spTgt spid="3">
                                            <p:txEl>
                                              <p:pRg st="3" end="3"/>
                                            </p:txEl>
                                          </p:spTgt>
                                        </p:tgtEl>
                                      </p:cBhvr>
                                      <p:to x="100000" y="100000"/>
                                    </p:animScale>
                                    <p:set>
                                      <p:cBhvr>
                                        <p:cTn id="22"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0"/>
            <a:ext cx="8229600" cy="3078163"/>
          </a:xfrm>
        </p:spPr>
        <p:txBody>
          <a:bodyPr/>
          <a:lstStyle/>
          <a:p>
            <a:pPr marL="514350" indent="-514350">
              <a:buAutoNum type="arabicPeriod"/>
            </a:pPr>
            <a:r>
              <a:rPr lang="en-US" dirty="0" smtClean="0"/>
              <a:t>Purpose</a:t>
            </a:r>
          </a:p>
          <a:p>
            <a:pPr marL="514350" indent="-514350">
              <a:buAutoNum type="arabicPeriod"/>
            </a:pPr>
            <a:r>
              <a:rPr lang="en-US" dirty="0" smtClean="0"/>
              <a:t>Mediation in S.C. Courts</a:t>
            </a:r>
          </a:p>
          <a:p>
            <a:pPr marL="514350" indent="-514350">
              <a:buAutoNum type="arabicPeriod"/>
            </a:pPr>
            <a:r>
              <a:rPr lang="en-US" dirty="0" smtClean="0"/>
              <a:t>Committee Formation &amp; Meetings</a:t>
            </a:r>
          </a:p>
          <a:p>
            <a:pPr marL="514350" indent="-514350">
              <a:buAutoNum type="arabicPeriod"/>
            </a:pPr>
            <a:endParaRPr lang="en-US"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itle 1"/>
          <p:cNvSpPr txBox="1">
            <a:spLocks/>
          </p:cNvSpPr>
          <p:nvPr/>
        </p:nvSpPr>
        <p:spPr>
          <a:xfrm>
            <a:off x="477981" y="1828800"/>
            <a:ext cx="8141855"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6" name="TextBox 5"/>
          <p:cNvSpPr txBox="1"/>
          <p:nvPr/>
        </p:nvSpPr>
        <p:spPr>
          <a:xfrm>
            <a:off x="1664002" y="2133600"/>
            <a:ext cx="5803598" cy="646331"/>
          </a:xfrm>
          <a:prstGeom prst="rect">
            <a:avLst/>
          </a:prstGeom>
          <a:noFill/>
        </p:spPr>
        <p:txBody>
          <a:bodyPr wrap="square" rtlCol="0">
            <a:spAutoFit/>
          </a:bodyPr>
          <a:lstStyle/>
          <a:p>
            <a:pPr algn="ctr"/>
            <a:r>
              <a:rPr lang="en-US" sz="3600" b="1" dirty="0" smtClean="0"/>
              <a:t>BACKGROUND</a:t>
            </a:r>
            <a:endParaRPr lang="en-US" sz="3600" b="1" dirty="0"/>
          </a:p>
        </p:txBody>
      </p:sp>
    </p:spTree>
    <p:extLst>
      <p:ext uri="{BB962C8B-B14F-4D97-AF65-F5344CB8AC3E}">
        <p14:creationId xmlns:p14="http://schemas.microsoft.com/office/powerpoint/2010/main" xmlns="" val="210824266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2667000"/>
            <a:ext cx="8382000" cy="3459163"/>
          </a:xfrm>
        </p:spPr>
        <p:txBody>
          <a:bodyPr>
            <a:normAutofit fontScale="70000" lnSpcReduction="20000"/>
          </a:bodyPr>
          <a:lstStyle/>
          <a:p>
            <a:pPr marL="0" indent="0" algn="just">
              <a:buNone/>
            </a:pPr>
            <a:r>
              <a:rPr lang="en-US" dirty="0"/>
              <a:t>The South Carolina Workers’ Compensation Commission proposes to amend Chapter 67 of the Regulations of South Carolina Workers’ Compensation Commission by adding Article 18 for the purposes of establishing a defined mechanism to resolve disputes pursuant to Title 42 of the SC Code of Laws without the necessity of a hearing. The Notice of Drafting regarding this regulation was published on February 24, 2012 in the </a:t>
            </a:r>
            <a:r>
              <a:rPr lang="en-US" i="1" dirty="0"/>
              <a:t>State Register</a:t>
            </a:r>
            <a:r>
              <a:rPr lang="en-US" dirty="0"/>
              <a:t>. The language of the proposed regulations, notice of comment period and notice of public hearing was published in the </a:t>
            </a:r>
            <a:r>
              <a:rPr lang="en-US" i="1" dirty="0"/>
              <a:t>State Register </a:t>
            </a:r>
            <a:r>
              <a:rPr lang="en-US" dirty="0"/>
              <a:t>on April 27, 2012. The Commission held a public hearing regarding the new proposed regulations on May 29, 2012. On May 29, 2012, the Commission held a special business meeting and voted to approve the new mediation regulation. </a:t>
            </a:r>
          </a:p>
          <a:p>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8477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057400"/>
            <a:ext cx="8229600" cy="4525963"/>
          </a:xfrm>
        </p:spPr>
        <p:txBody>
          <a:bodyPr>
            <a:normAutofit/>
          </a:bodyPr>
          <a:lstStyle/>
          <a:p>
            <a:pPr marL="0" indent="0" algn="ctr">
              <a:buNone/>
            </a:pPr>
            <a:r>
              <a:rPr lang="en-US" u="sng" dirty="0"/>
              <a:t>67-1801. Mediation.</a:t>
            </a:r>
            <a:endParaRPr lang="en-US" dirty="0"/>
          </a:p>
          <a:p>
            <a:pPr marL="0" indent="0" algn="just">
              <a:buNone/>
            </a:pPr>
            <a:r>
              <a:rPr lang="en-US" dirty="0" smtClean="0"/>
              <a:t>A.  This </a:t>
            </a:r>
            <a:r>
              <a:rPr lang="en-US" dirty="0"/>
              <a:t>mediation regulation is established to resolve disputes without the necessity of a hearing. The purpose is to afford a meaningful opportunity to the parties to achieve an efficient and a just resolution of their disputes in a timely and a cost-effective manner.</a:t>
            </a:r>
          </a:p>
          <a:p>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5201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2133600"/>
            <a:ext cx="8229600" cy="4525963"/>
          </a:xfrm>
        </p:spPr>
        <p:txBody>
          <a:bodyPr>
            <a:normAutofit fontScale="85000" lnSpcReduction="10000"/>
          </a:bodyPr>
          <a:lstStyle/>
          <a:p>
            <a:pPr marL="514350" indent="-514350" algn="just">
              <a:buAutoNum type="alphaUcPeriod" startAt="2"/>
            </a:pPr>
            <a:r>
              <a:rPr lang="en-US" dirty="0" smtClean="0"/>
              <a:t>A </a:t>
            </a:r>
            <a:r>
              <a:rPr lang="en-US" dirty="0"/>
              <a:t>Commissioner has the discretion to order mediation in any pending claim before the Commissioner and to select a duly qualified mediator</a:t>
            </a:r>
            <a:r>
              <a:rPr lang="en-US" dirty="0" smtClean="0"/>
              <a:t>.</a:t>
            </a:r>
          </a:p>
          <a:p>
            <a:pPr marL="0" indent="0" algn="just">
              <a:buNone/>
            </a:pPr>
            <a:r>
              <a:rPr lang="en-US" dirty="0"/>
              <a:t>(</a:t>
            </a:r>
            <a:r>
              <a:rPr lang="en-US" dirty="0" smtClean="0"/>
              <a:t>1) A </a:t>
            </a:r>
            <a:r>
              <a:rPr lang="en-US" dirty="0"/>
              <a:t>Commissioner must retain jurisdiction of the claim solely for those issues being mediated.</a:t>
            </a:r>
          </a:p>
          <a:p>
            <a:pPr marL="0" indent="0" algn="just">
              <a:buNone/>
            </a:pPr>
            <a:r>
              <a:rPr lang="en-US" dirty="0" smtClean="0"/>
              <a:t>(2) A </a:t>
            </a:r>
            <a:r>
              <a:rPr lang="en-US" dirty="0"/>
              <a:t>Commissioner does not retain jurisdiction of the claim for the life of the claim, unless the Commissioner so chooses, only until those pending issues are resolved. </a:t>
            </a:r>
          </a:p>
          <a:p>
            <a:pPr marL="0" indent="0" algn="just">
              <a:buNone/>
            </a:pPr>
            <a:r>
              <a:rPr lang="en-US" dirty="0" smtClean="0"/>
              <a:t>(3) A </a:t>
            </a:r>
            <a:r>
              <a:rPr lang="en-US" dirty="0"/>
              <a:t>Commissioner’s authority to order mediation in any pending claim is not limited by claims listed in Section 67-1802.</a:t>
            </a:r>
          </a:p>
          <a:p>
            <a:pPr marL="0" indent="0" algn="just">
              <a:buNone/>
            </a:pPr>
            <a:endParaRPr lang="en-US" dirty="0"/>
          </a:p>
          <a:p>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0013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1905000"/>
            <a:ext cx="8229600" cy="4525963"/>
          </a:xfrm>
        </p:spPr>
        <p:txBody>
          <a:bodyPr>
            <a:normAutofit fontScale="92500" lnSpcReduction="10000"/>
          </a:bodyPr>
          <a:lstStyle/>
          <a:p>
            <a:pPr marL="0" indent="0" algn="ctr">
              <a:buNone/>
            </a:pPr>
            <a:r>
              <a:rPr lang="en-US" u="sng" dirty="0"/>
              <a:t>67-1802. </a:t>
            </a:r>
            <a:r>
              <a:rPr lang="en-US" u="sng" dirty="0" smtClean="0"/>
              <a:t>Mediation </a:t>
            </a:r>
            <a:r>
              <a:rPr lang="en-US" u="sng" dirty="0"/>
              <a:t>Required with Certain Claims</a:t>
            </a:r>
            <a:r>
              <a:rPr lang="en-US" dirty="0"/>
              <a:t>.</a:t>
            </a:r>
          </a:p>
          <a:p>
            <a:pPr marL="0" indent="0" algn="just">
              <a:buNone/>
            </a:pPr>
            <a:r>
              <a:rPr lang="en-US" dirty="0" smtClean="0"/>
              <a:t>A. Claims </a:t>
            </a:r>
            <a:r>
              <a:rPr lang="en-US" dirty="0"/>
              <a:t>arising under Section 42-9-10, or claiming permanent and total disability pursuant to Section 42-9-30 (21), occupational disease cases, third-party lien reduction claims, contested death claims, mental/mental injury claims, and cases of concurrent jurisdiction under the South Carolina Workers’ Compensation Act and the Federal Longshore and Harbor Workers’ Compensation Act must be mediated prior to a hearing.</a:t>
            </a:r>
          </a:p>
          <a:p>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6656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057400"/>
            <a:ext cx="8229600" cy="4525963"/>
          </a:xfrm>
        </p:spPr>
        <p:txBody>
          <a:bodyPr>
            <a:normAutofit fontScale="70000" lnSpcReduction="20000"/>
          </a:bodyPr>
          <a:lstStyle/>
          <a:p>
            <a:pPr marL="0" indent="0" algn="just">
              <a:buNone/>
            </a:pPr>
            <a:r>
              <a:rPr lang="en-US" dirty="0"/>
              <a:t>(</a:t>
            </a:r>
            <a:r>
              <a:rPr lang="en-US" dirty="0" smtClean="0"/>
              <a:t>1) In </a:t>
            </a:r>
            <a:r>
              <a:rPr lang="en-US" dirty="0"/>
              <a:t>contested death claims, a Commissioner must still make a finding that a good faith dependency investigation has been completed. </a:t>
            </a:r>
          </a:p>
          <a:p>
            <a:pPr marL="0" indent="0" algn="just">
              <a:buNone/>
            </a:pPr>
            <a:r>
              <a:rPr lang="en-US" dirty="0" smtClean="0"/>
              <a:t>(2) Except </a:t>
            </a:r>
            <a:r>
              <a:rPr lang="en-US" dirty="0"/>
              <a:t>for contested death claims, all claims listed in this section would apply only to claims where compensability of the accident is admitted by the employer/carrier.</a:t>
            </a:r>
          </a:p>
          <a:p>
            <a:pPr marL="0" indent="0" algn="just">
              <a:buNone/>
            </a:pPr>
            <a:r>
              <a:rPr lang="en-US" dirty="0" smtClean="0"/>
              <a:t>(3) Claims </a:t>
            </a:r>
            <a:r>
              <a:rPr lang="en-US" dirty="0"/>
              <a:t>involving multiple employees arising out of employment with the same Employer, whether or not compensability has been admitted, shall be subject to a scheduling order and shall be mediated prior to a hearing. Participation in mediation in no way constitutes an admission of compensability at any subsequent proceeding.</a:t>
            </a:r>
          </a:p>
          <a:p>
            <a:pPr marL="0" indent="0" algn="just">
              <a:buNone/>
            </a:pPr>
            <a:r>
              <a:rPr lang="en-US" dirty="0" smtClean="0"/>
              <a:t>(4) Unless </a:t>
            </a:r>
            <a:r>
              <a:rPr lang="en-US" dirty="0"/>
              <a:t>an unrepresented claimant requests that the claimant’s case be mediated, the Commission shall enter an order dispensing with mediation.</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7604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1905000"/>
            <a:ext cx="8229600" cy="4525963"/>
          </a:xfrm>
        </p:spPr>
        <p:txBody>
          <a:bodyPr>
            <a:normAutofit fontScale="92500" lnSpcReduction="20000"/>
          </a:bodyPr>
          <a:lstStyle/>
          <a:p>
            <a:pPr marL="0" indent="0" algn="ctr">
              <a:buNone/>
            </a:pPr>
            <a:r>
              <a:rPr lang="en-US" u="sng" dirty="0"/>
              <a:t>67-1803. Mediation Requested by Parties. </a:t>
            </a:r>
            <a:endParaRPr lang="en-US" dirty="0"/>
          </a:p>
          <a:p>
            <a:pPr marL="0" indent="0" algn="just">
              <a:buNone/>
            </a:pPr>
            <a:r>
              <a:rPr lang="en-US" dirty="0" smtClean="0"/>
              <a:t>The </a:t>
            </a:r>
            <a:r>
              <a:rPr lang="en-US" dirty="0"/>
              <a:t>parties may request mediation by the proper submission of a Form 21, Form 50, Form 51, or the response to the Form 21, indicating a request for mediation. Except as provided in section 67-1802 A, either party may object to mediation by the proper submission of the Form 21, Form 50, or the response to the Form 21. If the parties do not agree to mediation, pursuant to this section, then the case shall be set by the Judicial Department in the normal course of the docket scheduling.</a:t>
            </a:r>
          </a:p>
          <a:p>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9925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1905000"/>
            <a:ext cx="8229600" cy="4525963"/>
          </a:xfrm>
        </p:spPr>
        <p:txBody>
          <a:bodyPr>
            <a:normAutofit fontScale="85000" lnSpcReduction="10000"/>
          </a:bodyPr>
          <a:lstStyle/>
          <a:p>
            <a:pPr marL="0" indent="0" algn="ctr">
              <a:buNone/>
            </a:pPr>
            <a:r>
              <a:rPr lang="en-US" u="sng" dirty="0" smtClean="0"/>
              <a:t>Forms</a:t>
            </a:r>
          </a:p>
          <a:p>
            <a:pPr marL="514350" indent="-514350" algn="just">
              <a:buAutoNum type="arabicPeriod"/>
            </a:pPr>
            <a:r>
              <a:rPr lang="en-US" dirty="0" smtClean="0"/>
              <a:t>Form 21 - </a:t>
            </a:r>
            <a:r>
              <a:rPr lang="en-US" dirty="0" smtClean="0">
                <a:hlinkClick r:id="rId2" action="ppaction://hlinkfile"/>
              </a:rPr>
              <a:t>Mediation Documents\DRAFT Form 21.docx</a:t>
            </a:r>
            <a:endParaRPr lang="en-US" dirty="0" smtClean="0"/>
          </a:p>
          <a:p>
            <a:pPr marL="514350" indent="-514350" algn="just">
              <a:buAutoNum type="arabicPeriod"/>
            </a:pPr>
            <a:r>
              <a:rPr lang="en-US" dirty="0" smtClean="0"/>
              <a:t>Response to Form 21 </a:t>
            </a:r>
          </a:p>
          <a:p>
            <a:pPr marL="514350" indent="-514350" algn="just">
              <a:buAutoNum type="arabicPeriod"/>
            </a:pPr>
            <a:r>
              <a:rPr lang="en-US" dirty="0" smtClean="0"/>
              <a:t>Form 50 - </a:t>
            </a:r>
            <a:r>
              <a:rPr lang="en-US" dirty="0" smtClean="0">
                <a:hlinkClick r:id="rId3" action="ppaction://hlinkfile"/>
              </a:rPr>
              <a:t>Mediation Documents\DRAFT Form 50.doc</a:t>
            </a:r>
            <a:endParaRPr lang="en-US" dirty="0" smtClean="0"/>
          </a:p>
          <a:p>
            <a:pPr marL="514350" indent="-514350" algn="just">
              <a:buAutoNum type="arabicPeriod"/>
            </a:pPr>
            <a:r>
              <a:rPr lang="en-US" dirty="0" smtClean="0"/>
              <a:t>Form 51 - </a:t>
            </a:r>
            <a:r>
              <a:rPr lang="en-US" dirty="0" smtClean="0">
                <a:hlinkClick r:id="rId4" action="ppaction://hlinkfile"/>
              </a:rPr>
              <a:t>Mediation Documents\DRAFT Form 51.doc</a:t>
            </a:r>
            <a:endParaRPr lang="en-US" dirty="0" smtClean="0"/>
          </a:p>
          <a:p>
            <a:pPr marL="514350" indent="-514350" algn="just">
              <a:buAutoNum type="arabicPeriod"/>
            </a:pPr>
            <a:r>
              <a:rPr lang="en-US" dirty="0" smtClean="0"/>
              <a:t>Form 52 - </a:t>
            </a:r>
            <a:r>
              <a:rPr lang="en-US" dirty="0" smtClean="0">
                <a:hlinkClick r:id="rId5" action="ppaction://hlinkfile"/>
              </a:rPr>
              <a:t>Mediation Documents\DRAFT Form 52.doc</a:t>
            </a:r>
            <a:endParaRPr lang="en-US" dirty="0" smtClean="0"/>
          </a:p>
          <a:p>
            <a:pPr marL="514350" indent="-514350" algn="just">
              <a:buAutoNum type="arabicPeriod"/>
            </a:pPr>
            <a:r>
              <a:rPr lang="en-US" dirty="0" smtClean="0"/>
              <a:t>Form 53 - </a:t>
            </a:r>
            <a:r>
              <a:rPr lang="en-US" dirty="0" smtClean="0">
                <a:hlinkClick r:id="rId6" action="ppaction://hlinkfile"/>
              </a:rPr>
              <a:t>Mediation Documents\DRAFT Form 53.doc</a:t>
            </a:r>
            <a:endParaRPr lang="en-US" dirty="0" smtClean="0"/>
          </a:p>
          <a:p>
            <a:pPr marL="514350" indent="-514350" algn="just">
              <a:buAutoNum type="arabicPeriod"/>
            </a:pPr>
            <a:r>
              <a:rPr lang="en-US" dirty="0" smtClean="0"/>
              <a:t>Form 70 - </a:t>
            </a:r>
            <a:r>
              <a:rPr lang="en-US" dirty="0" smtClean="0">
                <a:solidFill>
                  <a:srgbClr val="FF0000"/>
                </a:solidFill>
                <a:hlinkClick r:id="rId7" action="ppaction://hlinkfile"/>
              </a:rPr>
              <a:t>Mediation Documents\Form for Mediations.docx</a:t>
            </a:r>
            <a:endParaRPr lang="en-US" dirty="0">
              <a:solidFill>
                <a:srgbClr val="FF0000"/>
              </a:solidFill>
            </a:endParaRPr>
          </a:p>
        </p:txBody>
      </p:sp>
      <p:pic>
        <p:nvPicPr>
          <p:cNvPr id="4" name="Picture 2"/>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t="11237" b="6945"/>
          <a:stretch/>
        </p:blipFill>
        <p:spPr bwMode="auto">
          <a:xfrm>
            <a:off x="304800" y="228600"/>
            <a:ext cx="8513618" cy="14962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50151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iation Regulation Power 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Mediation Regulation Power Point Presentation</Template>
  <TotalTime>62</TotalTime>
  <Words>1245</Words>
  <Application>Microsoft Office PowerPoint</Application>
  <PresentationFormat>On-screen Show (4:3)</PresentationFormat>
  <Paragraphs>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Mediation Regulation Power Point Presentation</vt:lpstr>
      <vt:lpstr>The New Mediation Regulation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Mediation Regulation</dc:title>
  <dc:creator>Williams, Derrick</dc:creator>
  <cp:lastModifiedBy>user</cp:lastModifiedBy>
  <cp:revision>18</cp:revision>
  <dcterms:created xsi:type="dcterms:W3CDTF">2012-06-05T15:26:40Z</dcterms:created>
  <dcterms:modified xsi:type="dcterms:W3CDTF">2012-10-01T12:09:20Z</dcterms:modified>
</cp:coreProperties>
</file>