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8" r:id="rId2"/>
    <p:sldId id="272" r:id="rId3"/>
    <p:sldId id="259" r:id="rId4"/>
    <p:sldId id="280" r:id="rId5"/>
    <p:sldId id="271" r:id="rId6"/>
    <p:sldId id="260" r:id="rId7"/>
    <p:sldId id="262" r:id="rId8"/>
    <p:sldId id="261" r:id="rId9"/>
    <p:sldId id="279" r:id="rId10"/>
    <p:sldId id="263" r:id="rId11"/>
    <p:sldId id="270" r:id="rId12"/>
    <p:sldId id="264" r:id="rId13"/>
    <p:sldId id="281" r:id="rId14"/>
    <p:sldId id="276" r:id="rId15"/>
    <p:sldId id="277" r:id="rId16"/>
    <p:sldId id="278" r:id="rId17"/>
    <p:sldId id="283" r:id="rId18"/>
    <p:sldId id="28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24" autoAdjust="0"/>
  </p:normalViewPr>
  <p:slideViewPr>
    <p:cSldViewPr>
      <p:cViewPr>
        <p:scale>
          <a:sx n="106" d="100"/>
          <a:sy n="106" d="100"/>
        </p:scale>
        <p:origin x="-31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DE44C-DCEB-43C4-81DE-18F92A9B2BFC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C2261-90F4-48E0-85AC-F841A3C95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C2261-90F4-48E0-85AC-F841A3C9571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C089A-3EAF-4171-A0C4-DB8EFC0E8214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0A8C1-2E82-48DD-8880-B07B7AB9C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965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136D3-6159-4DC0-B23C-1A5122E5FC7D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14B98-8DE4-4C56-9301-C5EFC6113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035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2D7E7-0771-4522-9C3E-595F323F1706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FE63C-4307-45F9-B231-AF109156E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634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2E963-327C-4F88-9ABB-401E510849B3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1FB7-0447-41B8-98B9-CAB2CCA1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019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A37D5-9A44-444B-B50A-F1A761DF475D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3E0F4-6A4E-4C99-A8DD-7D3275948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521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0B061-9070-4DF2-B4D3-67BA35432F73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42BEC-D2F0-4BAC-84FE-BA1119C4D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204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A1FB8-7E71-4308-B1D5-CE8F9BBBBF50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19829-BDC4-4E99-8C85-1B83C61EC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039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257DA-85D7-43F3-BEC1-65ACE1449F86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205DC-ED3C-4F9A-B7ED-4B8C3082F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344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5A4A6-2342-4B6C-8256-ADD4BB311300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5C98F-832E-4549-A1AA-C38F49807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611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76880-D83D-40AE-939A-B52BD0C94913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6CD83B1-8E5A-42D5-B569-43EF2DDA3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405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F1FE4-31FA-4956-A1B9-A0954E584081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2236A-8361-4A7A-AD63-E5299A2E2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705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7883DE9-D783-459E-A6F8-9E3D846C7F72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93D706-59DB-4189-93E0-A3228356E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4419600" y="3657600"/>
            <a:ext cx="3962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Georgia" pitchFamily="18" charset="0"/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latin typeface="Georgia" pitchFamily="18" charset="0"/>
              </a:rPr>
              <a:t>The E-Mod multiplier increases or decreases the amount of premium to be paid during each policy period.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9906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Georgia" pitchFamily="18" charset="0"/>
              </a:rPr>
              <a:t>What is an Experience Modifier? </a:t>
            </a:r>
            <a:endParaRPr lang="en-US" sz="2000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pic>
        <p:nvPicPr>
          <p:cNvPr id="14340" name="Picture 4" descr="C:\Users\Laura Adair\AppData\Local\Microsoft\Windows\Temporary Internet Files\Content.IE5\027QQLFP\MC91021640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2623">
            <a:off x="6248400" y="972671"/>
            <a:ext cx="2006289" cy="1747837"/>
          </a:xfrm>
          <a:prstGeom prst="rect">
            <a:avLst/>
          </a:prstGeom>
          <a:noFill/>
          <a:effectLst>
            <a:outerShdw blurRad="50800" dist="50800" dir="5400000" sx="110000" sy="110000" algn="ctr" rotWithShape="0">
              <a:schemeClr val="accent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C:\Users\Laura Adair\AppData\Local\Microsoft\Windows\Temporary Internet Files\Content.IE5\027QQLFP\MC91021640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95970">
            <a:off x="219982" y="980248"/>
            <a:ext cx="2014814" cy="1755264"/>
          </a:xfrm>
          <a:prstGeom prst="rect">
            <a:avLst/>
          </a:prstGeom>
          <a:noFill/>
          <a:effectLst>
            <a:outerShdw blurRad="50800" dist="50800" dir="5400000" sx="110000" sy="110000" algn="ctr" rotWithShape="0">
              <a:schemeClr val="accent2"/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304800" y="2971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Georgia" pitchFamily="18" charset="0"/>
              </a:rPr>
              <a:t>The Experience Rating Plan (E-Mod) is a multiplier for each employer based on risk classification, payroll, and loss experience. </a:t>
            </a:r>
            <a:endParaRPr lang="en-US" dirty="0">
              <a:solidFill>
                <a:schemeClr val="accent3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381000"/>
            <a:ext cx="1539875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2"/>
                </a:solidFill>
                <a:latin typeface="Georgia" pitchFamily="18" charset="0"/>
              </a:rPr>
              <a:t>Terms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3276600"/>
            <a:ext cx="8345488" cy="1752600"/>
          </a:xfrm>
        </p:spPr>
        <p:txBody>
          <a:bodyPr/>
          <a:lstStyle/>
          <a:p>
            <a:r>
              <a:rPr lang="en-US" sz="1800" i="1" dirty="0" smtClean="0">
                <a:solidFill>
                  <a:schemeClr val="accent3"/>
                </a:solidFill>
                <a:latin typeface="Georgia" pitchFamily="18" charset="0"/>
              </a:rPr>
              <a:t>Ballast Value</a:t>
            </a:r>
            <a:r>
              <a:rPr lang="en-US" sz="1800" dirty="0" smtClean="0">
                <a:solidFill>
                  <a:schemeClr val="accent3"/>
                </a:solidFill>
                <a:latin typeface="Georgia" pitchFamily="18" charset="0"/>
              </a:rPr>
              <a:t>: </a:t>
            </a:r>
          </a:p>
          <a:p>
            <a:pPr indent="0">
              <a:spcBef>
                <a:spcPts val="0"/>
              </a:spcBef>
            </a:pPr>
            <a:r>
              <a:rPr lang="en-US" b="0" dirty="0" smtClean="0">
                <a:latin typeface="Georgia" pitchFamily="18" charset="0"/>
              </a:rPr>
              <a:t>This value is a stabilizing element designed to limit the effect of any single loss on the</a:t>
            </a:r>
          </a:p>
          <a:p>
            <a:pPr indent="0">
              <a:spcBef>
                <a:spcPts val="0"/>
              </a:spcBef>
            </a:pPr>
            <a:r>
              <a:rPr lang="en-US" b="0" dirty="0" smtClean="0">
                <a:latin typeface="Georgia" pitchFamily="18" charset="0"/>
              </a:rPr>
              <a:t> experience modification. It is added to both the</a:t>
            </a:r>
            <a:r>
              <a:rPr lang="en-US" b="0" u="sng" dirty="0" smtClean="0">
                <a:latin typeface="Georgia" pitchFamily="18" charset="0"/>
              </a:rPr>
              <a:t> Actual Primary Losses</a:t>
            </a:r>
            <a:r>
              <a:rPr lang="en-US" b="0" dirty="0" smtClean="0">
                <a:latin typeface="Georgia" pitchFamily="18" charset="0"/>
              </a:rPr>
              <a:t> and </a:t>
            </a:r>
            <a:r>
              <a:rPr lang="en-US" b="0" u="sng" dirty="0" smtClean="0">
                <a:latin typeface="Georgia" pitchFamily="18" charset="0"/>
              </a:rPr>
              <a:t>Expected </a:t>
            </a:r>
          </a:p>
          <a:p>
            <a:pPr indent="0">
              <a:spcBef>
                <a:spcPts val="0"/>
              </a:spcBef>
            </a:pPr>
            <a:r>
              <a:rPr lang="en-US" b="0" u="sng" dirty="0" smtClean="0">
                <a:latin typeface="Georgia" pitchFamily="18" charset="0"/>
              </a:rPr>
              <a:t>Primary Losses</a:t>
            </a:r>
            <a:r>
              <a:rPr lang="en-US" b="0" dirty="0" smtClean="0">
                <a:latin typeface="Georgia" pitchFamily="18" charset="0"/>
              </a:rPr>
              <a:t>. The Ballast Value  increases as </a:t>
            </a:r>
            <a:r>
              <a:rPr lang="en-US" b="0" u="sng" dirty="0" smtClean="0">
                <a:latin typeface="Georgia" pitchFamily="18" charset="0"/>
              </a:rPr>
              <a:t>Expected Losses</a:t>
            </a:r>
            <a:r>
              <a:rPr lang="en-US" b="0" dirty="0" smtClean="0">
                <a:latin typeface="Georgia" pitchFamily="18" charset="0"/>
              </a:rPr>
              <a:t> increase. </a:t>
            </a:r>
          </a:p>
          <a:p>
            <a:pPr indent="0">
              <a:spcBef>
                <a:spcPts val="0"/>
              </a:spcBef>
            </a:pPr>
            <a:r>
              <a:rPr lang="en-US" b="0" dirty="0" smtClean="0">
                <a:latin typeface="Georgia" pitchFamily="18" charset="0"/>
              </a:rPr>
              <a:t>These values may be obtained from the Tables of Weighting and Ballast Values.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990600"/>
            <a:ext cx="7467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indent="-347472"/>
            <a:r>
              <a:rPr lang="en-US" sz="1800" b="1" i="1" dirty="0" smtClean="0">
                <a:solidFill>
                  <a:schemeClr val="accent3"/>
                </a:solidFill>
                <a:latin typeface="Georgia" pitchFamily="18" charset="0"/>
              </a:rPr>
              <a:t>Weighting Value: </a:t>
            </a:r>
          </a:p>
          <a:p>
            <a:pPr marL="347472"/>
            <a:r>
              <a:rPr lang="en-US" sz="1600" dirty="0" smtClean="0">
                <a:latin typeface="Georgia" pitchFamily="18" charset="0"/>
              </a:rPr>
              <a:t>This value is a ratio that determines the percentage of excess losses to enter  in the experience rating calculation. It is applied to both the </a:t>
            </a:r>
            <a:r>
              <a:rPr lang="en-US" sz="1600" u="sng" dirty="0" smtClean="0">
                <a:latin typeface="Georgia" pitchFamily="18" charset="0"/>
              </a:rPr>
              <a:t>Actual Excess Losses</a:t>
            </a:r>
            <a:r>
              <a:rPr lang="en-US" sz="1600" dirty="0" smtClean="0">
                <a:latin typeface="Georgia" pitchFamily="18" charset="0"/>
              </a:rPr>
              <a:t> and </a:t>
            </a:r>
            <a:r>
              <a:rPr lang="en-US" sz="1600" u="sng" dirty="0" smtClean="0">
                <a:latin typeface="Georgia" pitchFamily="18" charset="0"/>
              </a:rPr>
              <a:t>Expected  Excess Losses</a:t>
            </a:r>
            <a:r>
              <a:rPr lang="en-US" sz="1600" dirty="0" smtClean="0">
                <a:latin typeface="Georgia" pitchFamily="18" charset="0"/>
              </a:rPr>
              <a:t>. The Weighting Value is between .07 and .63 which increases as </a:t>
            </a:r>
            <a:r>
              <a:rPr lang="en-US" sz="1600" u="sng" dirty="0" smtClean="0">
                <a:latin typeface="Georgia" pitchFamily="18" charset="0"/>
              </a:rPr>
              <a:t>Expected Losses</a:t>
            </a:r>
            <a:r>
              <a:rPr lang="en-US" sz="1600" dirty="0" smtClean="0">
                <a:latin typeface="Georgia" pitchFamily="18" charset="0"/>
              </a:rPr>
              <a:t> increase. These values may be obtained from the Tables of Weighting and Ballast Values.</a:t>
            </a:r>
          </a:p>
        </p:txBody>
      </p:sp>
      <p:pic>
        <p:nvPicPr>
          <p:cNvPr id="11269" name="Picture 5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0"/>
            <a:ext cx="1537900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304800" y="1981200"/>
            <a:ext cx="65532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/>
              <a:t>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b="1" dirty="0">
                <a:latin typeface="Georgia" pitchFamily="18" charset="0"/>
              </a:rPr>
              <a:t>The formula only counts 30% of </a:t>
            </a:r>
            <a:r>
              <a:rPr lang="en-US" b="1" dirty="0" smtClean="0">
                <a:latin typeface="Georgia" pitchFamily="18" charset="0"/>
              </a:rPr>
              <a:t>medical   only </a:t>
            </a:r>
            <a:r>
              <a:rPr lang="en-US" b="1" dirty="0">
                <a:latin typeface="Georgia" pitchFamily="18" charset="0"/>
              </a:rPr>
              <a:t>claims payments. </a:t>
            </a:r>
            <a:endParaRPr lang="en-US" b="1" dirty="0" smtClean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endParaRPr lang="en-US" b="1" dirty="0" smtClean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b="1" dirty="0" smtClean="0">
                <a:latin typeface="Georgia" pitchFamily="18" charset="0"/>
              </a:rPr>
              <a:t>It </a:t>
            </a:r>
            <a:r>
              <a:rPr lang="en-US" b="1" dirty="0">
                <a:latin typeface="Georgia" pitchFamily="18" charset="0"/>
              </a:rPr>
              <a:t>also caps claims payments </a:t>
            </a:r>
            <a:r>
              <a:rPr lang="en-US" b="1" dirty="0" smtClean="0">
                <a:latin typeface="Georgia" pitchFamily="18" charset="0"/>
              </a:rPr>
              <a:t>at the following limits:</a:t>
            </a:r>
          </a:p>
          <a:p>
            <a:pPr>
              <a:buFont typeface="Arial" charset="0"/>
              <a:buChar char="•"/>
            </a:pPr>
            <a:endParaRPr lang="en-US" b="1" dirty="0" smtClean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b="1" dirty="0" smtClean="0">
                <a:latin typeface="Georgia" pitchFamily="18" charset="0"/>
              </a:rPr>
              <a:t>$299,500 Single Claims*  </a:t>
            </a:r>
          </a:p>
          <a:p>
            <a:pPr>
              <a:buFont typeface="Arial" charset="0"/>
              <a:buChar char="•"/>
            </a:pPr>
            <a:r>
              <a:rPr lang="en-US" b="1" dirty="0" smtClean="0">
                <a:latin typeface="Georgia" pitchFamily="18" charset="0"/>
              </a:rPr>
              <a:t>$599,000 Multiple Claims*</a:t>
            </a:r>
          </a:p>
          <a:p>
            <a:pPr>
              <a:buFont typeface="Arial" charset="0"/>
              <a:buChar char="•"/>
            </a:pPr>
            <a:endParaRPr lang="en-US" b="1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b="1" dirty="0" smtClean="0">
                <a:latin typeface="Georgia" pitchFamily="18" charset="0"/>
              </a:rPr>
              <a:t>* Effective 9-1-12</a:t>
            </a:r>
          </a:p>
          <a:p>
            <a:endParaRPr lang="en-US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762000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Georgia" pitchFamily="18" charset="0"/>
              </a:rPr>
              <a:t>Limitations used in the E-Mod formula.</a:t>
            </a:r>
            <a:endParaRPr lang="en-US" sz="2800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pic>
        <p:nvPicPr>
          <p:cNvPr id="8193" name="Picture 1" descr="C:\Users\kadair\AppData\Local\Microsoft\Windows\Temporary Internet Files\Content.IE5\83VSK63X\MC90043254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22860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521575" cy="5492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>
                <a:latin typeface="Georgia" pitchFamily="18" charset="0"/>
              </a:rPr>
              <a:t/>
            </a:r>
            <a:br>
              <a:rPr lang="en-US" i="1" dirty="0" smtClean="0">
                <a:latin typeface="Georgia" pitchFamily="18" charset="0"/>
              </a:rPr>
            </a:br>
            <a:r>
              <a:rPr lang="en-US" i="1" dirty="0" smtClean="0">
                <a:latin typeface="Georgia" pitchFamily="18" charset="0"/>
              </a:rPr>
              <a:t>	     </a:t>
            </a:r>
            <a:r>
              <a:rPr lang="en-US" b="1" i="1" dirty="0" smtClean="0">
                <a:solidFill>
                  <a:schemeClr val="accent2"/>
                </a:solidFill>
                <a:latin typeface="Georgia" pitchFamily="18" charset="0"/>
              </a:rPr>
              <a:t>E-Mod </a:t>
            </a:r>
            <a:r>
              <a:rPr lang="en-US" b="1" i="1" dirty="0">
                <a:solidFill>
                  <a:schemeClr val="accent2"/>
                </a:solidFill>
                <a:latin typeface="Georgia" pitchFamily="18" charset="0"/>
              </a:rPr>
              <a:t>Calculation</a:t>
            </a:r>
            <a:endParaRPr lang="en-US" b="1" i="1" dirty="0" smtClean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4191000"/>
            <a:ext cx="8763000" cy="2214282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latin typeface="Georgia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Georgia" pitchFamily="18" charset="0"/>
              </a:rPr>
              <a:t>$100,664   +  14,800    +   0.16   x   $248,002  +  (1 – 0.16)  x  $45,156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Georgia" pitchFamily="18" charset="0"/>
              </a:rPr>
              <a:t>__________________________________________________      = 2.39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Georgia" pitchFamily="18" charset="0"/>
              </a:rPr>
              <a:t>$20,834     +  14,800     +  0.16   x  $45,156 +       (1 – 0.16)  x  $45,156 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hlink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219200"/>
            <a:ext cx="67818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Georgia" pitchFamily="18" charset="0"/>
              </a:rPr>
              <a:t>Ballast Value:				14,800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58674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Georgia" pitchFamily="18" charset="0"/>
              </a:rPr>
              <a:t>Weighting Value:			</a:t>
            </a:r>
            <a:r>
              <a:rPr lang="en-US" dirty="0" smtClean="0">
                <a:latin typeface="Georgia" pitchFamily="18" charset="0"/>
              </a:rPr>
              <a:t>	   0.16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286000"/>
            <a:ext cx="58674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Georgia" pitchFamily="18" charset="0"/>
              </a:rPr>
              <a:t>Actual Primary Losses:		</a:t>
            </a:r>
            <a:r>
              <a:rPr lang="en-US" dirty="0" smtClean="0">
                <a:latin typeface="Georgia" pitchFamily="18" charset="0"/>
              </a:rPr>
              <a:t>              $</a:t>
            </a:r>
            <a:r>
              <a:rPr lang="en-US" dirty="0">
                <a:latin typeface="Georgia" pitchFamily="18" charset="0"/>
              </a:rPr>
              <a:t>100,664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581835"/>
            <a:ext cx="5943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Georgia" pitchFamily="18" charset="0"/>
              </a:rPr>
              <a:t>Actual Excess Losses:			$248,002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2923467"/>
            <a:ext cx="5791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Georgia" pitchFamily="18" charset="0"/>
              </a:rPr>
              <a:t>(1 Minus Weighting Value):		(1 - 0.016)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3505200"/>
            <a:ext cx="67818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Georgia" pitchFamily="18" charset="0"/>
              </a:rPr>
              <a:t>Expected Excess Losses:	</a:t>
            </a:r>
            <a:r>
              <a:rPr lang="en-US" dirty="0" smtClean="0">
                <a:latin typeface="Georgia" pitchFamily="18" charset="0"/>
              </a:rPr>
              <a:t>              	</a:t>
            </a:r>
            <a:r>
              <a:rPr lang="en-US" dirty="0">
                <a:latin typeface="Georgia" pitchFamily="18" charset="0"/>
              </a:rPr>
              <a:t>	$</a:t>
            </a:r>
            <a:r>
              <a:rPr lang="en-US" dirty="0" smtClean="0">
                <a:latin typeface="Georgia" pitchFamily="18" charset="0"/>
              </a:rPr>
              <a:t>45,156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Georgia" pitchFamily="18" charset="0"/>
              </a:rPr>
              <a:t>Expected </a:t>
            </a:r>
            <a:r>
              <a:rPr lang="en-US" dirty="0">
                <a:latin typeface="Georgia" pitchFamily="18" charset="0"/>
              </a:rPr>
              <a:t>Primary Losses:		</a:t>
            </a:r>
            <a:r>
              <a:rPr lang="en-US" dirty="0" smtClean="0">
                <a:latin typeface="Georgia" pitchFamily="18" charset="0"/>
              </a:rPr>
              <a:t>	$</a:t>
            </a:r>
            <a:r>
              <a:rPr lang="en-US" dirty="0">
                <a:latin typeface="Georgia" pitchFamily="18" charset="0"/>
              </a:rPr>
              <a:t>20,834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521575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>
                <a:latin typeface="Georgia" pitchFamily="18" charset="0"/>
              </a:rPr>
              <a:t/>
            </a:r>
            <a:br>
              <a:rPr lang="en-US" i="1" dirty="0" smtClean="0">
                <a:latin typeface="Georgia" pitchFamily="18" charset="0"/>
              </a:rPr>
            </a:br>
            <a:r>
              <a:rPr lang="en-US" i="1" dirty="0" smtClean="0">
                <a:latin typeface="Georgia" pitchFamily="18" charset="0"/>
              </a:rPr>
              <a:t>	     </a:t>
            </a:r>
            <a:r>
              <a:rPr lang="en-US" b="1" i="1" dirty="0" smtClean="0">
                <a:solidFill>
                  <a:schemeClr val="accent2"/>
                </a:solidFill>
                <a:latin typeface="Georgia" pitchFamily="18" charset="0"/>
              </a:rPr>
              <a:t>E-Mod </a:t>
            </a:r>
            <a:r>
              <a:rPr lang="en-US" b="1" i="1" dirty="0">
                <a:solidFill>
                  <a:schemeClr val="accent2"/>
                </a:solidFill>
                <a:latin typeface="Georgia" pitchFamily="18" charset="0"/>
              </a:rPr>
              <a:t>Calculation</a:t>
            </a:r>
            <a:endParaRPr lang="en-US" b="1" i="1" dirty="0" smtClean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4191000"/>
            <a:ext cx="8763000" cy="2214282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latin typeface="Georgia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Georgia" pitchFamily="18" charset="0"/>
              </a:rPr>
              <a:t>$50,000   +  14,800    +   0.16   x   $100,000 +  (1 – 0.16)  x  $45,156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Georgia" pitchFamily="18" charset="0"/>
              </a:rPr>
              <a:t>__________________________________________________      = 1.47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Georgia" pitchFamily="18" charset="0"/>
              </a:rPr>
              <a:t>$20,834     +  14,800     +  0.16   x  $45,156 +       (1 – 0.16)  x  $45,156 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hlink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219200"/>
            <a:ext cx="67818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Georgia" pitchFamily="18" charset="0"/>
              </a:rPr>
              <a:t>Ballast Value:				14,800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58674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Georgia" pitchFamily="18" charset="0"/>
              </a:rPr>
              <a:t>Weighting Value:			</a:t>
            </a:r>
            <a:r>
              <a:rPr lang="en-US" dirty="0" smtClean="0">
                <a:latin typeface="Georgia" pitchFamily="18" charset="0"/>
              </a:rPr>
              <a:t>	   0.16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286000"/>
            <a:ext cx="58674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Georgia" pitchFamily="18" charset="0"/>
              </a:rPr>
              <a:t>Actual Primary Losses:		</a:t>
            </a:r>
            <a:r>
              <a:rPr lang="en-US" dirty="0" smtClean="0">
                <a:latin typeface="Georgia" pitchFamily="18" charset="0"/>
              </a:rPr>
              <a:t>              $50,000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581835"/>
            <a:ext cx="5943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Georgia" pitchFamily="18" charset="0"/>
              </a:rPr>
              <a:t>Actual Excess Losses:		 </a:t>
            </a:r>
            <a:r>
              <a:rPr lang="en-US" dirty="0" smtClean="0">
                <a:latin typeface="Georgia" pitchFamily="18" charset="0"/>
              </a:rPr>
              <a:t>              $100,000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923467"/>
            <a:ext cx="5791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Georgia" pitchFamily="18" charset="0"/>
              </a:rPr>
              <a:t>(1 Minus Weighting Value):		(1 - 0.016)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3505200"/>
            <a:ext cx="67818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Georgia" pitchFamily="18" charset="0"/>
              </a:rPr>
              <a:t>Expected Excess Losses:	</a:t>
            </a:r>
            <a:r>
              <a:rPr lang="en-US" dirty="0" smtClean="0">
                <a:latin typeface="Georgia" pitchFamily="18" charset="0"/>
              </a:rPr>
              <a:t>              	</a:t>
            </a:r>
            <a:r>
              <a:rPr lang="en-US" dirty="0">
                <a:latin typeface="Georgia" pitchFamily="18" charset="0"/>
              </a:rPr>
              <a:t>	$</a:t>
            </a:r>
            <a:r>
              <a:rPr lang="en-US" dirty="0" smtClean="0">
                <a:latin typeface="Georgia" pitchFamily="18" charset="0"/>
              </a:rPr>
              <a:t>45,156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Georgia" pitchFamily="18" charset="0"/>
              </a:rPr>
              <a:t>Expected </a:t>
            </a:r>
            <a:r>
              <a:rPr lang="en-US" dirty="0">
                <a:latin typeface="Georgia" pitchFamily="18" charset="0"/>
              </a:rPr>
              <a:t>Primary Losses:		</a:t>
            </a:r>
            <a:r>
              <a:rPr lang="en-US" dirty="0" smtClean="0">
                <a:latin typeface="Georgia" pitchFamily="18" charset="0"/>
              </a:rPr>
              <a:t>	$</a:t>
            </a:r>
            <a:r>
              <a:rPr lang="en-US" dirty="0">
                <a:latin typeface="Georgia" pitchFamily="18" charset="0"/>
              </a:rPr>
              <a:t>20,834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001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800" b="1" u="sng" dirty="0" smtClean="0">
                <a:solidFill>
                  <a:schemeClr val="accent2"/>
                </a:solidFill>
                <a:latin typeface="Georgia" pitchFamily="18" charset="0"/>
              </a:rPr>
              <a:t>NCCI Changes to the E-Mod Split Point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The Split Point  separates claims into primary and excess portions.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Currently, this amount is $5,000.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The Split Point will be changed from $5,000 to $15,000 over a 3 year period.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The First Year will be $10,000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The Second Year will be $13,500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The Third Year will be $15,000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Subsequent year filings will adjust the split point based on inflation</a:t>
            </a:r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39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7315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2800" b="1" u="sng" dirty="0" smtClean="0">
                <a:solidFill>
                  <a:schemeClr val="accent2"/>
                </a:solidFill>
                <a:latin typeface="Georgia" pitchFamily="18" charset="0"/>
              </a:rPr>
              <a:t>Impact of Experience Rating Changes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Overall, rating changes will be premium neutral statewide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Corresponding changes to the D-Ratio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Generally, employers with favorable loss experience should receive larger credits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Employers with less than favorable loss experience should received larger debits   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For More Information, see NCCI Item E-1402, Circular CW-2011-05, and CIF-2011-14</a:t>
            </a:r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614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528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For Questions or additional information, please contact NCCI’s Customer Service Center at:  1-800-NCCI-123         Customer_service@ncci.com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8601"/>
            <a:ext cx="5486400" cy="223138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91440" indent="457200" algn="just">
              <a:spcBef>
                <a:spcPts val="600"/>
              </a:spcBef>
            </a:pPr>
            <a:r>
              <a:rPr lang="en-US" sz="2400" b="1" u="sng" dirty="0" smtClean="0">
                <a:solidFill>
                  <a:schemeClr val="accent2"/>
                </a:solidFill>
                <a:latin typeface="Georgia" pitchFamily="18" charset="0"/>
              </a:rPr>
              <a:t>When are Changes Effective?</a:t>
            </a:r>
          </a:p>
          <a:p>
            <a:pPr marL="91440" indent="457200" algn="just">
              <a:spcBef>
                <a:spcPts val="600"/>
              </a:spcBef>
            </a:pPr>
            <a:endParaRPr lang="en-US" b="1" u="sng" dirty="0" smtClean="0">
              <a:solidFill>
                <a:schemeClr val="accent2"/>
              </a:solidFill>
              <a:latin typeface="Georgia" pitchFamily="18" charset="0"/>
            </a:endParaRPr>
          </a:p>
          <a:p>
            <a:pPr marL="91440" indent="457200" algn="just">
              <a:spcBef>
                <a:spcPts val="600"/>
              </a:spcBef>
            </a:pPr>
            <a:r>
              <a:rPr lang="en-US" dirty="0" smtClean="0">
                <a:latin typeface="Georgia" pitchFamily="18" charset="0"/>
              </a:rPr>
              <a:t> </a:t>
            </a:r>
            <a:r>
              <a:rPr lang="en-US" u="sng" dirty="0" smtClean="0">
                <a:latin typeface="Georgia" pitchFamily="18" charset="0"/>
              </a:rPr>
              <a:t>State</a:t>
            </a:r>
            <a:r>
              <a:rPr lang="en-US" dirty="0" smtClean="0">
                <a:latin typeface="Georgia" pitchFamily="18" charset="0"/>
              </a:rPr>
              <a:t>                             </a:t>
            </a:r>
            <a:r>
              <a:rPr lang="en-US" u="sng" dirty="0" smtClean="0">
                <a:latin typeface="Georgia" pitchFamily="18" charset="0"/>
              </a:rPr>
              <a:t>Proposed Effective Date</a:t>
            </a:r>
          </a:p>
          <a:p>
            <a:pPr marL="91440" lvl="1" indent="457200" algn="just">
              <a:spcBef>
                <a:spcPts val="600"/>
              </a:spcBef>
            </a:pPr>
            <a:r>
              <a:rPr lang="en-US" dirty="0" smtClean="0">
                <a:latin typeface="Georgia" pitchFamily="18" charset="0"/>
              </a:rPr>
              <a:t> South Carolina                        July 1, 2013</a:t>
            </a:r>
          </a:p>
          <a:p>
            <a:pPr marL="91440" lvl="1" indent="457200" algn="just">
              <a:spcBef>
                <a:spcPts val="600"/>
              </a:spcBef>
            </a:pPr>
            <a:r>
              <a:rPr lang="en-US" dirty="0" smtClean="0">
                <a:latin typeface="Georgia" pitchFamily="18" charset="0"/>
              </a:rPr>
              <a:t> Georgia                                   March 1, 2013</a:t>
            </a:r>
          </a:p>
          <a:p>
            <a:pPr marL="91440" lvl="1" indent="457200" algn="just">
              <a:spcBef>
                <a:spcPts val="600"/>
              </a:spcBef>
            </a:pPr>
            <a:r>
              <a:rPr lang="en-US" dirty="0" smtClean="0">
                <a:latin typeface="Georgia" pitchFamily="18" charset="0"/>
              </a:rPr>
              <a:t> North Carolina                         April 1, 2013</a:t>
            </a:r>
            <a:endParaRPr lang="en-US" dirty="0">
              <a:latin typeface="Georgia" pitchFamily="18" charset="0"/>
            </a:endParaRPr>
          </a:p>
        </p:txBody>
      </p:sp>
      <p:pic>
        <p:nvPicPr>
          <p:cNvPr id="2051" name="Picture 3" descr="C:\Users\kadair\AppData\Local\Microsoft\Windows\Temporary Internet Files\Content.IE5\5TKHTX5V\MC9001880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81000"/>
            <a:ext cx="28956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666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kadair\AppData\Local\Microsoft\Windows\Temporary Internet Files\Content.IE5\67EUFEPA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81200"/>
            <a:ext cx="2514600" cy="1981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4600" y="6096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chemeClr val="accent2"/>
                </a:solidFill>
                <a:latin typeface="Georgia" pitchFamily="18" charset="0"/>
              </a:rPr>
              <a:t>Questions?</a:t>
            </a:r>
            <a:endParaRPr lang="en-US" sz="4800" b="1" u="sng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kadair\AppData\Local\Microsoft\Windows\Temporary Internet Files\Content.IE5\67EUFEPA\MC9001052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4419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990600" y="3429000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b="1" dirty="0">
                <a:solidFill>
                  <a:schemeClr val="accent2"/>
                </a:solidFill>
              </a:rPr>
              <a:t>fewer</a:t>
            </a:r>
            <a:r>
              <a:rPr lang="en-US" dirty="0"/>
              <a:t> claims you have, the </a:t>
            </a:r>
            <a:r>
              <a:rPr lang="en-US" b="1" dirty="0"/>
              <a:t>lower </a:t>
            </a:r>
            <a:r>
              <a:rPr lang="en-US" dirty="0"/>
              <a:t>your experience modifier will be.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The Experience Modifier(E-Mod) refers to your claims “experience” and builds your claims history into the calculation of premiums.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2286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The more claims you have, the higher your experience modifier rate will be. 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15363" name="Picture 3" descr="C:\Users\Laura Adair\AppData\Local\Microsoft\Windows\Temporary Internet Files\Content.IE5\LBU1P1OG\MC90043267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752600"/>
            <a:ext cx="990600" cy="19995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C:\Users\Laura Adair\AppData\Local\Microsoft\Windows\Temporary Internet Files\Content.IE5\LBU1P1OG\MC90043267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72657" y="3224591"/>
            <a:ext cx="1146188" cy="17939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096963"/>
            <a:ext cx="3962400" cy="3713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en-US" sz="4100" i="1" dirty="0" smtClean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066800"/>
            <a:ext cx="4291013" cy="59134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70000"/>
              </a:lnSpc>
              <a:buFont typeface="Wingdings" pitchFamily="2" charset="2"/>
              <a:buNone/>
            </a:pPr>
            <a:endParaRPr lang="en-US" sz="2600" dirty="0" smtClean="0">
              <a:solidFill>
                <a:schemeClr val="hlink"/>
              </a:solidFill>
              <a:latin typeface="Georgia" pitchFamily="18" charset="0"/>
            </a:endParaRPr>
          </a:p>
          <a:p>
            <a:pPr marL="0" indent="0" algn="ctr">
              <a:lnSpc>
                <a:spcPct val="70000"/>
              </a:lnSpc>
            </a:pPr>
            <a:endParaRPr lang="en-US" sz="2600" dirty="0" smtClean="0">
              <a:latin typeface="Georgia" pitchFamily="18" charset="0"/>
            </a:endParaRPr>
          </a:p>
          <a:p>
            <a:pPr marL="0" indent="0" algn="ctr">
              <a:lnSpc>
                <a:spcPct val="70000"/>
              </a:lnSpc>
            </a:pPr>
            <a:r>
              <a:rPr lang="en-US" sz="2600" dirty="0" smtClean="0">
                <a:latin typeface="Georgia" pitchFamily="18" charset="0"/>
              </a:rPr>
              <a:t>The E-Mod multiplier increases or decreases the amount of premium  each policy period.</a:t>
            </a:r>
          </a:p>
          <a:p>
            <a:pPr marL="0" indent="0" algn="ctr">
              <a:lnSpc>
                <a:spcPct val="70000"/>
              </a:lnSpc>
              <a:buFont typeface="Wingdings" pitchFamily="2" charset="2"/>
              <a:buNone/>
            </a:pPr>
            <a:endParaRPr lang="en-US" sz="2600" dirty="0" smtClean="0">
              <a:solidFill>
                <a:schemeClr val="hlink"/>
              </a:solidFill>
              <a:latin typeface="Georgia" pitchFamily="18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1" y="365125"/>
            <a:ext cx="8039100" cy="5492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2"/>
                </a:solidFill>
                <a:latin typeface="Georgia" pitchFamily="18" charset="0"/>
              </a:rPr>
              <a:t>The Experience Modification Factor</a:t>
            </a:r>
          </a:p>
        </p:txBody>
      </p:sp>
      <p:pic>
        <p:nvPicPr>
          <p:cNvPr id="7173" name="Picture 5" descr="C:\Users\LRAdair\AppData\Local\Microsoft\Windows\Temporary Internet Files\Content.IE5\40FADYEN\MC90043254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24860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304800"/>
            <a:ext cx="3581400" cy="1219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Georgia" pitchFamily="18" charset="0"/>
              </a:rPr>
              <a:t>             How  does it work?</a:t>
            </a:r>
            <a:endParaRPr lang="en-US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362200"/>
            <a:ext cx="655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3"/>
                </a:solidFill>
                <a:latin typeface="Georgia" pitchFamily="18" charset="0"/>
              </a:rPr>
              <a:t>Premium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                          </a:t>
            </a:r>
            <a:r>
              <a:rPr lang="en-US" b="1" u="sng" dirty="0" smtClean="0">
                <a:solidFill>
                  <a:schemeClr val="accent3"/>
                </a:solidFill>
                <a:latin typeface="Georgia" pitchFamily="18" charset="0"/>
              </a:rPr>
              <a:t>Mod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               </a:t>
            </a:r>
            <a:r>
              <a:rPr lang="en-US" b="1" u="sng" dirty="0" smtClean="0">
                <a:solidFill>
                  <a:schemeClr val="accent3"/>
                </a:solidFill>
                <a:latin typeface="Georgia" pitchFamily="18" charset="0"/>
              </a:rPr>
              <a:t>Modified Premium</a:t>
            </a:r>
          </a:p>
          <a:p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$100,000                x           0.75          =             $75,000</a:t>
            </a:r>
          </a:p>
          <a:p>
            <a:endParaRPr lang="en-US" b="1" dirty="0" smtClean="0">
              <a:solidFill>
                <a:schemeClr val="accent3"/>
              </a:solidFill>
              <a:latin typeface="Georgia" pitchFamily="18" charset="0"/>
            </a:endParaRPr>
          </a:p>
          <a:p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$100,000                x           1.00          =             $100,000</a:t>
            </a:r>
          </a:p>
          <a:p>
            <a:endParaRPr lang="en-US" b="1" dirty="0" smtClean="0">
              <a:solidFill>
                <a:schemeClr val="accent3"/>
              </a:solidFill>
              <a:latin typeface="Georgia" pitchFamily="18" charset="0"/>
            </a:endParaRPr>
          </a:p>
          <a:p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$100,000                x           1.25          =             $125,000</a:t>
            </a:r>
          </a:p>
          <a:p>
            <a:r>
              <a:rPr lang="en-US" dirty="0" smtClean="0"/>
              <a:t>                 </a:t>
            </a:r>
          </a:p>
          <a:p>
            <a:r>
              <a:rPr lang="en-US" dirty="0" smtClean="0"/>
              <a:t>           </a:t>
            </a:r>
            <a:endParaRPr lang="en-US" dirty="0"/>
          </a:p>
        </p:txBody>
      </p:sp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5638800" y="228600"/>
            <a:ext cx="2286000" cy="1981200"/>
            <a:chOff x="1632" y="1248"/>
            <a:chExt cx="2682" cy="2286"/>
          </a:xfrm>
        </p:grpSpPr>
        <p:sp>
          <p:nvSpPr>
            <p:cNvPr id="1026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027" name="AutoShape 3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028" name="AutoShape 4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533400" y="3048000"/>
            <a:ext cx="6324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2">
              <a:buFont typeface="Arial" charset="0"/>
              <a:buChar char="•"/>
            </a:pPr>
            <a:endParaRPr lang="en-US" dirty="0"/>
          </a:p>
          <a:p>
            <a:pPr lvl="2">
              <a:buFont typeface="Arial" pitchFamily="34" charset="0"/>
              <a:buChar char="•"/>
            </a:pPr>
            <a:r>
              <a:rPr lang="en-US" b="1" dirty="0">
                <a:solidFill>
                  <a:schemeClr val="accent3"/>
                </a:solidFill>
                <a:latin typeface="Georgia" pitchFamily="18" charset="0"/>
              </a:rPr>
              <a:t>For example, a policy period of </a:t>
            </a:r>
            <a:endParaRPr lang="en-US" b="1" dirty="0" smtClean="0">
              <a:solidFill>
                <a:schemeClr val="accent3"/>
              </a:solidFill>
              <a:latin typeface="Georgia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1-1-12 </a:t>
            </a:r>
            <a:r>
              <a:rPr lang="en-US" b="1" dirty="0">
                <a:solidFill>
                  <a:schemeClr val="accent3"/>
                </a:solidFill>
                <a:latin typeface="Georgia" pitchFamily="18" charset="0"/>
              </a:rPr>
              <a:t>to 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1-1-13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Georgia" pitchFamily="18" charset="0"/>
              </a:rPr>
              <a:t>U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se </a:t>
            </a:r>
            <a:r>
              <a:rPr lang="en-US" b="1" dirty="0">
                <a:solidFill>
                  <a:schemeClr val="accent3"/>
                </a:solidFill>
                <a:latin typeface="Georgia" pitchFamily="18" charset="0"/>
              </a:rPr>
              <a:t>the claims data from policy 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years effective 2008, 2009, 2010 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They </a:t>
            </a:r>
            <a:r>
              <a:rPr lang="en-US" b="1" dirty="0">
                <a:solidFill>
                  <a:schemeClr val="accent3"/>
                </a:solidFill>
                <a:latin typeface="Georgia" pitchFamily="18" charset="0"/>
              </a:rPr>
              <a:t>are the last three completed years before the current policy period.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22098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b="1" dirty="0" smtClean="0">
                <a:solidFill>
                  <a:schemeClr val="accent2"/>
                </a:solidFill>
                <a:latin typeface="Georgia" pitchFamily="18" charset="0"/>
              </a:rPr>
              <a:t>The claims data used to calculate your E-Mod rate consists of three completed years of claims experience. </a:t>
            </a:r>
            <a:endParaRPr lang="en-US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4478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Policies with an annual subject premium of at least $4,500  is subject to E-mod rating for South Carolina</a:t>
            </a:r>
            <a:endParaRPr lang="en-US" b="1" dirty="0">
              <a:solidFill>
                <a:schemeClr val="accent3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7620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Georgia" pitchFamily="18" charset="0"/>
              </a:rPr>
              <a:t>Who Qualifies for E-</a:t>
            </a:r>
            <a:r>
              <a:rPr lang="en-US" sz="2800" b="1" dirty="0" err="1" smtClean="0">
                <a:solidFill>
                  <a:schemeClr val="accent2"/>
                </a:solidFill>
                <a:latin typeface="Georgia" pitchFamily="18" charset="0"/>
              </a:rPr>
              <a:t>Mods</a:t>
            </a:r>
            <a:r>
              <a:rPr lang="en-US" sz="2800" b="1" dirty="0" smtClean="0">
                <a:solidFill>
                  <a:schemeClr val="accent2"/>
                </a:solidFill>
                <a:latin typeface="Georgia" pitchFamily="18" charset="0"/>
              </a:rPr>
              <a:t>?</a:t>
            </a:r>
            <a:endParaRPr lang="en-US" sz="2800" b="1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772400" cy="609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cap="none" dirty="0" smtClean="0">
                <a:solidFill>
                  <a:schemeClr val="accent2"/>
                </a:solidFill>
                <a:latin typeface="Georgia" pitchFamily="18" charset="0"/>
              </a:rPr>
              <a:t>      Experience Modification Formula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1524000"/>
            <a:ext cx="8573181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accent2"/>
                </a:solidFill>
                <a:latin typeface="Calibri" pitchFamily="34" charset="0"/>
              </a:rPr>
              <a:t>Actual  </a:t>
            </a:r>
            <a:r>
              <a:rPr lang="en-US" b="1" dirty="0">
                <a:solidFill>
                  <a:schemeClr val="folHlink"/>
                </a:solidFill>
                <a:latin typeface="Calibri" pitchFamily="34" charset="0"/>
              </a:rPr>
              <a:t>                              Weighting Value             (1 Minus Weighting Value) </a:t>
            </a:r>
          </a:p>
          <a:p>
            <a:pPr eaLnBrk="1" hangingPunct="1"/>
            <a:r>
              <a:rPr lang="en-US" b="1" dirty="0">
                <a:solidFill>
                  <a:schemeClr val="accent2"/>
                </a:solidFill>
                <a:latin typeface="Calibri" pitchFamily="34" charset="0"/>
              </a:rPr>
              <a:t>Primary  </a:t>
            </a:r>
            <a:r>
              <a:rPr lang="en-US" b="1" dirty="0">
                <a:solidFill>
                  <a:schemeClr val="folHlink"/>
                </a:solidFill>
                <a:latin typeface="Calibri" pitchFamily="34" charset="0"/>
              </a:rPr>
              <a:t>           </a:t>
            </a:r>
            <a:r>
              <a:rPr lang="en-US" b="1" dirty="0" smtClean="0">
                <a:solidFill>
                  <a:schemeClr val="folHlink"/>
                </a:solidFill>
                <a:latin typeface="Calibri" pitchFamily="34" charset="0"/>
              </a:rPr>
              <a:t>Ballast            </a:t>
            </a:r>
            <a:r>
              <a:rPr lang="en-US" b="1" dirty="0">
                <a:solidFill>
                  <a:schemeClr val="folHlink"/>
                </a:solidFill>
                <a:latin typeface="Calibri" pitchFamily="34" charset="0"/>
              </a:rPr>
              <a:t>Times                                       </a:t>
            </a:r>
            <a:r>
              <a:rPr lang="en-US" b="1" dirty="0" err="1">
                <a:solidFill>
                  <a:schemeClr val="folHlink"/>
                </a:solidFill>
                <a:latin typeface="Calibri" pitchFamily="34" charset="0"/>
              </a:rPr>
              <a:t>Times</a:t>
            </a:r>
            <a:endParaRPr lang="en-US" b="1" dirty="0">
              <a:solidFill>
                <a:schemeClr val="folHlink"/>
              </a:solidFill>
              <a:latin typeface="Calibri" pitchFamily="34" charset="0"/>
            </a:endParaRPr>
          </a:p>
          <a:p>
            <a:pPr eaLnBrk="1" hangingPunct="1"/>
            <a:r>
              <a:rPr lang="en-US" b="1" u="sng" dirty="0">
                <a:solidFill>
                  <a:schemeClr val="accent2"/>
                </a:solidFill>
                <a:latin typeface="Calibri" pitchFamily="34" charset="0"/>
              </a:rPr>
              <a:t>Losses    </a:t>
            </a:r>
            <a:r>
              <a:rPr lang="en-US" b="1" u="sng" dirty="0">
                <a:solidFill>
                  <a:schemeClr val="folHlink"/>
                </a:solidFill>
                <a:latin typeface="Calibri" pitchFamily="34" charset="0"/>
              </a:rPr>
              <a:t>   +      Value     +  Actual Excess Losses   +      Expected Excess Losses      = Total A</a:t>
            </a:r>
          </a:p>
          <a:p>
            <a:pPr eaLnBrk="1" hangingPunct="1"/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Expected  </a:t>
            </a:r>
            <a:r>
              <a:rPr lang="en-US" b="1" dirty="0">
                <a:solidFill>
                  <a:schemeClr val="accent1"/>
                </a:solidFill>
                <a:latin typeface="Calibri" pitchFamily="34" charset="0"/>
              </a:rPr>
              <a:t> +      </a:t>
            </a:r>
            <a:r>
              <a:rPr lang="en-US" b="1" dirty="0" smtClean="0">
                <a:solidFill>
                  <a:schemeClr val="accent1"/>
                </a:solidFill>
                <a:latin typeface="Calibri" pitchFamily="34" charset="0"/>
              </a:rPr>
              <a:t>Ballast     </a:t>
            </a:r>
            <a:r>
              <a:rPr lang="en-US" b="1" dirty="0">
                <a:solidFill>
                  <a:schemeClr val="accent1"/>
                </a:solidFill>
                <a:latin typeface="Calibri" pitchFamily="34" charset="0"/>
              </a:rPr>
              <a:t>+ Weighting Value           + (1 Minus Weighting Value)    = Total B</a:t>
            </a:r>
          </a:p>
          <a:p>
            <a:pPr eaLnBrk="1" hangingPunct="1"/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Primary   </a:t>
            </a:r>
            <a:r>
              <a:rPr lang="en-US" b="1" dirty="0">
                <a:solidFill>
                  <a:schemeClr val="accent1"/>
                </a:solidFill>
                <a:latin typeface="Calibri" pitchFamily="34" charset="0"/>
              </a:rPr>
              <a:t>           Value              Times                                       </a:t>
            </a:r>
            <a:r>
              <a:rPr lang="en-US" b="1" dirty="0" err="1">
                <a:solidFill>
                  <a:schemeClr val="accent1"/>
                </a:solidFill>
                <a:latin typeface="Calibri" pitchFamily="34" charset="0"/>
              </a:rPr>
              <a:t>Times</a:t>
            </a:r>
            <a:endParaRPr lang="en-US" b="1" dirty="0">
              <a:solidFill>
                <a:schemeClr val="accent1"/>
              </a:solidFill>
              <a:latin typeface="Calibri" pitchFamily="34" charset="0"/>
            </a:endParaRPr>
          </a:p>
          <a:p>
            <a:pPr eaLnBrk="1" hangingPunct="1"/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Losses     </a:t>
            </a:r>
            <a:r>
              <a:rPr lang="en-US" b="1" dirty="0">
                <a:solidFill>
                  <a:schemeClr val="accent1"/>
                </a:solidFill>
                <a:latin typeface="Calibri" pitchFamily="34" charset="0"/>
              </a:rPr>
              <a:t>                         Expected Excess Losses      Expected Excess Losses</a:t>
            </a:r>
          </a:p>
          <a:p>
            <a:pPr eaLnBrk="1" hangingPunct="1"/>
            <a:endParaRPr lang="en-US" b="1" dirty="0">
              <a:solidFill>
                <a:schemeClr val="accent1"/>
              </a:solidFill>
              <a:latin typeface="Calibri" pitchFamily="34" charset="0"/>
            </a:endParaRPr>
          </a:p>
          <a:p>
            <a:pPr eaLnBrk="1" hangingPunct="1"/>
            <a:r>
              <a:rPr lang="en-US" b="1" i="1" dirty="0" smtClean="0">
                <a:solidFill>
                  <a:schemeClr val="accent2"/>
                </a:solidFill>
                <a:latin typeface="Georgia" pitchFamily="18" charset="0"/>
              </a:rPr>
              <a:t>	</a:t>
            </a:r>
            <a:r>
              <a:rPr lang="en-US" b="1" i="1" dirty="0" smtClean="0">
                <a:solidFill>
                  <a:schemeClr val="accent1"/>
                </a:solidFill>
                <a:latin typeface="Georgia" pitchFamily="18" charset="0"/>
              </a:rPr>
              <a:t>For </a:t>
            </a:r>
            <a:r>
              <a:rPr lang="en-US" b="1" i="1" dirty="0">
                <a:solidFill>
                  <a:schemeClr val="accent1"/>
                </a:solidFill>
                <a:latin typeface="Georgia" pitchFamily="18" charset="0"/>
              </a:rPr>
              <a:t>experience modification, divide Total A by Total B</a:t>
            </a:r>
            <a:r>
              <a:rPr lang="en-US" b="1" i="1" dirty="0" smtClean="0">
                <a:solidFill>
                  <a:schemeClr val="accent1"/>
                </a:solidFill>
                <a:latin typeface="Georgia" pitchFamily="18" charset="0"/>
              </a:rPr>
              <a:t>;</a:t>
            </a:r>
          </a:p>
          <a:p>
            <a:pPr eaLnBrk="1" hangingPunct="1"/>
            <a:r>
              <a:rPr lang="en-US" b="1" i="1" dirty="0" smtClean="0">
                <a:solidFill>
                  <a:schemeClr val="accent1"/>
                </a:solidFill>
                <a:latin typeface="Georgia" pitchFamily="18" charset="0"/>
              </a:rPr>
              <a:t>		      Round </a:t>
            </a:r>
            <a:r>
              <a:rPr lang="en-US" b="1" i="1" dirty="0">
                <a:solidFill>
                  <a:schemeClr val="accent1"/>
                </a:solidFill>
                <a:latin typeface="Georgia" pitchFamily="18" charset="0"/>
              </a:rPr>
              <a:t>to two decimal places.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381000"/>
            <a:ext cx="1463675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2"/>
                </a:solidFill>
                <a:latin typeface="Georgia" pitchFamily="18" charset="0"/>
              </a:rPr>
              <a:t>Terms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200400"/>
            <a:ext cx="7391400" cy="990600"/>
          </a:xfrm>
        </p:spPr>
        <p:txBody>
          <a:bodyPr/>
          <a:lstStyle/>
          <a:p>
            <a:r>
              <a:rPr lang="en-US" sz="1800" i="1" dirty="0" smtClean="0">
                <a:solidFill>
                  <a:schemeClr val="accent3"/>
                </a:solidFill>
                <a:latin typeface="Georgia" pitchFamily="18" charset="0"/>
              </a:rPr>
              <a:t>Actual Excess Losses</a:t>
            </a:r>
            <a:r>
              <a:rPr lang="en-US" sz="1800" dirty="0" smtClean="0">
                <a:solidFill>
                  <a:schemeClr val="accent3"/>
                </a:solidFill>
                <a:latin typeface="Georgia" pitchFamily="18" charset="0"/>
              </a:rPr>
              <a:t>: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 </a:t>
            </a:r>
          </a:p>
          <a:p>
            <a:r>
              <a:rPr lang="en-US" dirty="0" smtClean="0">
                <a:latin typeface="Georgia" pitchFamily="18" charset="0"/>
              </a:rPr>
              <a:t>Obtained by subtracting the </a:t>
            </a:r>
            <a:r>
              <a:rPr lang="en-US" u="sng" dirty="0" smtClean="0">
                <a:latin typeface="Georgia" pitchFamily="18" charset="0"/>
              </a:rPr>
              <a:t>Actual Primary Losses</a:t>
            </a:r>
            <a:r>
              <a:rPr lang="en-US" dirty="0" smtClean="0">
                <a:latin typeface="Georgia" pitchFamily="18" charset="0"/>
              </a:rPr>
              <a:t> form the actual incurred losses.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7620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 smtClean="0">
                <a:solidFill>
                  <a:schemeClr val="accent3"/>
                </a:solidFill>
                <a:latin typeface="Georgia" pitchFamily="18" charset="0"/>
              </a:rPr>
              <a:t>Actual Primary Losses</a:t>
            </a:r>
            <a:r>
              <a:rPr lang="en-US" sz="1800" dirty="0" smtClean="0">
                <a:solidFill>
                  <a:schemeClr val="accent3"/>
                </a:solidFill>
                <a:latin typeface="Georgia" pitchFamily="18" charset="0"/>
              </a:rPr>
              <a:t>:  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Georgia" pitchFamily="18" charset="0"/>
              </a:rPr>
              <a:t>Reflects claim frequency. 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Georgia" pitchFamily="18" charset="0"/>
              </a:rPr>
              <a:t>The maximum primary value for each loss is $5,000. 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Georgia" pitchFamily="18" charset="0"/>
              </a:rPr>
              <a:t>For each loss equal to or less than $5,000, the entire amount is used as the primary value. 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Georgia" pitchFamily="18" charset="0"/>
              </a:rPr>
              <a:t>For each loss over $5,000, the primary value is $5,000. 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Georgia" pitchFamily="18" charset="0"/>
              </a:rPr>
              <a:t>For medical only losses, the primary value will be reduced by 70%.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381000"/>
            <a:ext cx="1463675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2"/>
                </a:solidFill>
                <a:latin typeface="Georgia" pitchFamily="18" charset="0"/>
              </a:rPr>
              <a:t>Terms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276600"/>
            <a:ext cx="7162800" cy="914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900" i="1" dirty="0">
                <a:solidFill>
                  <a:schemeClr val="accent3"/>
                </a:solidFill>
                <a:latin typeface="Georgia" pitchFamily="18" charset="0"/>
              </a:rPr>
              <a:t>Expected Excess Losses</a:t>
            </a:r>
            <a:r>
              <a:rPr lang="en-US" sz="1900" i="1" dirty="0" smtClean="0">
                <a:solidFill>
                  <a:schemeClr val="accent3"/>
                </a:solidFill>
                <a:latin typeface="Georgia" pitchFamily="18" charset="0"/>
              </a:rPr>
              <a:t>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900" i="1" dirty="0" smtClean="0">
                <a:solidFill>
                  <a:schemeClr val="accent3"/>
                </a:solidFill>
                <a:latin typeface="Georgia" pitchFamily="18" charset="0"/>
              </a:rPr>
              <a:t> </a:t>
            </a:r>
            <a:r>
              <a:rPr lang="en-US" sz="1700" dirty="0">
                <a:latin typeface="Georgia" pitchFamily="18" charset="0"/>
              </a:rPr>
              <a:t>Expected Excess Losses are obtained by subtracting the </a:t>
            </a:r>
            <a:r>
              <a:rPr lang="en-US" sz="1700" u="sng" dirty="0">
                <a:latin typeface="Georgia" pitchFamily="18" charset="0"/>
              </a:rPr>
              <a:t>Expected Primary Losses</a:t>
            </a:r>
            <a:r>
              <a:rPr lang="en-US" sz="1700" dirty="0">
                <a:latin typeface="Georgia" pitchFamily="18" charset="0"/>
              </a:rPr>
              <a:t> from the </a:t>
            </a:r>
            <a:r>
              <a:rPr lang="en-US" sz="1700" u="sng" dirty="0">
                <a:latin typeface="Georgia" pitchFamily="18" charset="0"/>
              </a:rPr>
              <a:t>Expected Losses</a:t>
            </a:r>
            <a:r>
              <a:rPr lang="en-US" sz="1700" dirty="0">
                <a:latin typeface="Georgia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7467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>
                <a:solidFill>
                  <a:schemeClr val="accent3"/>
                </a:solidFill>
                <a:latin typeface="Georgia" pitchFamily="18" charset="0"/>
              </a:rPr>
              <a:t>Expected Losses</a:t>
            </a:r>
            <a:r>
              <a:rPr lang="en-US" b="1" dirty="0">
                <a:solidFill>
                  <a:schemeClr val="accent3"/>
                </a:solidFill>
                <a:latin typeface="Georgia" pitchFamily="18" charset="0"/>
              </a:rPr>
              <a:t>: </a:t>
            </a:r>
            <a:endParaRPr lang="en-US" b="1" dirty="0" smtClean="0">
              <a:solidFill>
                <a:schemeClr val="accent3"/>
              </a:solidFill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>
                <a:latin typeface="Georgia" pitchFamily="18" charset="0"/>
              </a:rPr>
              <a:t>Expected </a:t>
            </a:r>
            <a:r>
              <a:rPr lang="en-US" sz="1600" b="1" dirty="0">
                <a:latin typeface="Georgia" pitchFamily="18" charset="0"/>
              </a:rPr>
              <a:t>Losses for each classification are obtained by multiplying the </a:t>
            </a:r>
            <a:r>
              <a:rPr lang="en-US" sz="1600" b="1" u="sng" dirty="0">
                <a:latin typeface="Georgia" pitchFamily="18" charset="0"/>
              </a:rPr>
              <a:t>Expected Loss Rate</a:t>
            </a:r>
            <a:r>
              <a:rPr lang="en-US" sz="1600" b="1" dirty="0">
                <a:latin typeface="Georgia" pitchFamily="18" charset="0"/>
              </a:rPr>
              <a:t> by the payroll divided by $100. Total Expected Losses for the risk are obtained by adding the Expected Losses for each classification</a:t>
            </a:r>
            <a:r>
              <a:rPr lang="en-US" sz="1600" dirty="0" smtClean="0">
                <a:latin typeface="Georgia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b="1" i="1" dirty="0">
                <a:solidFill>
                  <a:schemeClr val="accent3"/>
                </a:solidFill>
                <a:latin typeface="Georgia" pitchFamily="18" charset="0"/>
              </a:rPr>
              <a:t>Expected Primary Losses</a:t>
            </a:r>
            <a:r>
              <a:rPr lang="en-US" dirty="0">
                <a:solidFill>
                  <a:schemeClr val="accent3"/>
                </a:solidFill>
                <a:latin typeface="Georgia" pitchFamily="18" charset="0"/>
              </a:rPr>
              <a:t>: </a:t>
            </a:r>
            <a:endParaRPr lang="en-US" dirty="0" smtClean="0">
              <a:solidFill>
                <a:schemeClr val="accent3"/>
              </a:solidFill>
              <a:latin typeface="Georg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b="1" dirty="0" smtClean="0">
                <a:latin typeface="Georgia" pitchFamily="18" charset="0"/>
              </a:rPr>
              <a:t>These </a:t>
            </a:r>
            <a:r>
              <a:rPr lang="en-US" sz="1600" b="1" dirty="0">
                <a:latin typeface="Georgia" pitchFamily="18" charset="0"/>
              </a:rPr>
              <a:t>are obtained by multiplying the </a:t>
            </a:r>
            <a:r>
              <a:rPr lang="en-US" sz="1600" b="1" u="sng" dirty="0">
                <a:latin typeface="Georgia" pitchFamily="18" charset="0"/>
              </a:rPr>
              <a:t>Expected Losses</a:t>
            </a:r>
            <a:r>
              <a:rPr lang="en-US" sz="1600" b="1" dirty="0">
                <a:latin typeface="Georgia" pitchFamily="18" charset="0"/>
              </a:rPr>
              <a:t> by the </a:t>
            </a:r>
            <a:r>
              <a:rPr lang="en-US" sz="1600" b="1" u="sng" dirty="0">
                <a:latin typeface="Georgia" pitchFamily="18" charset="0"/>
              </a:rPr>
              <a:t>Discount Ratio</a:t>
            </a:r>
            <a:r>
              <a:rPr lang="en-US" sz="1600" b="1" dirty="0">
                <a:latin typeface="Georgia" pitchFamily="18" charset="0"/>
              </a:rPr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457200"/>
            <a:ext cx="1539875" cy="549275"/>
          </a:xfrm>
          <a:solidFill>
            <a:schemeClr val="bg1"/>
          </a:solidFill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  <a:latin typeface="Georgia" pitchFamily="18" charset="0"/>
              </a:rPr>
              <a:t>terms</a:t>
            </a:r>
            <a:endParaRPr lang="en-US" i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1" dirty="0" smtClean="0">
                <a:solidFill>
                  <a:schemeClr val="accent3"/>
                </a:solidFill>
                <a:latin typeface="Georgia" pitchFamily="18" charset="0"/>
              </a:rPr>
              <a:t>Expected </a:t>
            </a:r>
            <a:r>
              <a:rPr lang="en-US" sz="1800" i="1" dirty="0">
                <a:solidFill>
                  <a:schemeClr val="accent3"/>
                </a:solidFill>
                <a:latin typeface="Georgia" pitchFamily="18" charset="0"/>
              </a:rPr>
              <a:t>Loss Rate</a:t>
            </a:r>
            <a:r>
              <a:rPr lang="en-US" sz="1800" dirty="0">
                <a:solidFill>
                  <a:schemeClr val="accent3"/>
                </a:solidFill>
                <a:latin typeface="Georgia" pitchFamily="18" charset="0"/>
              </a:rPr>
              <a:t>:  </a:t>
            </a:r>
            <a:r>
              <a:rPr lang="en-US" sz="1800" dirty="0">
                <a:latin typeface="Georgia" pitchFamily="18" charset="0"/>
              </a:rPr>
              <a:t>The Expected Loss Rate is the factor used to determine the amount of </a:t>
            </a:r>
            <a:r>
              <a:rPr lang="en-US" sz="1800" i="1" u="sng" dirty="0">
                <a:latin typeface="Georgia" pitchFamily="18" charset="0"/>
              </a:rPr>
              <a:t>Expected Losses</a:t>
            </a:r>
            <a:r>
              <a:rPr lang="en-US" sz="1800" dirty="0">
                <a:latin typeface="Georgia" pitchFamily="18" charset="0"/>
              </a:rPr>
              <a:t> by classification for each $100 of payroll. These factors can be obtained from the Tables of Expected Loss Rates and Discount Ratios in this plan</a:t>
            </a:r>
            <a:r>
              <a:rPr lang="en-US" sz="1800" dirty="0" smtClean="0">
                <a:latin typeface="Georgia" pitchFamily="18" charset="0"/>
              </a:rPr>
              <a:t>.</a:t>
            </a:r>
          </a:p>
          <a:p>
            <a:r>
              <a:rPr lang="en-US" sz="1800" i="1" dirty="0">
                <a:solidFill>
                  <a:schemeClr val="accent3"/>
                </a:solidFill>
                <a:latin typeface="Georgia" pitchFamily="18" charset="0"/>
              </a:rPr>
              <a:t>Discount Ratio</a:t>
            </a:r>
            <a:r>
              <a:rPr lang="en-US" sz="1800" dirty="0">
                <a:solidFill>
                  <a:schemeClr val="accent3"/>
                </a:solidFill>
                <a:latin typeface="Georgia" pitchFamily="18" charset="0"/>
              </a:rPr>
              <a:t>: </a:t>
            </a:r>
            <a:r>
              <a:rPr lang="en-US" sz="1800" dirty="0">
                <a:latin typeface="Georgia" pitchFamily="18" charset="0"/>
              </a:rPr>
              <a:t>The Discount Ratio is the factor used to determine the amount of </a:t>
            </a:r>
            <a:r>
              <a:rPr lang="en-US" sz="1800" u="sng" dirty="0">
                <a:latin typeface="Georgia" pitchFamily="18" charset="0"/>
              </a:rPr>
              <a:t>Expected Losses</a:t>
            </a:r>
            <a:r>
              <a:rPr lang="en-US" sz="1800" dirty="0">
                <a:latin typeface="Georgia" pitchFamily="18" charset="0"/>
              </a:rPr>
              <a:t> for each classification that are </a:t>
            </a:r>
            <a:r>
              <a:rPr lang="en-US" sz="1800" u="sng" dirty="0">
                <a:latin typeface="Georgia" pitchFamily="18" charset="0"/>
              </a:rPr>
              <a:t>Expected Primary Losses</a:t>
            </a:r>
            <a:r>
              <a:rPr lang="en-US" sz="1800" dirty="0">
                <a:latin typeface="Georgia" pitchFamily="18" charset="0"/>
              </a:rPr>
              <a:t>. These factors can be obtained from the Tables of Expected Loss Rates and Discount Ratios.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12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467</TotalTime>
  <Words>1025</Words>
  <Application>Microsoft Office PowerPoint</Application>
  <PresentationFormat>On-screen Show (4:3)</PresentationFormat>
  <Paragraphs>132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Angles</vt:lpstr>
      <vt:lpstr>Slide 1</vt:lpstr>
      <vt:lpstr>Slide 2</vt:lpstr>
      <vt:lpstr>The Experience Modification Factor</vt:lpstr>
      <vt:lpstr>             How  does it work?</vt:lpstr>
      <vt:lpstr>Slide 5</vt:lpstr>
      <vt:lpstr>      Experience Modification Formula</vt:lpstr>
      <vt:lpstr>Terms</vt:lpstr>
      <vt:lpstr>Terms</vt:lpstr>
      <vt:lpstr>terms</vt:lpstr>
      <vt:lpstr>Terms</vt:lpstr>
      <vt:lpstr>Slide 11</vt:lpstr>
      <vt:lpstr>       E-Mod Calculation</vt:lpstr>
      <vt:lpstr>       E-Mod Calculation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Experience Modification Factor</dc:title>
  <dc:creator>kadair</dc:creator>
  <cp:lastModifiedBy>kadair</cp:lastModifiedBy>
  <cp:revision>41</cp:revision>
  <dcterms:created xsi:type="dcterms:W3CDTF">2012-09-13T15:34:33Z</dcterms:created>
  <dcterms:modified xsi:type="dcterms:W3CDTF">2012-09-14T18:26:29Z</dcterms:modified>
</cp:coreProperties>
</file>