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4"/>
  </p:notesMasterIdLst>
  <p:sldIdLst>
    <p:sldId id="256" r:id="rId2"/>
    <p:sldId id="257" r:id="rId3"/>
    <p:sldId id="266" r:id="rId4"/>
    <p:sldId id="258" r:id="rId5"/>
    <p:sldId id="278" r:id="rId6"/>
    <p:sldId id="259" r:id="rId7"/>
    <p:sldId id="279" r:id="rId8"/>
    <p:sldId id="260" r:id="rId9"/>
    <p:sldId id="280" r:id="rId10"/>
    <p:sldId id="275" r:id="rId11"/>
    <p:sldId id="281" r:id="rId12"/>
    <p:sldId id="262" r:id="rId13"/>
    <p:sldId id="285" r:id="rId14"/>
    <p:sldId id="264" r:id="rId15"/>
    <p:sldId id="283" r:id="rId16"/>
    <p:sldId id="263" r:id="rId17"/>
    <p:sldId id="284" r:id="rId18"/>
    <p:sldId id="265" r:id="rId19"/>
    <p:sldId id="282" r:id="rId20"/>
    <p:sldId id="277" r:id="rId21"/>
    <p:sldId id="286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3D12-F0FD-4E26-8B49-F3BA2A64889B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3CDF-A5A4-4D10-8803-7D82AA668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03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F3CDF-A5A4-4D10-8803-7D82AA6687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0B291F-8D02-48FE-9331-54AD7F1AB141}" type="datetimeFigureOut">
              <a:rPr lang="en-US" smtClean="0"/>
              <a:pPr/>
              <a:t>09/29/2012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AD5C27-AB82-4878-BD9B-E82430893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sz="4900" i="1" dirty="0" smtClean="0">
                <a:solidFill>
                  <a:schemeClr val="accent2">
                    <a:lumMod val="75000"/>
                  </a:schemeClr>
                </a:solidFill>
              </a:rPr>
              <a:t>Workers’ Compensation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LOOK-ALIKES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543672" cy="290705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63" y="1316038"/>
            <a:ext cx="3024699" cy="3941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foot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a:	</a:t>
            </a:r>
            <a:r>
              <a:rPr lang="en-US" dirty="0"/>
              <a:t>4</a:t>
            </a:r>
            <a:r>
              <a:rPr lang="en-US" dirty="0" smtClean="0"/>
              <a:t>% LLE Impairment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b:	</a:t>
            </a:r>
            <a:r>
              <a:rPr lang="en-US" dirty="0"/>
              <a:t>4</a:t>
            </a:r>
            <a:r>
              <a:rPr lang="en-US" dirty="0" smtClean="0"/>
              <a:t>% LLE impairment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48 years old  </a:t>
            </a:r>
          </a:p>
          <a:p>
            <a:r>
              <a:rPr lang="en-US" dirty="0" smtClean="0"/>
              <a:t>High school graduate</a:t>
            </a:r>
          </a:p>
          <a:p>
            <a:r>
              <a:rPr lang="en-US" dirty="0" smtClean="0"/>
              <a:t>Work history: maintenance tech</a:t>
            </a:r>
          </a:p>
          <a:p>
            <a:r>
              <a:rPr lang="en-US" dirty="0" smtClean="0"/>
              <a:t>Surgery with hardware</a:t>
            </a:r>
          </a:p>
          <a:p>
            <a:r>
              <a:rPr lang="en-US" dirty="0" smtClean="0"/>
              <a:t>Released to RTW with employer</a:t>
            </a:r>
          </a:p>
          <a:p>
            <a:r>
              <a:rPr lang="en-US" dirty="0" smtClean="0"/>
              <a:t>Has returned to work doing regular job—job requires her to be on her feet most of the day</a:t>
            </a:r>
          </a:p>
          <a:p>
            <a:r>
              <a:rPr lang="en-US" dirty="0" smtClean="0"/>
              <a:t>Has gained weight because of immobility</a:t>
            </a:r>
          </a:p>
          <a:p>
            <a:r>
              <a:rPr lang="en-US" dirty="0" smtClean="0"/>
              <a:t>Aching pain, stiffness, needs frequent breaks while walking, has frequent swelling </a:t>
            </a:r>
          </a:p>
          <a:p>
            <a:r>
              <a:rPr lang="en-US" dirty="0" smtClean="0"/>
              <a:t>Credible witness</a:t>
            </a:r>
          </a:p>
          <a:p>
            <a:r>
              <a:rPr lang="en-US" dirty="0" smtClean="0"/>
              <a:t>20% IME</a:t>
            </a:r>
          </a:p>
          <a:p>
            <a:r>
              <a:rPr lang="en-US" dirty="0" smtClean="0"/>
              <a:t>20% to the foot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47 years old</a:t>
            </a:r>
          </a:p>
          <a:p>
            <a:r>
              <a:rPr lang="en-US" dirty="0" smtClean="0"/>
              <a:t>HS graduate plus years at community college</a:t>
            </a:r>
          </a:p>
          <a:p>
            <a:r>
              <a:rPr lang="en-US" dirty="0" smtClean="0"/>
              <a:t>Work history: real estate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Released to RTW with no restrictions</a:t>
            </a:r>
          </a:p>
          <a:p>
            <a:r>
              <a:rPr lang="en-US" dirty="0" smtClean="0"/>
              <a:t>Job requires a lot of walking</a:t>
            </a:r>
          </a:p>
          <a:p>
            <a:r>
              <a:rPr lang="en-US" dirty="0" smtClean="0"/>
              <a:t>Foot still swells and hurts after a long day</a:t>
            </a:r>
          </a:p>
          <a:p>
            <a:r>
              <a:rPr lang="en-US" dirty="0" smtClean="0"/>
              <a:t>Some days the foot feels ok</a:t>
            </a:r>
          </a:p>
          <a:p>
            <a:r>
              <a:rPr lang="en-US" dirty="0" smtClean="0"/>
              <a:t>No additional medical treatment recommended</a:t>
            </a:r>
          </a:p>
          <a:p>
            <a:r>
              <a:rPr lang="en-US" dirty="0" smtClean="0"/>
              <a:t>8% IME</a:t>
            </a:r>
          </a:p>
          <a:p>
            <a:r>
              <a:rPr lang="en-US" dirty="0"/>
              <a:t>8</a:t>
            </a:r>
            <a:r>
              <a:rPr lang="en-US" dirty="0" smtClean="0"/>
              <a:t>% to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2040922" cy="308192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2" y="1858169"/>
            <a:ext cx="28575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back and knee injuries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Claimant a:	</a:t>
            </a:r>
            <a:r>
              <a:rPr lang="en-US" dirty="0"/>
              <a:t>2</a:t>
            </a:r>
            <a:r>
              <a:rPr lang="en-US" dirty="0" smtClean="0"/>
              <a:t>% RLE and 8% WP Impairment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Claimant b:	</a:t>
            </a:r>
            <a:r>
              <a:rPr lang="en-US" dirty="0"/>
              <a:t>2</a:t>
            </a:r>
            <a:r>
              <a:rPr lang="en-US" dirty="0" smtClean="0"/>
              <a:t>% </a:t>
            </a:r>
            <a:r>
              <a:rPr lang="en-US" dirty="0" err="1" smtClean="0"/>
              <a:t>rle</a:t>
            </a:r>
            <a:r>
              <a:rPr lang="en-US" dirty="0" smtClean="0"/>
              <a:t> and 8% WP impairment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40 years old  </a:t>
            </a:r>
          </a:p>
          <a:p>
            <a:r>
              <a:rPr lang="en-US" dirty="0" smtClean="0"/>
              <a:t>GED plus 2 year degree in electronics</a:t>
            </a:r>
          </a:p>
          <a:p>
            <a:r>
              <a:rPr lang="en-US" dirty="0" smtClean="0"/>
              <a:t>Work history: service tech, maintenance tech</a:t>
            </a:r>
          </a:p>
          <a:p>
            <a:r>
              <a:rPr lang="en-US" dirty="0" smtClean="0"/>
              <a:t>Surgery on knee</a:t>
            </a:r>
          </a:p>
          <a:p>
            <a:r>
              <a:rPr lang="en-US" dirty="0" smtClean="0"/>
              <a:t>Conservative treatment on back</a:t>
            </a:r>
          </a:p>
          <a:p>
            <a:r>
              <a:rPr lang="en-US" dirty="0" smtClean="0"/>
              <a:t>Released to medium duty</a:t>
            </a:r>
          </a:p>
          <a:p>
            <a:r>
              <a:rPr lang="en-US" dirty="0" smtClean="0"/>
              <a:t>Much testimony regarding ongoing pain and multiple problems</a:t>
            </a:r>
          </a:p>
          <a:p>
            <a:r>
              <a:rPr lang="en-US" dirty="0" smtClean="0"/>
              <a:t>Subjective complaints outweigh objective findings per more than one doctor</a:t>
            </a:r>
          </a:p>
          <a:p>
            <a:r>
              <a:rPr lang="en-US" dirty="0" smtClean="0"/>
              <a:t>Claimant’s testimony lacked credibility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opinion ratings from practicing </a:t>
            </a:r>
            <a:r>
              <a:rPr lang="en-US" dirty="0" err="1" smtClean="0"/>
              <a:t>ortho</a:t>
            </a:r>
            <a:r>
              <a:rPr lang="en-US" dirty="0" smtClean="0"/>
              <a:t> 12% to RLE, 0% to RLE, </a:t>
            </a:r>
          </a:p>
          <a:p>
            <a:r>
              <a:rPr lang="en-US" dirty="0" smtClean="0"/>
              <a:t>10% disability to the leg, 8% disability to the back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58 years old</a:t>
            </a:r>
          </a:p>
          <a:p>
            <a:r>
              <a:rPr lang="en-US" dirty="0" smtClean="0"/>
              <a:t>College degree</a:t>
            </a:r>
          </a:p>
          <a:p>
            <a:r>
              <a:rPr lang="en-US" dirty="0" smtClean="0"/>
              <a:t>Work history: administrative</a:t>
            </a:r>
          </a:p>
          <a:p>
            <a:r>
              <a:rPr lang="en-US" dirty="0" smtClean="0"/>
              <a:t>Surgery on knee</a:t>
            </a:r>
          </a:p>
          <a:p>
            <a:r>
              <a:rPr lang="en-US" dirty="0" smtClean="0"/>
              <a:t>No prolonged standing</a:t>
            </a:r>
          </a:p>
          <a:p>
            <a:r>
              <a:rPr lang="en-US" dirty="0" smtClean="0"/>
              <a:t>Occasional pain</a:t>
            </a:r>
            <a:r>
              <a:rPr lang="en-US" dirty="0"/>
              <a:t> </a:t>
            </a:r>
            <a:r>
              <a:rPr lang="en-US" dirty="0" smtClean="0"/>
              <a:t>in knee, back is troublesome most days</a:t>
            </a:r>
          </a:p>
          <a:p>
            <a:r>
              <a:rPr lang="en-US" dirty="0" smtClean="0"/>
              <a:t>MRI revealed DDD in back with bulge</a:t>
            </a:r>
          </a:p>
          <a:p>
            <a:r>
              <a:rPr lang="en-US" dirty="0" smtClean="0"/>
              <a:t>Restrictions for back not addressed</a:t>
            </a:r>
          </a:p>
          <a:p>
            <a:r>
              <a:rPr lang="en-US" dirty="0" smtClean="0"/>
              <a:t>Still takes pain pills and muscle relaxers</a:t>
            </a:r>
          </a:p>
          <a:p>
            <a:r>
              <a:rPr lang="en-US" dirty="0" smtClean="0"/>
              <a:t>Has returned to work</a:t>
            </a:r>
          </a:p>
          <a:p>
            <a:r>
              <a:rPr lang="en-US" dirty="0" smtClean="0"/>
              <a:t>IME 15% WP and 2% RLE</a:t>
            </a:r>
          </a:p>
          <a:p>
            <a:r>
              <a:rPr lang="en-US" dirty="0" smtClean="0"/>
              <a:t>4% disability to the leg, 18% to the back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1"/>
            <a:ext cx="3163094" cy="193644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2" y="1858169"/>
            <a:ext cx="28575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 Carpal tunnel syndrome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a:	</a:t>
            </a:r>
            <a:r>
              <a:rPr lang="en-US" dirty="0"/>
              <a:t>3</a:t>
            </a:r>
            <a:r>
              <a:rPr lang="en-US" dirty="0" smtClean="0"/>
              <a:t>% to each hand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b:	</a:t>
            </a:r>
            <a:r>
              <a:rPr lang="en-US" dirty="0"/>
              <a:t>3</a:t>
            </a:r>
            <a:r>
              <a:rPr lang="en-US" dirty="0" smtClean="0"/>
              <a:t>% to each hand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42 years old  </a:t>
            </a:r>
          </a:p>
          <a:p>
            <a:r>
              <a:rPr lang="en-US" dirty="0" smtClean="0"/>
              <a:t>GED</a:t>
            </a:r>
          </a:p>
          <a:p>
            <a:r>
              <a:rPr lang="en-US" dirty="0" smtClean="0"/>
              <a:t>Work history: factory worker</a:t>
            </a:r>
          </a:p>
          <a:p>
            <a:r>
              <a:rPr lang="en-US" dirty="0" smtClean="0"/>
              <a:t>Injections, surgery and physical therapy</a:t>
            </a:r>
          </a:p>
          <a:p>
            <a:r>
              <a:rPr lang="en-US" dirty="0" smtClean="0"/>
              <a:t>Return to work without restrictions</a:t>
            </a:r>
          </a:p>
          <a:p>
            <a:r>
              <a:rPr lang="en-US" dirty="0" smtClean="0"/>
              <a:t>Still with occasional numbness and swelling</a:t>
            </a:r>
          </a:p>
          <a:p>
            <a:r>
              <a:rPr lang="en-US" dirty="0" smtClean="0"/>
              <a:t>No future medical treatment</a:t>
            </a:r>
          </a:p>
          <a:p>
            <a:r>
              <a:rPr lang="en-US" dirty="0" smtClean="0"/>
              <a:t>10% IME—somewhat discredited</a:t>
            </a:r>
          </a:p>
          <a:p>
            <a:r>
              <a:rPr lang="en-US" dirty="0" smtClean="0"/>
              <a:t>5% to each arm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33 years old</a:t>
            </a:r>
          </a:p>
          <a:p>
            <a:r>
              <a:rPr lang="en-US" dirty="0" smtClean="0"/>
              <a:t>GED</a:t>
            </a:r>
          </a:p>
          <a:p>
            <a:r>
              <a:rPr lang="en-US" dirty="0" smtClean="0"/>
              <a:t>Work history: heavy (cabinet manufacturer)</a:t>
            </a:r>
          </a:p>
          <a:p>
            <a:r>
              <a:rPr lang="en-US" dirty="0" smtClean="0"/>
              <a:t>Surgery on both wrists</a:t>
            </a:r>
          </a:p>
          <a:p>
            <a:r>
              <a:rPr lang="en-US" dirty="0" smtClean="0"/>
              <a:t>Return to work without restrictions by ATP</a:t>
            </a:r>
          </a:p>
          <a:p>
            <a:r>
              <a:rPr lang="en-US" dirty="0" smtClean="0"/>
              <a:t>FCE modified light or medium duty (includes problems unrelated to CTS)</a:t>
            </a:r>
          </a:p>
          <a:p>
            <a:r>
              <a:rPr lang="en-US" dirty="0" smtClean="0"/>
              <a:t>Argued P&amp;T</a:t>
            </a:r>
          </a:p>
          <a:p>
            <a:r>
              <a:rPr lang="en-US" dirty="0" smtClean="0"/>
              <a:t>Complaints of ongoing pain and swelling in hands, verified in medical records</a:t>
            </a:r>
          </a:p>
          <a:p>
            <a:r>
              <a:rPr lang="en-US" dirty="0" smtClean="0"/>
              <a:t>10% to each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2434635" cy="290221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29" y="2009535"/>
            <a:ext cx="2554767" cy="25547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spine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a:	15% W.P. impairment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b:	15% </a:t>
            </a:r>
            <a:r>
              <a:rPr lang="en-US" dirty="0" err="1" smtClean="0"/>
              <a:t>w.p</a:t>
            </a:r>
            <a:r>
              <a:rPr lang="en-US" dirty="0" smtClean="0"/>
              <a:t>. impairment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53 years old </a:t>
            </a:r>
          </a:p>
          <a:p>
            <a:r>
              <a:rPr lang="en-US" dirty="0" smtClean="0"/>
              <a:t>High school graduate</a:t>
            </a:r>
          </a:p>
          <a:p>
            <a:r>
              <a:rPr lang="en-US" dirty="0" smtClean="0"/>
              <a:t>Work history: machine operator</a:t>
            </a:r>
          </a:p>
          <a:p>
            <a:r>
              <a:rPr lang="en-US" dirty="0" err="1" smtClean="0"/>
              <a:t>Discogenic</a:t>
            </a:r>
            <a:r>
              <a:rPr lang="en-US" dirty="0"/>
              <a:t> </a:t>
            </a:r>
            <a:r>
              <a:rPr lang="en-US" dirty="0" smtClean="0"/>
              <a:t>pain per valid </a:t>
            </a:r>
            <a:r>
              <a:rPr lang="en-US" dirty="0" err="1" smtClean="0"/>
              <a:t>discogram</a:t>
            </a:r>
            <a:endParaRPr lang="en-US" dirty="0" smtClean="0"/>
          </a:p>
          <a:p>
            <a:r>
              <a:rPr lang="en-US" dirty="0" smtClean="0"/>
              <a:t>No surgery recommended</a:t>
            </a:r>
          </a:p>
          <a:p>
            <a:r>
              <a:rPr lang="en-US" dirty="0" smtClean="0"/>
              <a:t>Restrictions by ATP: no repetitive bending or lifting—regardless of weight, no twisting or turning, 1 hour sitting and standing limitation, no climbing or crawling, sedentary to light duties</a:t>
            </a:r>
          </a:p>
          <a:p>
            <a:r>
              <a:rPr lang="en-US" dirty="0" smtClean="0"/>
              <a:t>Ongoing medical treatment recommended</a:t>
            </a:r>
          </a:p>
          <a:p>
            <a:r>
              <a:rPr lang="en-US" dirty="0" smtClean="0"/>
              <a:t>Credible claimant</a:t>
            </a:r>
          </a:p>
          <a:p>
            <a:r>
              <a:rPr lang="en-US" dirty="0" smtClean="0"/>
              <a:t>Permanent and total disability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26 years old</a:t>
            </a:r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grade education</a:t>
            </a:r>
          </a:p>
          <a:p>
            <a:r>
              <a:rPr lang="en-US" dirty="0" smtClean="0"/>
              <a:t>Work history: mechanic</a:t>
            </a:r>
          </a:p>
          <a:p>
            <a:r>
              <a:rPr lang="en-US" dirty="0" smtClean="0"/>
              <a:t>Normal MRI</a:t>
            </a:r>
          </a:p>
          <a:p>
            <a:r>
              <a:rPr lang="en-US" dirty="0" smtClean="0"/>
              <a:t>ATP diagnosed lumbar strain</a:t>
            </a:r>
          </a:p>
          <a:p>
            <a:r>
              <a:rPr lang="en-US" dirty="0" smtClean="0"/>
              <a:t>Missed no work</a:t>
            </a:r>
          </a:p>
          <a:p>
            <a:r>
              <a:rPr lang="en-US" dirty="0" smtClean="0"/>
              <a:t>Released without restrictions</a:t>
            </a:r>
          </a:p>
          <a:p>
            <a:r>
              <a:rPr lang="en-US" dirty="0" smtClean="0"/>
              <a:t>Returned to work at other employment after the injury</a:t>
            </a:r>
          </a:p>
          <a:p>
            <a:r>
              <a:rPr lang="en-US" dirty="0" smtClean="0"/>
              <a:t>Testified regarding terrible pain with most activities, problems with standing and sleeping.  Needs help getting shoes on</a:t>
            </a:r>
          </a:p>
          <a:p>
            <a:r>
              <a:rPr lang="en-US" dirty="0" smtClean="0"/>
              <a:t>Not credible regarding work after the accident.  Not credible regarding prior back troubles</a:t>
            </a:r>
          </a:p>
          <a:p>
            <a:r>
              <a:rPr lang="en-US" dirty="0" smtClean="0"/>
              <a:t>Impairment rating was from IME</a:t>
            </a:r>
          </a:p>
          <a:p>
            <a:r>
              <a:rPr lang="en-US" dirty="0" smtClean="0"/>
              <a:t>0% disability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09" y="1981200"/>
            <a:ext cx="1803037" cy="2704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87" y="1699419"/>
            <a:ext cx="2381250" cy="317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shoulder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a:   15% to the shoulder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b:   15% to the shoulder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46 years old</a:t>
            </a:r>
          </a:p>
          <a:p>
            <a:r>
              <a:rPr lang="en-US" dirty="0" smtClean="0"/>
              <a:t>GED</a:t>
            </a:r>
          </a:p>
          <a:p>
            <a:r>
              <a:rPr lang="en-US" dirty="0" smtClean="0"/>
              <a:t>Work history: auto plant</a:t>
            </a:r>
          </a:p>
          <a:p>
            <a:r>
              <a:rPr lang="en-US" dirty="0" smtClean="0"/>
              <a:t>Rotator cuff surgery</a:t>
            </a:r>
          </a:p>
          <a:p>
            <a:r>
              <a:rPr lang="en-US" dirty="0" smtClean="0"/>
              <a:t>No future medical treatment recommended</a:t>
            </a:r>
          </a:p>
          <a:p>
            <a:r>
              <a:rPr lang="en-US" dirty="0" smtClean="0"/>
              <a:t>No overhead work</a:t>
            </a:r>
          </a:p>
          <a:p>
            <a:r>
              <a:rPr lang="en-US" dirty="0" smtClean="0"/>
              <a:t>Has returned to work</a:t>
            </a:r>
          </a:p>
          <a:p>
            <a:r>
              <a:rPr lang="en-US" dirty="0" smtClean="0"/>
              <a:t>Occasional pain</a:t>
            </a:r>
          </a:p>
          <a:p>
            <a:r>
              <a:rPr lang="en-US" dirty="0" smtClean="0"/>
              <a:t>No medications</a:t>
            </a:r>
          </a:p>
          <a:p>
            <a:r>
              <a:rPr lang="en-US" dirty="0" smtClean="0"/>
              <a:t>20% disability to the shoulder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46 years old</a:t>
            </a:r>
          </a:p>
          <a:p>
            <a:r>
              <a:rPr lang="en-US" dirty="0" smtClean="0"/>
              <a:t>High school graduate</a:t>
            </a:r>
          </a:p>
          <a:p>
            <a:r>
              <a:rPr lang="en-US" dirty="0" smtClean="0"/>
              <a:t>Work history: mechanic</a:t>
            </a:r>
          </a:p>
          <a:p>
            <a:r>
              <a:rPr lang="en-US" dirty="0" smtClean="0"/>
              <a:t>Rotator cuff surgery plus revision</a:t>
            </a:r>
          </a:p>
          <a:p>
            <a:r>
              <a:rPr lang="en-US" dirty="0" smtClean="0"/>
              <a:t>May need surgery in future</a:t>
            </a:r>
          </a:p>
          <a:p>
            <a:r>
              <a:rPr lang="en-US" dirty="0" smtClean="0"/>
              <a:t>No overhead work, no lifting over 50 lbs.</a:t>
            </a:r>
          </a:p>
          <a:p>
            <a:r>
              <a:rPr lang="en-US" dirty="0" smtClean="0"/>
              <a:t>Cannot return to previous job, has started voc rehab</a:t>
            </a:r>
          </a:p>
          <a:p>
            <a:r>
              <a:rPr lang="en-US" dirty="0" smtClean="0"/>
              <a:t>Weakness in arm, pain most days, occasional interrupted sleep</a:t>
            </a:r>
          </a:p>
          <a:p>
            <a:r>
              <a:rPr lang="en-US" dirty="0" smtClean="0"/>
              <a:t>Over the counter medications</a:t>
            </a:r>
          </a:p>
          <a:p>
            <a:r>
              <a:rPr lang="en-US" dirty="0" smtClean="0"/>
              <a:t>30% disability to the shoulder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27693"/>
            <a:ext cx="2381250" cy="17836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05075"/>
            <a:ext cx="2571750" cy="25717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38" y="1748284"/>
            <a:ext cx="2051512" cy="307726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44" y="1752600"/>
            <a:ext cx="2260311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nECK</a:t>
            </a:r>
            <a:r>
              <a:rPr lang="en-US" dirty="0" smtClean="0"/>
              <a:t>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Claimant a:	10% W.P. impairment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Claimant b:	10% W.P. Impairment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Age:</a:t>
            </a:r>
          </a:p>
          <a:p>
            <a:r>
              <a:rPr lang="en-US" dirty="0" smtClean="0"/>
              <a:t>Education:</a:t>
            </a:r>
          </a:p>
          <a:p>
            <a:r>
              <a:rPr lang="en-US" dirty="0" smtClean="0"/>
              <a:t>Work History:</a:t>
            </a:r>
            <a:endParaRPr lang="en-US" dirty="0"/>
          </a:p>
          <a:p>
            <a:r>
              <a:rPr lang="en-US" dirty="0" smtClean="0"/>
              <a:t>Treatment:</a:t>
            </a:r>
          </a:p>
          <a:p>
            <a:r>
              <a:rPr lang="en-US" dirty="0" smtClean="0"/>
              <a:t>MRI:</a:t>
            </a:r>
          </a:p>
          <a:p>
            <a:r>
              <a:rPr lang="en-US" dirty="0" smtClean="0"/>
              <a:t>Restrictions:</a:t>
            </a:r>
          </a:p>
          <a:p>
            <a:r>
              <a:rPr lang="en-US" dirty="0" smtClean="0"/>
              <a:t>Ongoing complaints:</a:t>
            </a:r>
          </a:p>
          <a:p>
            <a:r>
              <a:rPr lang="en-US" dirty="0" smtClean="0"/>
              <a:t>Credibility:</a:t>
            </a:r>
          </a:p>
          <a:p>
            <a:r>
              <a:rPr lang="en-US" dirty="0" smtClean="0"/>
              <a:t>30%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Age:</a:t>
            </a:r>
          </a:p>
          <a:p>
            <a:r>
              <a:rPr lang="en-US" dirty="0" smtClean="0"/>
              <a:t>Education:</a:t>
            </a:r>
          </a:p>
          <a:p>
            <a:r>
              <a:rPr lang="en-US" dirty="0" smtClean="0"/>
              <a:t>Work History:</a:t>
            </a:r>
          </a:p>
          <a:p>
            <a:r>
              <a:rPr lang="en-US" dirty="0" smtClean="0"/>
              <a:t>Treatment:</a:t>
            </a:r>
          </a:p>
          <a:p>
            <a:r>
              <a:rPr lang="en-US" dirty="0" smtClean="0"/>
              <a:t>MRI:</a:t>
            </a:r>
          </a:p>
          <a:p>
            <a:r>
              <a:rPr lang="en-US" dirty="0" smtClean="0"/>
              <a:t>Restrictions:</a:t>
            </a:r>
          </a:p>
          <a:p>
            <a:r>
              <a:rPr lang="en-US" dirty="0" smtClean="0"/>
              <a:t>Ongoing Complaints:</a:t>
            </a:r>
          </a:p>
          <a:p>
            <a:r>
              <a:rPr lang="en-US" dirty="0" smtClean="0"/>
              <a:t>Credibility:</a:t>
            </a:r>
          </a:p>
          <a:p>
            <a:r>
              <a:rPr lang="en-US" dirty="0" smtClean="0"/>
              <a:t>12%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ac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08894" y="2169319"/>
            <a:ext cx="2235200" cy="2235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2" y="1910440"/>
            <a:ext cx="2857500" cy="27529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spine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a:	8% </a:t>
            </a:r>
            <a:r>
              <a:rPr lang="en-US" dirty="0" err="1" smtClean="0"/>
              <a:t>w.p</a:t>
            </a:r>
            <a:r>
              <a:rPr lang="en-US" dirty="0" smtClean="0"/>
              <a:t>. impairment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b:	8% </a:t>
            </a:r>
            <a:r>
              <a:rPr lang="en-US" dirty="0" err="1" smtClean="0"/>
              <a:t>w.p</a:t>
            </a:r>
            <a:r>
              <a:rPr lang="en-US" dirty="0" smtClean="0"/>
              <a:t>. impairment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64 years old  </a:t>
            </a:r>
          </a:p>
          <a:p>
            <a:r>
              <a:rPr lang="en-US" dirty="0" smtClean="0"/>
              <a:t>High school graduate</a:t>
            </a:r>
          </a:p>
          <a:p>
            <a:r>
              <a:rPr lang="en-US" dirty="0" smtClean="0"/>
              <a:t>Work history: retail with moderate lifting</a:t>
            </a:r>
          </a:p>
          <a:p>
            <a:r>
              <a:rPr lang="en-US" dirty="0" smtClean="0"/>
              <a:t>No surgery, conservative treatment</a:t>
            </a:r>
          </a:p>
          <a:p>
            <a:r>
              <a:rPr lang="en-US" dirty="0" smtClean="0"/>
              <a:t>Several rounds of injections</a:t>
            </a:r>
          </a:p>
          <a:p>
            <a:r>
              <a:rPr lang="en-US" dirty="0" smtClean="0"/>
              <a:t>SCS trial</a:t>
            </a:r>
          </a:p>
          <a:p>
            <a:r>
              <a:rPr lang="en-US" dirty="0" smtClean="0"/>
              <a:t>FCE procured by claimant was reported valid</a:t>
            </a:r>
          </a:p>
          <a:p>
            <a:r>
              <a:rPr lang="en-US" dirty="0" smtClean="0"/>
              <a:t>Less than sedentary restrictions per FCE</a:t>
            </a:r>
          </a:p>
          <a:p>
            <a:r>
              <a:rPr lang="en-US" dirty="0" smtClean="0"/>
              <a:t>No evidence regarding restrictions submitted by defendants</a:t>
            </a:r>
          </a:p>
          <a:p>
            <a:r>
              <a:rPr lang="en-US" dirty="0" smtClean="0"/>
              <a:t>Permanent and total disability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59 years old</a:t>
            </a:r>
          </a:p>
          <a:p>
            <a:r>
              <a:rPr lang="en-US" dirty="0" smtClean="0"/>
              <a:t>High school graduate</a:t>
            </a:r>
          </a:p>
          <a:p>
            <a:r>
              <a:rPr lang="en-US" dirty="0" smtClean="0"/>
              <a:t>Work history: truck driver, delivery driver</a:t>
            </a:r>
          </a:p>
          <a:p>
            <a:r>
              <a:rPr lang="en-US" dirty="0" smtClean="0"/>
              <a:t>Conservative treatment including injections</a:t>
            </a:r>
          </a:p>
          <a:p>
            <a:r>
              <a:rPr lang="en-US" dirty="0" smtClean="0"/>
              <a:t>DDD on MRI</a:t>
            </a:r>
          </a:p>
          <a:p>
            <a:r>
              <a:rPr lang="en-US" dirty="0" smtClean="0"/>
              <a:t>FCE ordered by ATP was reported valid and revealed medium/heavy limitations</a:t>
            </a:r>
          </a:p>
          <a:p>
            <a:r>
              <a:rPr lang="en-US" dirty="0" smtClean="0"/>
              <a:t>Returned to work </a:t>
            </a:r>
          </a:p>
          <a:p>
            <a:r>
              <a:rPr lang="en-US" dirty="0" smtClean="0"/>
              <a:t>Still has discomfort with some activities </a:t>
            </a:r>
          </a:p>
          <a:p>
            <a:r>
              <a:rPr lang="en-US" dirty="0" smtClean="0"/>
              <a:t>10% disability to the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40" y="1752600"/>
            <a:ext cx="2145519" cy="3200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30" y="1631207"/>
            <a:ext cx="2660965" cy="33114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spine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a:	25% </a:t>
            </a:r>
            <a:r>
              <a:rPr lang="en-US" dirty="0" err="1" smtClean="0"/>
              <a:t>w.P</a:t>
            </a:r>
            <a:r>
              <a:rPr lang="en-US" dirty="0" smtClean="0"/>
              <a:t>. impairment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b:	25% </a:t>
            </a:r>
            <a:r>
              <a:rPr lang="en-US" dirty="0" err="1" smtClean="0"/>
              <a:t>w.p</a:t>
            </a:r>
            <a:r>
              <a:rPr lang="en-US" dirty="0" smtClean="0"/>
              <a:t>. impairment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29 years old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</a:p>
          <a:p>
            <a:r>
              <a:rPr lang="en-US" dirty="0" smtClean="0"/>
              <a:t>Construction industry</a:t>
            </a:r>
          </a:p>
          <a:p>
            <a:r>
              <a:rPr lang="en-US" dirty="0" smtClean="0"/>
              <a:t>No surgery</a:t>
            </a:r>
          </a:p>
          <a:p>
            <a:r>
              <a:rPr lang="en-US" dirty="0" smtClean="0"/>
              <a:t>Pain management/daily Percocet</a:t>
            </a:r>
          </a:p>
          <a:p>
            <a:r>
              <a:rPr lang="en-US" dirty="0" smtClean="0"/>
              <a:t>Constant pain, problems with sleeping, standing and with household chores</a:t>
            </a:r>
          </a:p>
          <a:p>
            <a:r>
              <a:rPr lang="en-US" dirty="0" smtClean="0"/>
              <a:t>No lifting over 35 lbs., no repetitive bending</a:t>
            </a:r>
          </a:p>
          <a:p>
            <a:r>
              <a:rPr lang="en-US" dirty="0" smtClean="0"/>
              <a:t>Drug seeking behavior/ some credibility problems</a:t>
            </a:r>
          </a:p>
          <a:p>
            <a:r>
              <a:rPr lang="en-US" dirty="0" smtClean="0"/>
              <a:t>40% to the back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56 years old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Cook for most of his life</a:t>
            </a:r>
          </a:p>
          <a:p>
            <a:r>
              <a:rPr lang="en-US" dirty="0" smtClean="0"/>
              <a:t>No surgery</a:t>
            </a:r>
          </a:p>
          <a:p>
            <a:r>
              <a:rPr lang="en-US" dirty="0" smtClean="0"/>
              <a:t>Pain management/daily Hydrocodone</a:t>
            </a:r>
          </a:p>
          <a:p>
            <a:r>
              <a:rPr lang="en-US" dirty="0" smtClean="0"/>
              <a:t>Constant pain, problems sleeping, standing, and with household chores</a:t>
            </a:r>
          </a:p>
          <a:p>
            <a:r>
              <a:rPr lang="en-US" dirty="0" smtClean="0"/>
              <a:t>Attempted to return to work light duty and couldn’t do it</a:t>
            </a:r>
          </a:p>
          <a:p>
            <a:r>
              <a:rPr lang="en-US" dirty="0" smtClean="0"/>
              <a:t>Released to sedentary duty—no lifting, pushing, pulling.  Sit and stand as needed.</a:t>
            </a:r>
          </a:p>
          <a:p>
            <a:r>
              <a:rPr lang="en-US" dirty="0" smtClean="0"/>
              <a:t>Permanently and totally disabled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1"/>
            <a:ext cx="2209799" cy="25145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36" y="1346681"/>
            <a:ext cx="2663353" cy="38804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elbow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a:	</a:t>
            </a:r>
            <a:r>
              <a:rPr lang="en-US" dirty="0"/>
              <a:t>5</a:t>
            </a:r>
            <a:r>
              <a:rPr lang="en-US" dirty="0" smtClean="0"/>
              <a:t>% RUE impairment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Claimant b:	</a:t>
            </a:r>
            <a:r>
              <a:rPr lang="en-US" dirty="0"/>
              <a:t>5</a:t>
            </a:r>
            <a:r>
              <a:rPr lang="en-US" dirty="0" smtClean="0"/>
              <a:t>% RUE impairment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</a:t>
            </a:r>
            <a:r>
              <a:rPr lang="en-US" dirty="0" smtClean="0"/>
              <a:t>5 years old 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Work history: pallet jack operator, fork lift operator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25 lb. lifting restriction</a:t>
            </a:r>
          </a:p>
          <a:p>
            <a:r>
              <a:rPr lang="en-US" dirty="0" smtClean="0"/>
              <a:t>Continued complaints of pain</a:t>
            </a:r>
          </a:p>
          <a:p>
            <a:r>
              <a:rPr lang="en-US" dirty="0" smtClean="0"/>
              <a:t>Doesn’t believe he can return to work</a:t>
            </a:r>
          </a:p>
          <a:p>
            <a:r>
              <a:rPr lang="en-US" dirty="0" smtClean="0"/>
              <a:t>No additional treatment recommended</a:t>
            </a:r>
          </a:p>
          <a:p>
            <a:r>
              <a:rPr lang="en-US" dirty="0" smtClean="0"/>
              <a:t>6% upper extremity per IME</a:t>
            </a:r>
          </a:p>
          <a:p>
            <a:r>
              <a:rPr lang="en-US" dirty="0" smtClean="0"/>
              <a:t>Some testimony lacked credibility</a:t>
            </a:r>
          </a:p>
          <a:p>
            <a:r>
              <a:rPr lang="en-US" dirty="0" smtClean="0"/>
              <a:t>8% disability to the arm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68 years old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Work history: mechanic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15 pound lifting restriction</a:t>
            </a:r>
          </a:p>
          <a:p>
            <a:r>
              <a:rPr lang="en-US" dirty="0" smtClean="0"/>
              <a:t>Continued complaints of pain with most activity, difficulty sleeping</a:t>
            </a:r>
          </a:p>
          <a:p>
            <a:r>
              <a:rPr lang="en-US" dirty="0" smtClean="0"/>
              <a:t>No medication</a:t>
            </a:r>
          </a:p>
          <a:p>
            <a:r>
              <a:rPr lang="en-US" dirty="0" smtClean="0"/>
              <a:t>No additional treatment recommended</a:t>
            </a:r>
          </a:p>
          <a:p>
            <a:r>
              <a:rPr lang="en-US" dirty="0" smtClean="0"/>
              <a:t>20% IME from practicing </a:t>
            </a:r>
            <a:r>
              <a:rPr lang="en-US" dirty="0" err="1" smtClean="0"/>
              <a:t>ortho</a:t>
            </a:r>
            <a:endParaRPr lang="en-US" dirty="0" smtClean="0"/>
          </a:p>
          <a:p>
            <a:r>
              <a:rPr lang="en-US" dirty="0" smtClean="0"/>
              <a:t>35% disability to the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1989734" cy="2438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188190" cy="25303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shoulder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Claimant a:	33% to the shoulder (20% to the LUE)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Claimant b:	33% to the shoulder (20% to the LUE)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52 years old</a:t>
            </a:r>
          </a:p>
          <a:p>
            <a:r>
              <a:rPr lang="en-US" dirty="0" smtClean="0"/>
              <a:t>High School</a:t>
            </a:r>
          </a:p>
          <a:p>
            <a:r>
              <a:rPr lang="en-US" dirty="0" smtClean="0"/>
              <a:t>Work history: construction, heavy delivery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Released to return to work without restrictions (asked the doctor for the release)</a:t>
            </a:r>
          </a:p>
          <a:p>
            <a:r>
              <a:rPr lang="en-US" dirty="0" smtClean="0"/>
              <a:t>Some numbness and tingling</a:t>
            </a:r>
          </a:p>
          <a:p>
            <a:r>
              <a:rPr lang="en-US" dirty="0" smtClean="0"/>
              <a:t>FCE revealed difficulty with overhead activities</a:t>
            </a:r>
          </a:p>
          <a:p>
            <a:r>
              <a:rPr lang="en-US" dirty="0" smtClean="0"/>
              <a:t>No future medical care</a:t>
            </a:r>
          </a:p>
          <a:p>
            <a:r>
              <a:rPr lang="en-US" dirty="0" smtClean="0"/>
              <a:t>Takes over the counter pain relievers</a:t>
            </a:r>
          </a:p>
          <a:p>
            <a:r>
              <a:rPr lang="en-US" dirty="0" smtClean="0"/>
              <a:t>38% disability to the shoulder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27 years old</a:t>
            </a:r>
          </a:p>
          <a:p>
            <a:r>
              <a:rPr lang="en-US" dirty="0" smtClean="0"/>
              <a:t>GED</a:t>
            </a:r>
          </a:p>
          <a:p>
            <a:r>
              <a:rPr lang="en-US" dirty="0" smtClean="0"/>
              <a:t>Work history: waitress</a:t>
            </a:r>
          </a:p>
          <a:p>
            <a:r>
              <a:rPr lang="en-US" dirty="0" smtClean="0"/>
              <a:t>Surgery, less than ideal outcome</a:t>
            </a:r>
          </a:p>
          <a:p>
            <a:r>
              <a:rPr lang="en-US" dirty="0" smtClean="0"/>
              <a:t>No overhead work, no lifting over 25 pounds</a:t>
            </a:r>
          </a:p>
          <a:p>
            <a:r>
              <a:rPr lang="en-US" dirty="0" smtClean="0"/>
              <a:t>Pain with overhead activities, restricted ROM, objective loss of strength, numbness and tingling</a:t>
            </a:r>
          </a:p>
          <a:p>
            <a:r>
              <a:rPr lang="en-US" dirty="0" smtClean="0"/>
              <a:t>Pain management and possible future revision surgery or shoulder replacement recommended by the ATP</a:t>
            </a:r>
          </a:p>
          <a:p>
            <a:r>
              <a:rPr lang="en-US" dirty="0" smtClean="0"/>
              <a:t>Cannot do many of previous activities</a:t>
            </a:r>
          </a:p>
          <a:p>
            <a:r>
              <a:rPr lang="en-US" dirty="0" smtClean="0"/>
              <a:t>55% disability to the shoulder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uiExpand="1" build="p"/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897</TotalTime>
  <Words>1153</Words>
  <Application>Microsoft Office PowerPoint</Application>
  <PresentationFormat>On-screen Show (4:3)</PresentationFormat>
  <Paragraphs>231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Workers’ Compensation LOOK-ALIKES</vt:lpstr>
      <vt:lpstr>Slide 2</vt:lpstr>
      <vt:lpstr>Lumbar spine injury</vt:lpstr>
      <vt:lpstr>Slide 4</vt:lpstr>
      <vt:lpstr>Lumbar spine injury</vt:lpstr>
      <vt:lpstr>Slide 6</vt:lpstr>
      <vt:lpstr>Right elbow injury</vt:lpstr>
      <vt:lpstr>Slide 8</vt:lpstr>
      <vt:lpstr>Left shoulder injury</vt:lpstr>
      <vt:lpstr>Slide 10</vt:lpstr>
      <vt:lpstr>Left foot injury</vt:lpstr>
      <vt:lpstr>Slide 12</vt:lpstr>
      <vt:lpstr>Low back and knee injuries</vt:lpstr>
      <vt:lpstr>Slide 14</vt:lpstr>
      <vt:lpstr>Bilateral Carpal tunnel syndrome</vt:lpstr>
      <vt:lpstr>Slide 16</vt:lpstr>
      <vt:lpstr>Lumbar spine injury</vt:lpstr>
      <vt:lpstr>Slide 18</vt:lpstr>
      <vt:lpstr>Right shoulder injury</vt:lpstr>
      <vt:lpstr>Slide 20</vt:lpstr>
      <vt:lpstr>nECK INJURY</vt:lpstr>
      <vt:lpstr>Slide 22</vt:lpstr>
    </vt:vector>
  </TitlesOfParts>
  <Company>DSIT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LOOK-ALIKES</dc:title>
  <dc:creator>aroche</dc:creator>
  <cp:lastModifiedBy>Mdaugherty</cp:lastModifiedBy>
  <cp:revision>98</cp:revision>
  <dcterms:created xsi:type="dcterms:W3CDTF">2011-05-05T14:30:39Z</dcterms:created>
  <dcterms:modified xsi:type="dcterms:W3CDTF">2012-09-29T19:51:57Z</dcterms:modified>
</cp:coreProperties>
</file>