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6.xml" ContentType="application/vnd.openxmlformats-officedocument.presentationml.tags+xml"/>
  <Override PartName="/ppt/tags/tag18.xml" ContentType="application/vnd.openxmlformats-officedocument.presentationml.tags+xml"/>
  <Override PartName="/ppt/tags/tag14.xml" ContentType="application/vnd.openxmlformats-officedocument.presentationml.tags+xml"/>
  <Override PartName="/ppt/tags/tag12.xml" ContentType="application/vnd.openxmlformats-officedocument.presentationml.tag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tags/tag1.xml" ContentType="application/vnd.openxmlformats-officedocument.presentationml.tags+xml"/>
  <Override PartName="/ppt/tags/tag19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tags/tag17.xml" ContentType="application/vnd.openxmlformats-officedocument.presentationml.tags+xml"/>
  <Override PartName="/ppt/slideLayouts/slideLayout10.xml" ContentType="application/vnd.openxmlformats-officedocument.presentationml.slideLayout+xml"/>
  <Override PartName="/ppt/tags/tag15.xml" ContentType="application/vnd.openxmlformats-officedocument.presentationml.tags+xml"/>
  <Default Extension="gif" ContentType="image/gif"/>
  <Override PartName="/ppt/tags/tag13.xml" ContentType="application/vnd.openxmlformats-officedocument.presentationml.tags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53"/>
  </p:notesMasterIdLst>
  <p:sldIdLst>
    <p:sldId id="436" r:id="rId2"/>
    <p:sldId id="561" r:id="rId3"/>
    <p:sldId id="702" r:id="rId4"/>
    <p:sldId id="715" r:id="rId5"/>
    <p:sldId id="716" r:id="rId6"/>
    <p:sldId id="564" r:id="rId7"/>
    <p:sldId id="717" r:id="rId8"/>
    <p:sldId id="740" r:id="rId9"/>
    <p:sldId id="718" r:id="rId10"/>
    <p:sldId id="720" r:id="rId11"/>
    <p:sldId id="721" r:id="rId12"/>
    <p:sldId id="725" r:id="rId13"/>
    <p:sldId id="727" r:id="rId14"/>
    <p:sldId id="743" r:id="rId15"/>
    <p:sldId id="726" r:id="rId16"/>
    <p:sldId id="730" r:id="rId17"/>
    <p:sldId id="731" r:id="rId18"/>
    <p:sldId id="733" r:id="rId19"/>
    <p:sldId id="744" r:id="rId20"/>
    <p:sldId id="746" r:id="rId21"/>
    <p:sldId id="734" r:id="rId22"/>
    <p:sldId id="738" r:id="rId23"/>
    <p:sldId id="739" r:id="rId24"/>
    <p:sldId id="735" r:id="rId25"/>
    <p:sldId id="745" r:id="rId26"/>
    <p:sldId id="747" r:id="rId27"/>
    <p:sldId id="741" r:id="rId28"/>
    <p:sldId id="748" r:id="rId29"/>
    <p:sldId id="749" r:id="rId30"/>
    <p:sldId id="755" r:id="rId31"/>
    <p:sldId id="756" r:id="rId32"/>
    <p:sldId id="757" r:id="rId33"/>
    <p:sldId id="750" r:id="rId34"/>
    <p:sldId id="751" r:id="rId35"/>
    <p:sldId id="758" r:id="rId36"/>
    <p:sldId id="759" r:id="rId37"/>
    <p:sldId id="760" r:id="rId38"/>
    <p:sldId id="772" r:id="rId39"/>
    <p:sldId id="761" r:id="rId40"/>
    <p:sldId id="762" r:id="rId41"/>
    <p:sldId id="766" r:id="rId42"/>
    <p:sldId id="767" r:id="rId43"/>
    <p:sldId id="769" r:id="rId44"/>
    <p:sldId id="770" r:id="rId45"/>
    <p:sldId id="763" r:id="rId46"/>
    <p:sldId id="764" r:id="rId47"/>
    <p:sldId id="773" r:id="rId48"/>
    <p:sldId id="774" r:id="rId49"/>
    <p:sldId id="775" r:id="rId50"/>
    <p:sldId id="754" r:id="rId51"/>
    <p:sldId id="602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56J8a9z36+AmpawEISXUCg==" hashData="43Jvqmz3YqvovwhQAQfQjS/FlE4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18012F"/>
    <a:srgbClr val="FC64D4"/>
    <a:srgbClr val="FFFFFF"/>
    <a:srgbClr val="99D9EA"/>
    <a:srgbClr val="315723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91" autoAdjust="0"/>
    <p:restoredTop sz="95507" autoAdjust="0"/>
  </p:normalViewPr>
  <p:slideViewPr>
    <p:cSldViewPr>
      <p:cViewPr>
        <p:scale>
          <a:sx n="60" d="100"/>
          <a:sy n="60" d="100"/>
        </p:scale>
        <p:origin x="-2148" y="-6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8823DF-4F67-4F47-820C-01F14524E799}" type="datetimeFigureOut">
              <a:rPr lang="en-US" smtClean="0"/>
              <a:pPr/>
              <a:t>1/16/2013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E4B3F2-29B3-4FE1-BCF3-3552B3AFEDC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E4B3F2-29B3-4FE1-BCF3-3552B3AFEDCF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A27CE-687B-44BA-A7FB-E839896E3EC0}" type="datetimeFigureOut">
              <a:rPr lang="en-US" smtClean="0"/>
              <a:pPr/>
              <a:t>1/16/2013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4F029-02C7-494A-B9B0-1BE14CDC4A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A27CE-687B-44BA-A7FB-E839896E3EC0}" type="datetimeFigureOut">
              <a:rPr lang="en-US" smtClean="0"/>
              <a:pPr/>
              <a:t>1/16/2013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4F029-02C7-494A-B9B0-1BE14CDC4A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A27CE-687B-44BA-A7FB-E839896E3EC0}" type="datetimeFigureOut">
              <a:rPr lang="en-US" smtClean="0"/>
              <a:pPr/>
              <a:t>1/16/2013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4F029-02C7-494A-B9B0-1BE14CDC4A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A27CE-687B-44BA-A7FB-E839896E3EC0}" type="datetimeFigureOut">
              <a:rPr lang="en-US" smtClean="0"/>
              <a:pPr/>
              <a:t>1/16/2013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4F029-02C7-494A-B9B0-1BE14CDC4A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A27CE-687B-44BA-A7FB-E839896E3EC0}" type="datetimeFigureOut">
              <a:rPr lang="en-US" smtClean="0"/>
              <a:pPr/>
              <a:t>1/16/2013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4F029-02C7-494A-B9B0-1BE14CDC4A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A27CE-687B-44BA-A7FB-E839896E3EC0}" type="datetimeFigureOut">
              <a:rPr lang="en-US" smtClean="0"/>
              <a:pPr/>
              <a:t>1/16/2013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4F029-02C7-494A-B9B0-1BE14CDC4A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A27CE-687B-44BA-A7FB-E839896E3EC0}" type="datetimeFigureOut">
              <a:rPr lang="en-US" smtClean="0"/>
              <a:pPr/>
              <a:t>1/16/2013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4F029-02C7-494A-B9B0-1BE14CDC4A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A27CE-687B-44BA-A7FB-E839896E3EC0}" type="datetimeFigureOut">
              <a:rPr lang="en-US" smtClean="0"/>
              <a:pPr/>
              <a:t>1/16/2013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4F029-02C7-494A-B9B0-1BE14CDC4A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A27CE-687B-44BA-A7FB-E839896E3EC0}" type="datetimeFigureOut">
              <a:rPr lang="en-US" smtClean="0"/>
              <a:pPr/>
              <a:t>1/16/2013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4F029-02C7-494A-B9B0-1BE14CDC4A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A27CE-687B-44BA-A7FB-E839896E3EC0}" type="datetimeFigureOut">
              <a:rPr lang="en-US" smtClean="0"/>
              <a:pPr/>
              <a:t>1/16/2013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4F029-02C7-494A-B9B0-1BE14CDC4A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A27CE-687B-44BA-A7FB-E839896E3EC0}" type="datetimeFigureOut">
              <a:rPr lang="en-US" smtClean="0"/>
              <a:pPr/>
              <a:t>1/16/2013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4F029-02C7-494A-B9B0-1BE14CDC4A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A27CE-687B-44BA-A7FB-E839896E3EC0}" type="datetimeFigureOut">
              <a:rPr lang="en-US" smtClean="0"/>
              <a:pPr/>
              <a:t>1/16/2013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4F029-02C7-494A-B9B0-1BE14CDC4A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Picture1 subscript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0" y="5766816"/>
            <a:ext cx="2395728" cy="109118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362200" y="6550223"/>
            <a:ext cx="6477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accent1"/>
                </a:solidFill>
              </a:rPr>
              <a:t>Kentucky Center for Mathematics</a:t>
            </a:r>
            <a:r>
              <a:rPr lang="en-US" sz="1400" baseline="0" dirty="0" smtClean="0">
                <a:solidFill>
                  <a:schemeClr val="accent1"/>
                </a:solidFill>
              </a:rPr>
              <a:t>: </a:t>
            </a:r>
            <a:r>
              <a:rPr lang="en-US" sz="1400" b="1" i="0" baseline="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knp.kentuckymathematics.org</a:t>
            </a:r>
            <a:endParaRPr lang="en-US" sz="1400" b="1" i="0" baseline="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0.wav"/><Relationship Id="rId1" Type="http://schemas.openxmlformats.org/officeDocument/2006/relationships/tags" Target="../tags/tag3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2.wav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audio" Target="../media/audio13.wav"/><Relationship Id="rId1" Type="http://schemas.openxmlformats.org/officeDocument/2006/relationships/tags" Target="../tags/tag4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4.wav"/><Relationship Id="rId1" Type="http://schemas.openxmlformats.org/officeDocument/2006/relationships/tags" Target="../tags/tag5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5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6.wav"/><Relationship Id="rId1" Type="http://schemas.openxmlformats.org/officeDocument/2006/relationships/tags" Target="../tags/tag6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7.wav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18.wav"/><Relationship Id="rId1" Type="http://schemas.openxmlformats.org/officeDocument/2006/relationships/tags" Target="../tags/tag7.xml"/><Relationship Id="rId6" Type="http://schemas.openxmlformats.org/officeDocument/2006/relationships/image" Target="../media/image17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9.wav"/><Relationship Id="rId1" Type="http://schemas.openxmlformats.org/officeDocument/2006/relationships/tags" Target="../tags/tag8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5.xml"/><Relationship Id="rId1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0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openxmlformats.org/officeDocument/2006/relationships/audio" Target="../media/audio21.wav"/><Relationship Id="rId1" Type="http://schemas.openxmlformats.org/officeDocument/2006/relationships/tags" Target="../tags/tag9.xml"/><Relationship Id="rId6" Type="http://schemas.openxmlformats.org/officeDocument/2006/relationships/image" Target="../media/image12.png"/><Relationship Id="rId5" Type="http://schemas.openxmlformats.org/officeDocument/2006/relationships/image" Target="../media/image23.jpeg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jpeg"/><Relationship Id="rId2" Type="http://schemas.openxmlformats.org/officeDocument/2006/relationships/audio" Target="../media/audio22.wav"/><Relationship Id="rId1" Type="http://schemas.openxmlformats.org/officeDocument/2006/relationships/tags" Target="../tags/tag10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3.wav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4.wav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5.wav"/><Relationship Id="rId1" Type="http://schemas.openxmlformats.org/officeDocument/2006/relationships/tags" Target="../tags/tag11.xml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6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9.png"/><Relationship Id="rId2" Type="http://schemas.openxmlformats.org/officeDocument/2006/relationships/audio" Target="../media/audio27.wav"/><Relationship Id="rId1" Type="http://schemas.openxmlformats.org/officeDocument/2006/relationships/tags" Target="../tags/tag12.xml"/><Relationship Id="rId6" Type="http://schemas.openxmlformats.org/officeDocument/2006/relationships/image" Target="../media/image38.png"/><Relationship Id="rId5" Type="http://schemas.openxmlformats.org/officeDocument/2006/relationships/image" Target="../media/image12.png"/><Relationship Id="rId10" Type="http://schemas.openxmlformats.org/officeDocument/2006/relationships/image" Target="../media/image52.png"/><Relationship Id="rId4" Type="http://schemas.openxmlformats.org/officeDocument/2006/relationships/image" Target="../media/image20.jpeg"/><Relationship Id="rId9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5.jpeg"/><Relationship Id="rId2" Type="http://schemas.openxmlformats.org/officeDocument/2006/relationships/audio" Target="../media/audio28.wav"/><Relationship Id="rId1" Type="http://schemas.openxmlformats.org/officeDocument/2006/relationships/tags" Target="../tags/tag13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2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9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0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31.wav"/><Relationship Id="rId1" Type="http://schemas.openxmlformats.org/officeDocument/2006/relationships/tags" Target="../tags/tag14.xml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2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2.png"/><Relationship Id="rId2" Type="http://schemas.openxmlformats.org/officeDocument/2006/relationships/audio" Target="../media/audio33.wav"/><Relationship Id="rId1" Type="http://schemas.openxmlformats.org/officeDocument/2006/relationships/tags" Target="../tags/tag15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2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4.wav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5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6.wav"/><Relationship Id="rId4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37.wav"/><Relationship Id="rId1" Type="http://schemas.openxmlformats.org/officeDocument/2006/relationships/tags" Target="../tags/tag16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6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8.wav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39.wav"/><Relationship Id="rId1" Type="http://schemas.openxmlformats.org/officeDocument/2006/relationships/tags" Target="../tags/tag17.xml"/><Relationship Id="rId4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0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4.png"/><Relationship Id="rId2" Type="http://schemas.openxmlformats.org/officeDocument/2006/relationships/audio" Target="../media/audio41.wav"/><Relationship Id="rId1" Type="http://schemas.openxmlformats.org/officeDocument/2006/relationships/tags" Target="../tags/tag18.xml"/><Relationship Id="rId6" Type="http://schemas.openxmlformats.org/officeDocument/2006/relationships/image" Target="../media/image73.png"/><Relationship Id="rId5" Type="http://schemas.openxmlformats.org/officeDocument/2006/relationships/image" Target="../media/image49.png"/><Relationship Id="rId4" Type="http://schemas.openxmlformats.org/officeDocument/2006/relationships/image" Target="../media/image2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7.png"/><Relationship Id="rId2" Type="http://schemas.openxmlformats.org/officeDocument/2006/relationships/audio" Target="../media/audio42.wav"/><Relationship Id="rId1" Type="http://schemas.openxmlformats.org/officeDocument/2006/relationships/tags" Target="../tags/tag19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2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3.wav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4.wav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45.wav"/><Relationship Id="rId1" Type="http://schemas.openxmlformats.org/officeDocument/2006/relationships/tags" Target="../tags/tag20.xml"/><Relationship Id="rId4" Type="http://schemas.openxmlformats.org/officeDocument/2006/relationships/image" Target="../media/image8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6.wav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8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7.wav"/><Relationship Id="rId6" Type="http://schemas.openxmlformats.org/officeDocument/2006/relationships/image" Target="../media/image86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48.wav"/><Relationship Id="rId1" Type="http://schemas.openxmlformats.org/officeDocument/2006/relationships/tags" Target="../tags/tag21.xml"/><Relationship Id="rId6" Type="http://schemas.openxmlformats.org/officeDocument/2006/relationships/image" Target="../media/image89.png"/><Relationship Id="rId5" Type="http://schemas.openxmlformats.org/officeDocument/2006/relationships/image" Target="../media/image88.jpeg"/><Relationship Id="rId4" Type="http://schemas.openxmlformats.org/officeDocument/2006/relationships/image" Target="../media/image2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9.wav"/><Relationship Id="rId5" Type="http://schemas.openxmlformats.org/officeDocument/2006/relationships/image" Target="../media/image92.jpeg"/><Relationship Id="rId4" Type="http://schemas.openxmlformats.org/officeDocument/2006/relationships/image" Target="../media/image9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0.wav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51.wav"/><Relationship Id="rId4" Type="http://schemas.openxmlformats.org/officeDocument/2006/relationships/image" Target="../media/image9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audio6.wav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8.wav"/><Relationship Id="rId1" Type="http://schemas.openxmlformats.org/officeDocument/2006/relationships/tags" Target="../tags/tag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2-04-20 at 9.08.54 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3538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4800600"/>
            <a:ext cx="3962400" cy="137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~PP3777.WAV">
            <a:hlinkClick r:id="" action="ppaction://media"/>
          </p:cNvPr>
          <p:cNvPicPr>
            <a:picLocks noRot="1" noChangeAspect="1"/>
          </p:cNvPicPr>
          <p:nvPr>
            <a:wavAudioFile r:embed="rId1" name="~PP3777.WAV"/>
          </p:nvPr>
        </p:nvPicPr>
        <p:blipFill>
          <a:blip r:embed="rId4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72243798"/>
      </p:ext>
    </p:extLst>
  </p:cSld>
  <p:clrMapOvr>
    <a:masterClrMapping/>
  </p:clrMapOvr>
  <p:transition advTm="47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Beaded Chenille Stems (up to 10)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315200" y="1524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3341.0</a:t>
            </a:r>
            <a:endParaRPr lang="en-US" dirty="0"/>
          </a:p>
        </p:txBody>
      </p:sp>
      <p:pic>
        <p:nvPicPr>
          <p:cNvPr id="12290" name="Picture 2" descr="2012-08-31%20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5" y="-5851525"/>
            <a:ext cx="2378075" cy="1968500"/>
          </a:xfrm>
          <a:prstGeom prst="rect">
            <a:avLst/>
          </a:prstGeom>
          <a:noFill/>
        </p:spPr>
      </p:pic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296" name="Rectangle 8"/>
          <p:cNvSpPr>
            <a:spLocks noChangeArrowheads="1"/>
          </p:cNvSpPr>
          <p:nvPr/>
        </p:nvSpPr>
        <p:spPr bwMode="auto">
          <a:xfrm>
            <a:off x="304800" y="1892349"/>
            <a:ext cx="4800600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Preparation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2 to 10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beads on a chenille stem (pipe cleaner).  </a:t>
            </a:r>
          </a:p>
          <a:p>
            <a:pPr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Bend ends to cover sharp ends and lock beads in place. </a:t>
            </a:r>
          </a:p>
          <a:p>
            <a:pPr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Include 5 to 10 stems with various amounts to form a set.</a:t>
            </a:r>
          </a:p>
        </p:txBody>
      </p:sp>
      <p:sp>
        <p:nvSpPr>
          <p:cNvPr id="12297" name="Rectangle 9"/>
          <p:cNvSpPr>
            <a:spLocks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 descr="2012-08-31 12.32.5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62600" y="1143000"/>
            <a:ext cx="3242810" cy="5486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676400" y="4572000"/>
            <a:ext cx="388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/>
              <a:t>Be sure stems are the same </a:t>
            </a:r>
            <a:r>
              <a:rPr lang="en-US" sz="2400" smtClean="0"/>
              <a:t>color!</a:t>
            </a:r>
            <a:endParaRPr lang="en-US" sz="2400" dirty="0" smtClean="0"/>
          </a:p>
        </p:txBody>
      </p:sp>
      <p:pic>
        <p:nvPicPr>
          <p:cNvPr id="17" name="~PP2595.WAV">
            <a:hlinkClick r:id="" action="ppaction://media"/>
          </p:cNvPr>
          <p:cNvPicPr>
            <a:picLocks noRot="1" noChangeAspect="1"/>
          </p:cNvPicPr>
          <p:nvPr>
            <a:wavAudioFile r:embed="rId2" name="~PP2595.WAV"/>
          </p:nvPr>
        </p:nvPicPr>
        <p:blipFill>
          <a:blip r:embed="rId6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51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Beaded Chenille Stems (up to 10)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315200" y="1524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3341.0</a:t>
            </a:r>
            <a:endParaRPr lang="en-US" dirty="0"/>
          </a:p>
        </p:txBody>
      </p:sp>
      <p:pic>
        <p:nvPicPr>
          <p:cNvPr id="12290" name="Picture 2" descr="2012-08-31%20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" y="-5851525"/>
            <a:ext cx="2378075" cy="1968500"/>
          </a:xfrm>
          <a:prstGeom prst="rect">
            <a:avLst/>
          </a:prstGeom>
          <a:noFill/>
        </p:spPr>
      </p:pic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296" name="Rectangle 8"/>
          <p:cNvSpPr>
            <a:spLocks noChangeArrowheads="1"/>
          </p:cNvSpPr>
          <p:nvPr/>
        </p:nvSpPr>
        <p:spPr bwMode="auto">
          <a:xfrm>
            <a:off x="228600" y="1298392"/>
            <a:ext cx="3276600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Place set of beaded chenille stems in a large cup.</a:t>
            </a:r>
          </a:p>
          <a:p>
            <a:pPr lvl="0"/>
            <a:endParaRPr lang="en-US" sz="2400" dirty="0" smtClean="0"/>
          </a:p>
          <a:p>
            <a:pPr lvl="0"/>
            <a:r>
              <a:rPr lang="en-US" sz="2400" dirty="0" smtClean="0">
                <a:ea typeface="Calibri"/>
                <a:cs typeface="Calibri"/>
              </a:rPr>
              <a:t>During a turn, the student will draw 1 beaded stem. Student will count to determine the number of beads.</a:t>
            </a:r>
            <a:endParaRPr lang="en-US" sz="2400" dirty="0" smtClean="0">
              <a:ea typeface="Calibri"/>
              <a:cs typeface="Times New Roman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2297" name="Rectangle 9"/>
          <p:cNvSpPr>
            <a:spLocks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Picture 14" descr="2012-08-31 13.58.23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8200" y="1219200"/>
            <a:ext cx="3810000" cy="5033687"/>
          </a:xfrm>
          <a:prstGeom prst="rect">
            <a:avLst/>
          </a:prstGeom>
        </p:spPr>
      </p:pic>
      <p:pic>
        <p:nvPicPr>
          <p:cNvPr id="10" name="~PP3892.WAV">
            <a:hlinkClick r:id="" action="ppaction://media"/>
          </p:cNvPr>
          <p:cNvPicPr>
            <a:picLocks noRot="1" noChangeAspect="1"/>
          </p:cNvPicPr>
          <p:nvPr>
            <a:wavAudioFile r:embed="rId1" name="~PP3892.WAV"/>
          </p:nvPr>
        </p:nvPicPr>
        <p:blipFill>
          <a:blip r:embed="rId5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17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242292"/>
            <a:ext cx="7467600" cy="61247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What to notice: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sz="2600" dirty="0" smtClean="0"/>
              <a:t>Does the student correctly count the beads?</a:t>
            </a:r>
          </a:p>
          <a:p>
            <a:pPr>
              <a:buFont typeface="Arial" pitchFamily="34" charset="0"/>
              <a:buChar char="•"/>
            </a:pPr>
            <a:r>
              <a:rPr lang="en-US" sz="2600" dirty="0" smtClean="0"/>
              <a:t>If the student struggles, consider the cause and then target the response. </a:t>
            </a:r>
          </a:p>
          <a:p>
            <a:r>
              <a:rPr lang="en-US" sz="2600" dirty="0" smtClean="0"/>
              <a:t>For example:</a:t>
            </a:r>
          </a:p>
          <a:p>
            <a:pPr lvl="1">
              <a:buFont typeface="Arial" pitchFamily="34" charset="0"/>
              <a:buChar char="•"/>
            </a:pPr>
            <a:r>
              <a:rPr lang="en-US" sz="2600" dirty="0" smtClean="0"/>
              <a:t>Does the student say the correct number words? </a:t>
            </a:r>
          </a:p>
          <a:p>
            <a:pPr lvl="2"/>
            <a:r>
              <a:rPr lang="en-US" sz="2600" dirty="0" smtClean="0"/>
              <a:t>– If not, target number word skills with </a:t>
            </a:r>
            <a:r>
              <a:rPr lang="en-US" sz="2600" dirty="0" err="1" smtClean="0"/>
              <a:t>Nf</a:t>
            </a:r>
            <a:r>
              <a:rPr lang="en-US" sz="2600" dirty="0" smtClean="0"/>
              <a:t> activities (levels 0 -3).</a:t>
            </a:r>
          </a:p>
          <a:p>
            <a:pPr lvl="1">
              <a:buFont typeface="Arial" pitchFamily="34" charset="0"/>
              <a:buChar char="•"/>
            </a:pPr>
            <a:r>
              <a:rPr lang="en-US" sz="2600" dirty="0" smtClean="0"/>
              <a:t>Does the student associate one bead with each count? </a:t>
            </a:r>
          </a:p>
          <a:p>
            <a:pPr lvl="2"/>
            <a:r>
              <a:rPr lang="en-US" sz="2600" dirty="0" smtClean="0"/>
              <a:t>- If not, consider using larger beads or spacing the beads. Or consider asking the student to move beads while counting. Or move to counting loose items not on a stem.</a:t>
            </a:r>
            <a:endParaRPr lang="en-US" sz="20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7315200" y="1524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3341.0</a:t>
            </a:r>
            <a:endParaRPr lang="en-US" dirty="0"/>
          </a:p>
        </p:txBody>
      </p:sp>
      <p:pic>
        <p:nvPicPr>
          <p:cNvPr id="11" name="Picture 10" descr="2012-08-31 12.48.32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11291" y="914400"/>
            <a:ext cx="1932709" cy="5283501"/>
          </a:xfrm>
          <a:prstGeom prst="rect">
            <a:avLst/>
          </a:prstGeom>
        </p:spPr>
      </p:pic>
      <p:pic>
        <p:nvPicPr>
          <p:cNvPr id="8" name="~PP12.WAV">
            <a:hlinkClick r:id="" action="ppaction://media"/>
          </p:cNvPr>
          <p:cNvPicPr>
            <a:picLocks noRot="1" noChangeAspect="1"/>
          </p:cNvPicPr>
          <p:nvPr>
            <a:wavAudioFile r:embed="rId1" name="~PP12.WAV"/>
          </p:nvPr>
        </p:nvPicPr>
        <p:blipFill>
          <a:blip r:embed="rId4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92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09313" y="838200"/>
            <a:ext cx="6234687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6200" y="533401"/>
            <a:ext cx="28194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Activity Folders</a:t>
            </a:r>
            <a:endParaRPr lang="en-US" sz="2800" dirty="0" smtClean="0"/>
          </a:p>
          <a:p>
            <a:endParaRPr lang="en-US" sz="28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Student directions can be used for making student folders containing the needed materials.</a:t>
            </a:r>
          </a:p>
          <a:p>
            <a:pPr>
              <a:buFont typeface="Arial" pitchFamily="34" charset="0"/>
              <a:buChar char="•"/>
            </a:pPr>
            <a:endParaRPr lang="en-US" sz="24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7315200" y="1524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3341.0</a:t>
            </a:r>
            <a:endParaRPr lang="en-US" dirty="0"/>
          </a:p>
        </p:txBody>
      </p:sp>
      <p:pic>
        <p:nvPicPr>
          <p:cNvPr id="5" name="Picture 4" descr="2013-01-15 09.18.19.jpg"/>
          <p:cNvPicPr>
            <a:picLocks noChangeAspect="1"/>
          </p:cNvPicPr>
          <p:nvPr/>
        </p:nvPicPr>
        <p:blipFill>
          <a:blip r:embed="rId6" cstate="print"/>
          <a:srcRect l="12963" t="20000" r="8519" b="20000"/>
          <a:stretch>
            <a:fillRect/>
          </a:stretch>
        </p:blipFill>
        <p:spPr>
          <a:xfrm>
            <a:off x="5791200" y="3581400"/>
            <a:ext cx="3048000" cy="3105509"/>
          </a:xfrm>
          <a:prstGeom prst="rect">
            <a:avLst/>
          </a:prstGeom>
        </p:spPr>
      </p:pic>
      <p:pic>
        <p:nvPicPr>
          <p:cNvPr id="6" name="~PP3559.WAV">
            <a:hlinkClick r:id="" action="ppaction://media"/>
          </p:cNvPr>
          <p:cNvPicPr>
            <a:picLocks noRot="1" noChangeAspect="1"/>
          </p:cNvPicPr>
          <p:nvPr>
            <a:wavAudioFile r:embed="rId2" name="~PP3559.WAV"/>
          </p:nvPr>
        </p:nvPicPr>
        <p:blipFill>
          <a:blip r:embed="rId7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21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 Group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28600" y="1219200"/>
          <a:ext cx="8763000" cy="54206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1857"/>
                <a:gridCol w="2190750"/>
                <a:gridCol w="5320393"/>
              </a:tblGrid>
              <a:tr h="607894">
                <a:tc>
                  <a:txBody>
                    <a:bodyPr/>
                    <a:lstStyle/>
                    <a:p>
                      <a:r>
                        <a:rPr lang="en-US" dirty="0" smtClean="0"/>
                        <a:t>KNP</a:t>
                      </a:r>
                      <a:r>
                        <a:rPr lang="en-US" baseline="0" dirty="0" smtClean="0"/>
                        <a:t> IG Number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Task Name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Description</a:t>
                      </a:r>
                      <a:endParaRPr lang="en-US" dirty="0"/>
                    </a:p>
                  </a:txBody>
                  <a:tcPr/>
                </a:tc>
              </a:tr>
              <a:tr h="607894">
                <a:tc>
                  <a:txBody>
                    <a:bodyPr/>
                    <a:lstStyle/>
                    <a:p>
                      <a:r>
                        <a:rPr lang="en-US" b="1" dirty="0" smtClean="0"/>
                        <a:t>A 3341.</a:t>
                      </a:r>
                      <a:r>
                        <a:rPr lang="en-US" b="1" baseline="0" dirty="0" smtClean="0"/>
                        <a:t>0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Beaded</a:t>
                      </a:r>
                      <a:r>
                        <a:rPr lang="en-US" baseline="0" dirty="0" smtClean="0"/>
                        <a:t> Chenille Stems (up to 10)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Count beads</a:t>
                      </a:r>
                      <a:r>
                        <a:rPr lang="en-US" baseline="0" dirty="0" smtClean="0"/>
                        <a:t> on one stem (up to 10)</a:t>
                      </a:r>
                      <a:endParaRPr lang="en-US" dirty="0"/>
                    </a:p>
                  </a:txBody>
                  <a:tcPr/>
                </a:tc>
              </a:tr>
              <a:tr h="6078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A 3341.</a:t>
                      </a:r>
                      <a:r>
                        <a:rPr lang="en-US" b="1" baseline="0" dirty="0" smtClean="0"/>
                        <a:t>1</a:t>
                      </a:r>
                      <a:endParaRPr lang="en-US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Beaded</a:t>
                      </a:r>
                      <a:r>
                        <a:rPr lang="en-US" baseline="0" dirty="0" smtClean="0"/>
                        <a:t> Chenille Stems (total to 10)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Count beads on two stems (total to 20)</a:t>
                      </a:r>
                      <a:endParaRPr lang="en-US" dirty="0"/>
                    </a:p>
                  </a:txBody>
                  <a:tcPr/>
                </a:tc>
              </a:tr>
              <a:tr h="8684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A 3341.</a:t>
                      </a:r>
                      <a:r>
                        <a:rPr lang="en-US" b="1" baseline="0" dirty="0" smtClean="0"/>
                        <a:t>2</a:t>
                      </a:r>
                      <a:endParaRPr lang="en-US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Beaded Chenille</a:t>
                      </a:r>
                      <a:r>
                        <a:rPr lang="en-US" baseline="0" dirty="0" smtClean="0"/>
                        <a:t> Stems (screened addends)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Determine total</a:t>
                      </a:r>
                      <a:r>
                        <a:rPr lang="en-US" baseline="0" dirty="0" smtClean="0"/>
                        <a:t> of </a:t>
                      </a:r>
                      <a:r>
                        <a:rPr lang="en-US" dirty="0" smtClean="0"/>
                        <a:t>one</a:t>
                      </a:r>
                      <a:r>
                        <a:rPr lang="en-US" baseline="0" dirty="0" smtClean="0"/>
                        <a:t> stem (up to 15 beads) and one card (up to 6 beads) with both screened</a:t>
                      </a:r>
                      <a:endParaRPr lang="en-US" dirty="0"/>
                    </a:p>
                  </a:txBody>
                  <a:tcPr/>
                </a:tc>
              </a:tr>
              <a:tr h="6078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A 3341.</a:t>
                      </a:r>
                      <a:r>
                        <a:rPr lang="en-US" b="1" baseline="0" dirty="0" smtClean="0"/>
                        <a:t>3</a:t>
                      </a:r>
                      <a:endParaRPr lang="en-US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Bead cards</a:t>
                      </a:r>
                      <a:r>
                        <a:rPr lang="en-US" baseline="0" dirty="0" smtClean="0"/>
                        <a:t> addition (screened addends)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Determine total of one card (up to 26</a:t>
                      </a:r>
                      <a:r>
                        <a:rPr lang="en-US" baseline="0" dirty="0" smtClean="0"/>
                        <a:t> beads) and one card (up to 6 beads) with both screened</a:t>
                      </a:r>
                      <a:endParaRPr lang="en-US" dirty="0"/>
                    </a:p>
                  </a:txBody>
                  <a:tcPr/>
                </a:tc>
              </a:tr>
              <a:tr h="6078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A 3341.</a:t>
                      </a:r>
                      <a:r>
                        <a:rPr lang="en-US" b="1" baseline="0" dirty="0" smtClean="0"/>
                        <a:t>4</a:t>
                      </a:r>
                      <a:endParaRPr lang="en-US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Bead cards </a:t>
                      </a:r>
                      <a:r>
                        <a:rPr lang="en-US" baseline="0" dirty="0" smtClean="0"/>
                        <a:t>(find the difference)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Determine the difference of amounts shown on two</a:t>
                      </a:r>
                      <a:r>
                        <a:rPr lang="en-US" baseline="0" dirty="0" smtClean="0"/>
                        <a:t> cards</a:t>
                      </a:r>
                      <a:endParaRPr lang="en-US" dirty="0"/>
                    </a:p>
                  </a:txBody>
                  <a:tcPr/>
                </a:tc>
              </a:tr>
              <a:tr h="6078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A 3341.</a:t>
                      </a:r>
                      <a:r>
                        <a:rPr lang="en-US" b="1" baseline="0" dirty="0" smtClean="0"/>
                        <a:t>5</a:t>
                      </a:r>
                      <a:endParaRPr lang="en-US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Bead cards (addition strategies)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Determine total of one card (up to 26</a:t>
                      </a:r>
                      <a:r>
                        <a:rPr lang="en-US" baseline="0" dirty="0" smtClean="0"/>
                        <a:t> beads) and one card (up to 9-11 or 20 beads) with both screened</a:t>
                      </a:r>
                      <a:endParaRPr lang="en-US" dirty="0"/>
                    </a:p>
                  </a:txBody>
                  <a:tcPr/>
                </a:tc>
              </a:tr>
              <a:tr h="66581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A 3341.6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Bead cards</a:t>
                      </a:r>
                      <a:r>
                        <a:rPr lang="en-US" baseline="0" dirty="0" smtClean="0"/>
                        <a:t> (facile addition within 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Determine total of up to 4 cards</a:t>
                      </a:r>
                      <a:r>
                        <a:rPr lang="en-US" baseline="0" dirty="0" smtClean="0"/>
                        <a:t> (up to 26 beads each) with all screened</a:t>
                      </a:r>
                      <a:endParaRPr lang="en-US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Freeform 7"/>
          <p:cNvSpPr/>
          <p:nvPr/>
        </p:nvSpPr>
        <p:spPr>
          <a:xfrm>
            <a:off x="0" y="2362200"/>
            <a:ext cx="9411586" cy="955157"/>
          </a:xfrm>
          <a:custGeom>
            <a:avLst/>
            <a:gdLst>
              <a:gd name="connsiteX0" fmla="*/ 2534093 w 10017641"/>
              <a:gd name="connsiteY0" fmla="*/ 49618 h 955157"/>
              <a:gd name="connsiteX1" fmla="*/ 652130 w 10017641"/>
              <a:gd name="connsiteY1" fmla="*/ 81516 h 955157"/>
              <a:gd name="connsiteX2" fmla="*/ 56707 w 10017641"/>
              <a:gd name="connsiteY2" fmla="*/ 421758 h 955157"/>
              <a:gd name="connsiteX3" fmla="*/ 311888 w 10017641"/>
              <a:gd name="connsiteY3" fmla="*/ 783265 h 955157"/>
              <a:gd name="connsiteX4" fmla="*/ 1917405 w 10017641"/>
              <a:gd name="connsiteY4" fmla="*/ 836427 h 955157"/>
              <a:gd name="connsiteX5" fmla="*/ 8541488 w 10017641"/>
              <a:gd name="connsiteY5" fmla="*/ 836427 h 955157"/>
              <a:gd name="connsiteX6" fmla="*/ 8807302 w 10017641"/>
              <a:gd name="connsiteY6" fmla="*/ 124046 h 955157"/>
              <a:gd name="connsiteX7" fmla="*/ 1279451 w 10017641"/>
              <a:gd name="connsiteY7" fmla="*/ 92148 h 955157"/>
              <a:gd name="connsiteX8" fmla="*/ 1279451 w 10017641"/>
              <a:gd name="connsiteY8" fmla="*/ 92148 h 955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17641" h="955157">
                <a:moveTo>
                  <a:pt x="2534093" y="49618"/>
                </a:moveTo>
                <a:lnTo>
                  <a:pt x="652130" y="81516"/>
                </a:lnTo>
                <a:cubicBezTo>
                  <a:pt x="239232" y="143539"/>
                  <a:pt x="113414" y="304800"/>
                  <a:pt x="56707" y="421758"/>
                </a:cubicBezTo>
                <a:cubicBezTo>
                  <a:pt x="0" y="538716"/>
                  <a:pt x="1772" y="714153"/>
                  <a:pt x="311888" y="783265"/>
                </a:cubicBezTo>
                <a:cubicBezTo>
                  <a:pt x="622004" y="852377"/>
                  <a:pt x="1917405" y="836427"/>
                  <a:pt x="1917405" y="836427"/>
                </a:cubicBezTo>
                <a:cubicBezTo>
                  <a:pt x="3289005" y="845287"/>
                  <a:pt x="7393172" y="955157"/>
                  <a:pt x="8541488" y="836427"/>
                </a:cubicBezTo>
                <a:cubicBezTo>
                  <a:pt x="9689804" y="717697"/>
                  <a:pt x="10017641" y="248092"/>
                  <a:pt x="8807302" y="124046"/>
                </a:cubicBezTo>
                <a:cubicBezTo>
                  <a:pt x="7596963" y="0"/>
                  <a:pt x="1279451" y="92148"/>
                  <a:pt x="1279451" y="92148"/>
                </a:cubicBezTo>
                <a:lnTo>
                  <a:pt x="1279451" y="92148"/>
                </a:lnTo>
              </a:path>
            </a:pathLst>
          </a:cu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~PP2768.WAV">
            <a:hlinkClick r:id="" action="ppaction://media"/>
          </p:cNvPr>
          <p:cNvPicPr>
            <a:picLocks noRot="1" noChangeAspect="1"/>
          </p:cNvPicPr>
          <p:nvPr>
            <a:wavAudioFile r:embed="rId2" name="~PP2768.WAV"/>
          </p:nvPr>
        </p:nvPicPr>
        <p:blipFill>
          <a:blip r:embed="rId4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11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dirty="0" smtClean="0"/>
              <a:t>A 3341.1</a:t>
            </a:r>
            <a:endParaRPr lang="en-US" sz="72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sz="400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</a:rPr>
              <a:t>Beaded Chenille stems (total to 20)</a:t>
            </a:r>
            <a:endParaRPr lang="en-US" dirty="0" smtClean="0"/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r>
              <a:rPr lang="en-US" dirty="0" smtClean="0"/>
              <a:t>I can…</a:t>
            </a:r>
          </a:p>
          <a:p>
            <a:pPr algn="ctr">
              <a:buNone/>
            </a:pPr>
            <a:r>
              <a:rPr lang="en-US" dirty="0" smtClean="0"/>
              <a:t>tell the total of two collections with up to 20 items in all.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480807" y="5105400"/>
            <a:ext cx="38393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/>
              <a:t>Standards: K.CC.4, K.CC.5</a:t>
            </a:r>
            <a:endParaRPr lang="en-US" sz="2800" dirty="0"/>
          </a:p>
        </p:txBody>
      </p:sp>
      <p:pic>
        <p:nvPicPr>
          <p:cNvPr id="9" name="~PP1733.WAV">
            <a:hlinkClick r:id="" action="ppaction://media"/>
          </p:cNvPr>
          <p:cNvPicPr>
            <a:picLocks noRot="1" noChangeAspect="1"/>
          </p:cNvPicPr>
          <p:nvPr>
            <a:wavAudioFile r:embed="rId1" name="~PP1733.WAV"/>
          </p:nvPr>
        </p:nvPicPr>
        <p:blipFill>
          <a:blip r:embed="rId3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62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Beaded Chenille Stems (total to 20)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315200" y="1524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3341.1</a:t>
            </a:r>
            <a:endParaRPr lang="en-US" dirty="0"/>
          </a:p>
        </p:txBody>
      </p:sp>
      <p:pic>
        <p:nvPicPr>
          <p:cNvPr id="12290" name="Picture 2" descr="2012-08-31%20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5" y="-5851525"/>
            <a:ext cx="2378075" cy="1968500"/>
          </a:xfrm>
          <a:prstGeom prst="rect">
            <a:avLst/>
          </a:prstGeom>
          <a:noFill/>
        </p:spPr>
      </p:pic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296" name="Rectangle 8"/>
          <p:cNvSpPr>
            <a:spLocks noChangeArrowheads="1"/>
          </p:cNvSpPr>
          <p:nvPr/>
        </p:nvSpPr>
        <p:spPr bwMode="auto">
          <a:xfrm>
            <a:off x="228600" y="1483058"/>
            <a:ext cx="3276600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Set of stems,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each with up to 10 beads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lvl="0"/>
            <a:endParaRPr lang="en-US" sz="2400" dirty="0" smtClean="0"/>
          </a:p>
          <a:p>
            <a:pPr lvl="0"/>
            <a:r>
              <a:rPr lang="en-US" sz="2400" dirty="0" smtClean="0">
                <a:ea typeface="Calibri"/>
                <a:cs typeface="Calibri"/>
              </a:rPr>
              <a:t>During a turn, the student will draw</a:t>
            </a:r>
            <a:r>
              <a:rPr lang="en-US" sz="2400" b="1" dirty="0" smtClean="0">
                <a:solidFill>
                  <a:srgbClr val="FF0000"/>
                </a:solidFill>
                <a:ea typeface="Calibri"/>
                <a:cs typeface="Calibri"/>
              </a:rPr>
              <a:t> 2 </a:t>
            </a:r>
            <a:r>
              <a:rPr lang="en-US" sz="2400" dirty="0" smtClean="0">
                <a:ea typeface="Calibri"/>
                <a:cs typeface="Calibri"/>
              </a:rPr>
              <a:t>beaded stem. Student will count to determine the number of beads.</a:t>
            </a:r>
            <a:endParaRPr lang="en-US" sz="2400" dirty="0" smtClean="0">
              <a:ea typeface="Calibri"/>
              <a:cs typeface="Times New Roman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2297" name="Rectangle 9"/>
          <p:cNvSpPr>
            <a:spLocks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 descr="2012-08-31 17.04.5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33800" y="1447800"/>
            <a:ext cx="4254488" cy="411480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>
            <a:off x="2819400" y="3048000"/>
            <a:ext cx="533400" cy="228600"/>
          </a:xfrm>
          <a:prstGeom prst="straightConnector1">
            <a:avLst/>
          </a:prstGeom>
          <a:ln w="412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~PP821.WAV">
            <a:hlinkClick r:id="" action="ppaction://media"/>
          </p:cNvPr>
          <p:cNvPicPr>
            <a:picLocks noRot="1" noChangeAspect="1"/>
          </p:cNvPicPr>
          <p:nvPr>
            <a:wavAudioFile r:embed="rId2" name="~PP821.WAV"/>
          </p:nvPr>
        </p:nvPicPr>
        <p:blipFill>
          <a:blip r:embed="rId6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21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315200" y="1524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3341.1</a:t>
            </a:r>
            <a:endParaRPr lang="en-US" dirty="0"/>
          </a:p>
        </p:txBody>
      </p:sp>
      <p:pic>
        <p:nvPicPr>
          <p:cNvPr id="6" name="Picture 5" descr="2012-08-31 12.32.42.jpg"/>
          <p:cNvPicPr>
            <a:picLocks noChangeAspect="1"/>
          </p:cNvPicPr>
          <p:nvPr/>
        </p:nvPicPr>
        <p:blipFill>
          <a:blip r:embed="rId3" cstate="print"/>
          <a:srcRect l="6998" r="42521" b="5556"/>
          <a:stretch>
            <a:fillRect/>
          </a:stretch>
        </p:blipFill>
        <p:spPr>
          <a:xfrm>
            <a:off x="6858000" y="609600"/>
            <a:ext cx="1839558" cy="5791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228600"/>
            <a:ext cx="68580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What to notice</a:t>
            </a:r>
          </a:p>
          <a:p>
            <a:endParaRPr lang="en-US" sz="16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Does the student correctly count to find the total of two collections? </a:t>
            </a:r>
          </a:p>
          <a:p>
            <a:pPr>
              <a:buFont typeface="Arial" pitchFamily="34" charset="0"/>
              <a:buChar char="•"/>
            </a:pPr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If the student struggles, consider the cause and then target the response. </a:t>
            </a:r>
          </a:p>
          <a:p>
            <a:r>
              <a:rPr lang="en-US" sz="2400" dirty="0" smtClean="0"/>
              <a:t>For example: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Does the student correctly count the beads on a single stem?</a:t>
            </a:r>
          </a:p>
          <a:p>
            <a:pPr lvl="2"/>
            <a:r>
              <a:rPr lang="en-US" sz="2400" dirty="0" smtClean="0"/>
              <a:t>– If not, simplify task to using only one stem (A 3341.0)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Does the student struggle with the number words above 10</a:t>
            </a:r>
          </a:p>
          <a:p>
            <a:pPr lvl="2"/>
            <a:r>
              <a:rPr lang="en-US" sz="2400" dirty="0" smtClean="0"/>
              <a:t> – If so, use </a:t>
            </a:r>
            <a:r>
              <a:rPr lang="en-US" sz="2400" dirty="0" err="1" smtClean="0"/>
              <a:t>Nf</a:t>
            </a:r>
            <a:r>
              <a:rPr lang="en-US" sz="2400" dirty="0" smtClean="0"/>
              <a:t> activities in the range 10 to    20 (level 4).</a:t>
            </a:r>
          </a:p>
        </p:txBody>
      </p:sp>
      <p:pic>
        <p:nvPicPr>
          <p:cNvPr id="8" name="~PP2554.WAV">
            <a:hlinkClick r:id="" action="ppaction://media"/>
          </p:cNvPr>
          <p:cNvPicPr>
            <a:picLocks noRot="1" noChangeAspect="1"/>
          </p:cNvPicPr>
          <p:nvPr>
            <a:wavAudioFile r:embed="rId1" name="~PP2554.WAV"/>
          </p:nvPr>
        </p:nvPicPr>
        <p:blipFill>
          <a:blip r:embed="rId4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62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315200" y="1524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3341.1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381000"/>
            <a:ext cx="8915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What to notice</a:t>
            </a:r>
          </a:p>
          <a:p>
            <a:endParaRPr lang="en-US" sz="1600" dirty="0" smtClean="0"/>
          </a:p>
          <a:p>
            <a:r>
              <a:rPr lang="en-US" sz="2400" dirty="0" smtClean="0"/>
              <a:t>Examples continued: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Does the student state the amounts on each stem rather than finding a single sum?  -  If so, consider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 smtClean="0"/>
              <a:t>Simplifying the task by showing two addends on a single stem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 smtClean="0"/>
              <a:t>Finding ways to help student see the two stems as one collection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04800" y="3962400"/>
            <a:ext cx="3810001" cy="1752600"/>
            <a:chOff x="304800" y="3962400"/>
            <a:chExt cx="3810001" cy="1752600"/>
          </a:xfrm>
        </p:grpSpPr>
        <p:pic>
          <p:nvPicPr>
            <p:cNvPr id="6" name="Picture 5" descr="2013-01-15 09.24.20.jpg"/>
            <p:cNvPicPr>
              <a:picLocks noChangeAspect="1"/>
            </p:cNvPicPr>
            <p:nvPr/>
          </p:nvPicPr>
          <p:blipFill>
            <a:blip r:embed="rId4" cstate="print"/>
            <a:srcRect l="37440" t="16848" r="29710" b="10688"/>
            <a:stretch>
              <a:fillRect/>
            </a:stretch>
          </p:blipFill>
          <p:spPr>
            <a:xfrm rot="16200000">
              <a:off x="1562101" y="2705099"/>
              <a:ext cx="1295399" cy="381000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219200" y="5334000"/>
              <a:ext cx="15240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Ex 1</a:t>
              </a:r>
              <a:endParaRPr lang="en-US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371472" y="4038600"/>
            <a:ext cx="4772528" cy="1524000"/>
            <a:chOff x="4371472" y="4038600"/>
            <a:chExt cx="4772528" cy="1524000"/>
          </a:xfrm>
        </p:grpSpPr>
        <p:pic>
          <p:nvPicPr>
            <p:cNvPr id="9" name="Picture 8" descr="2013-01-15 09.25.02.jpg"/>
            <p:cNvPicPr>
              <a:picLocks noChangeAspect="1"/>
            </p:cNvPicPr>
            <p:nvPr/>
          </p:nvPicPr>
          <p:blipFill>
            <a:blip r:embed="rId5" cstate="print"/>
            <a:srcRect l="9901" t="36634" r="5941" b="38284"/>
            <a:stretch>
              <a:fillRect/>
            </a:stretch>
          </p:blipFill>
          <p:spPr>
            <a:xfrm>
              <a:off x="4371472" y="4038600"/>
              <a:ext cx="4772528" cy="10668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791200" y="5181600"/>
              <a:ext cx="15240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Ex 2</a:t>
              </a:r>
              <a:endParaRPr lang="en-US" dirty="0"/>
            </a:p>
          </p:txBody>
        </p:sp>
      </p:grpSp>
      <p:pic>
        <p:nvPicPr>
          <p:cNvPr id="15" name="~PP3016.WAV">
            <a:hlinkClick r:id="" action="ppaction://media"/>
          </p:cNvPr>
          <p:cNvPicPr>
            <a:picLocks noRot="1" noChangeAspect="1"/>
          </p:cNvPicPr>
          <p:nvPr>
            <a:wavAudioFile r:embed="rId2" name="~PP3016.WAV"/>
          </p:nvPr>
        </p:nvPicPr>
        <p:blipFill>
          <a:blip r:embed="rId6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902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 Group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28600" y="1219200"/>
          <a:ext cx="8763000" cy="54206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1857"/>
                <a:gridCol w="2190750"/>
                <a:gridCol w="5320393"/>
              </a:tblGrid>
              <a:tr h="607894">
                <a:tc>
                  <a:txBody>
                    <a:bodyPr/>
                    <a:lstStyle/>
                    <a:p>
                      <a:r>
                        <a:rPr lang="en-US" dirty="0" smtClean="0"/>
                        <a:t>KNP</a:t>
                      </a:r>
                      <a:r>
                        <a:rPr lang="en-US" baseline="0" dirty="0" smtClean="0"/>
                        <a:t> IG Number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Task Name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Description</a:t>
                      </a:r>
                      <a:endParaRPr lang="en-US" dirty="0"/>
                    </a:p>
                  </a:txBody>
                  <a:tcPr/>
                </a:tc>
              </a:tr>
              <a:tr h="607894">
                <a:tc>
                  <a:txBody>
                    <a:bodyPr/>
                    <a:lstStyle/>
                    <a:p>
                      <a:r>
                        <a:rPr lang="en-US" b="1" dirty="0" smtClean="0"/>
                        <a:t>A 3341.</a:t>
                      </a:r>
                      <a:r>
                        <a:rPr lang="en-US" b="1" baseline="0" dirty="0" smtClean="0"/>
                        <a:t>0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Beaded</a:t>
                      </a:r>
                      <a:r>
                        <a:rPr lang="en-US" baseline="0" dirty="0" smtClean="0"/>
                        <a:t> Chenille Stems (up to 10)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Count beads</a:t>
                      </a:r>
                      <a:r>
                        <a:rPr lang="en-US" baseline="0" dirty="0" smtClean="0"/>
                        <a:t> on one stem (up to 10)</a:t>
                      </a:r>
                      <a:endParaRPr lang="en-US" dirty="0"/>
                    </a:p>
                  </a:txBody>
                  <a:tcPr/>
                </a:tc>
              </a:tr>
              <a:tr h="6078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A 3341.</a:t>
                      </a:r>
                      <a:r>
                        <a:rPr lang="en-US" b="1" baseline="0" dirty="0" smtClean="0"/>
                        <a:t>1</a:t>
                      </a:r>
                      <a:endParaRPr lang="en-US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Beaded</a:t>
                      </a:r>
                      <a:r>
                        <a:rPr lang="en-US" baseline="0" dirty="0" smtClean="0"/>
                        <a:t> Chenille Stems (total to 10)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Count beads on two stems (total to 20)</a:t>
                      </a:r>
                      <a:endParaRPr lang="en-US" dirty="0"/>
                    </a:p>
                  </a:txBody>
                  <a:tcPr/>
                </a:tc>
              </a:tr>
              <a:tr h="8684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A 3341.</a:t>
                      </a:r>
                      <a:r>
                        <a:rPr lang="en-US" b="1" baseline="0" dirty="0" smtClean="0"/>
                        <a:t>2</a:t>
                      </a:r>
                      <a:endParaRPr lang="en-US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Beaded Chenille</a:t>
                      </a:r>
                      <a:r>
                        <a:rPr lang="en-US" baseline="0" dirty="0" smtClean="0"/>
                        <a:t> Stems (screened addends)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Determine total</a:t>
                      </a:r>
                      <a:r>
                        <a:rPr lang="en-US" baseline="0" dirty="0" smtClean="0"/>
                        <a:t> of </a:t>
                      </a:r>
                      <a:r>
                        <a:rPr lang="en-US" dirty="0" smtClean="0"/>
                        <a:t>one</a:t>
                      </a:r>
                      <a:r>
                        <a:rPr lang="en-US" baseline="0" dirty="0" smtClean="0"/>
                        <a:t> stem (up to 15 beads) and one card (up to 6 beads) with both screened</a:t>
                      </a:r>
                      <a:endParaRPr lang="en-US" dirty="0"/>
                    </a:p>
                  </a:txBody>
                  <a:tcPr/>
                </a:tc>
              </a:tr>
              <a:tr h="6078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A 3341.</a:t>
                      </a:r>
                      <a:r>
                        <a:rPr lang="en-US" b="1" baseline="0" dirty="0" smtClean="0"/>
                        <a:t>3</a:t>
                      </a:r>
                      <a:endParaRPr lang="en-US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Bead cards</a:t>
                      </a:r>
                      <a:r>
                        <a:rPr lang="en-US" baseline="0" dirty="0" smtClean="0"/>
                        <a:t> addition (screened addends)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Determine total of one card (up to 26</a:t>
                      </a:r>
                      <a:r>
                        <a:rPr lang="en-US" baseline="0" dirty="0" smtClean="0"/>
                        <a:t> beads) and one card (up to 6 beads) with both screened</a:t>
                      </a:r>
                      <a:endParaRPr lang="en-US" dirty="0"/>
                    </a:p>
                  </a:txBody>
                  <a:tcPr/>
                </a:tc>
              </a:tr>
              <a:tr h="6078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A 3341.</a:t>
                      </a:r>
                      <a:r>
                        <a:rPr lang="en-US" b="1" baseline="0" dirty="0" smtClean="0"/>
                        <a:t>4</a:t>
                      </a:r>
                      <a:endParaRPr lang="en-US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Bead cards </a:t>
                      </a:r>
                      <a:r>
                        <a:rPr lang="en-US" baseline="0" dirty="0" smtClean="0"/>
                        <a:t>(find the difference)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Determine the difference of amounts shown on two</a:t>
                      </a:r>
                      <a:r>
                        <a:rPr lang="en-US" baseline="0" dirty="0" smtClean="0"/>
                        <a:t> cards</a:t>
                      </a:r>
                      <a:endParaRPr lang="en-US" dirty="0"/>
                    </a:p>
                  </a:txBody>
                  <a:tcPr/>
                </a:tc>
              </a:tr>
              <a:tr h="6078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A 3341.</a:t>
                      </a:r>
                      <a:r>
                        <a:rPr lang="en-US" b="1" baseline="0" dirty="0" smtClean="0"/>
                        <a:t>5</a:t>
                      </a:r>
                      <a:endParaRPr lang="en-US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Bead cards (addition strategies)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Determine total of one card (up to 26</a:t>
                      </a:r>
                      <a:r>
                        <a:rPr lang="en-US" baseline="0" dirty="0" smtClean="0"/>
                        <a:t> beads) and one card (up to 9-11 or 20 beads) with both screened</a:t>
                      </a:r>
                      <a:endParaRPr lang="en-US" dirty="0"/>
                    </a:p>
                  </a:txBody>
                  <a:tcPr/>
                </a:tc>
              </a:tr>
              <a:tr h="66581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A 3341.6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Bead cards</a:t>
                      </a:r>
                      <a:r>
                        <a:rPr lang="en-US" baseline="0" dirty="0" smtClean="0"/>
                        <a:t> (facile addition within 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Determine total of up to 4 cards</a:t>
                      </a:r>
                      <a:r>
                        <a:rPr lang="en-US" baseline="0" dirty="0" smtClean="0"/>
                        <a:t> (up to 26 beads each) with all screened</a:t>
                      </a:r>
                      <a:endParaRPr lang="en-US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Freeform 7"/>
          <p:cNvSpPr/>
          <p:nvPr/>
        </p:nvSpPr>
        <p:spPr>
          <a:xfrm>
            <a:off x="152400" y="3048000"/>
            <a:ext cx="9411586" cy="1295400"/>
          </a:xfrm>
          <a:custGeom>
            <a:avLst/>
            <a:gdLst>
              <a:gd name="connsiteX0" fmla="*/ 2534093 w 10017641"/>
              <a:gd name="connsiteY0" fmla="*/ 49618 h 955157"/>
              <a:gd name="connsiteX1" fmla="*/ 652130 w 10017641"/>
              <a:gd name="connsiteY1" fmla="*/ 81516 h 955157"/>
              <a:gd name="connsiteX2" fmla="*/ 56707 w 10017641"/>
              <a:gd name="connsiteY2" fmla="*/ 421758 h 955157"/>
              <a:gd name="connsiteX3" fmla="*/ 311888 w 10017641"/>
              <a:gd name="connsiteY3" fmla="*/ 783265 h 955157"/>
              <a:gd name="connsiteX4" fmla="*/ 1917405 w 10017641"/>
              <a:gd name="connsiteY4" fmla="*/ 836427 h 955157"/>
              <a:gd name="connsiteX5" fmla="*/ 8541488 w 10017641"/>
              <a:gd name="connsiteY5" fmla="*/ 836427 h 955157"/>
              <a:gd name="connsiteX6" fmla="*/ 8807302 w 10017641"/>
              <a:gd name="connsiteY6" fmla="*/ 124046 h 955157"/>
              <a:gd name="connsiteX7" fmla="*/ 1279451 w 10017641"/>
              <a:gd name="connsiteY7" fmla="*/ 92148 h 955157"/>
              <a:gd name="connsiteX8" fmla="*/ 1279451 w 10017641"/>
              <a:gd name="connsiteY8" fmla="*/ 92148 h 955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17641" h="955157">
                <a:moveTo>
                  <a:pt x="2534093" y="49618"/>
                </a:moveTo>
                <a:lnTo>
                  <a:pt x="652130" y="81516"/>
                </a:lnTo>
                <a:cubicBezTo>
                  <a:pt x="239232" y="143539"/>
                  <a:pt x="113414" y="304800"/>
                  <a:pt x="56707" y="421758"/>
                </a:cubicBezTo>
                <a:cubicBezTo>
                  <a:pt x="0" y="538716"/>
                  <a:pt x="1772" y="714153"/>
                  <a:pt x="311888" y="783265"/>
                </a:cubicBezTo>
                <a:cubicBezTo>
                  <a:pt x="622004" y="852377"/>
                  <a:pt x="1917405" y="836427"/>
                  <a:pt x="1917405" y="836427"/>
                </a:cubicBezTo>
                <a:cubicBezTo>
                  <a:pt x="3289005" y="845287"/>
                  <a:pt x="7393172" y="955157"/>
                  <a:pt x="8541488" y="836427"/>
                </a:cubicBezTo>
                <a:cubicBezTo>
                  <a:pt x="9689804" y="717697"/>
                  <a:pt x="10017641" y="248092"/>
                  <a:pt x="8807302" y="124046"/>
                </a:cubicBezTo>
                <a:cubicBezTo>
                  <a:pt x="7596963" y="0"/>
                  <a:pt x="1279451" y="92148"/>
                  <a:pt x="1279451" y="92148"/>
                </a:cubicBezTo>
                <a:lnTo>
                  <a:pt x="1279451" y="92148"/>
                </a:lnTo>
              </a:path>
            </a:pathLst>
          </a:cu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~PP2611.WAV">
            <a:hlinkClick r:id="" action="ppaction://media"/>
          </p:cNvPr>
          <p:cNvPicPr>
            <a:picLocks noRot="1" noChangeAspect="1"/>
          </p:cNvPicPr>
          <p:nvPr>
            <a:wavAudioFile r:embed="rId2" name="~PP2611.WAV"/>
          </p:nvPr>
        </p:nvPicPr>
        <p:blipFill>
          <a:blip r:embed="rId4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8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3400" y="1447800"/>
            <a:ext cx="8229600" cy="1447800"/>
          </a:xfrm>
        </p:spPr>
        <p:txBody>
          <a:bodyPr>
            <a:noAutofit/>
          </a:bodyPr>
          <a:lstStyle/>
          <a:p>
            <a:pPr algn="r"/>
            <a:r>
              <a:rPr lang="en-US" sz="5400" dirty="0" smtClean="0">
                <a:ln w="635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/>
                </a:solidFill>
                <a:latin typeface="Georgia" pitchFamily="18" charset="0"/>
              </a:rPr>
              <a:t>KNP Task Group A 3341</a:t>
            </a:r>
            <a:br>
              <a:rPr lang="en-US" sz="5400" dirty="0" smtClean="0">
                <a:ln w="635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/>
                </a:solidFill>
                <a:latin typeface="Georgia" pitchFamily="18" charset="0"/>
              </a:rPr>
            </a:br>
            <a:r>
              <a:rPr lang="en-US" sz="4000" dirty="0" smtClean="0">
                <a:ln w="635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/>
                </a:solidFill>
                <a:latin typeface="Georgia" pitchFamily="18" charset="0"/>
              </a:rPr>
              <a:t>Beaded Chenille Stems</a:t>
            </a:r>
            <a:endParaRPr lang="en-US" sz="4000" dirty="0">
              <a:ln w="6350">
                <a:solidFill>
                  <a:schemeClr val="tx2">
                    <a:lumMod val="50000"/>
                  </a:schemeClr>
                </a:solidFill>
              </a:ln>
              <a:solidFill>
                <a:schemeClr val="accent2"/>
              </a:solidFill>
              <a:latin typeface="Georgia" pitchFamily="18" charset="0"/>
            </a:endParaRPr>
          </a:p>
        </p:txBody>
      </p:sp>
      <p:sp>
        <p:nvSpPr>
          <p:cNvPr id="10" name="Subtitle 2"/>
          <p:cNvSpPr>
            <a:spLocks noGrp="1"/>
          </p:cNvSpPr>
          <p:nvPr>
            <p:ph sz="half" idx="2"/>
          </p:nvPr>
        </p:nvSpPr>
        <p:spPr>
          <a:xfrm>
            <a:off x="152400" y="3505200"/>
            <a:ext cx="8534400" cy="2057400"/>
          </a:xfrm>
        </p:spPr>
        <p:txBody>
          <a:bodyPr>
            <a:noAutofit/>
          </a:bodyPr>
          <a:lstStyle/>
          <a:p>
            <a:pPr algn="r">
              <a:buNone/>
            </a:pPr>
            <a:endParaRPr lang="en-US" sz="2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r">
              <a:buNone/>
            </a:pPr>
            <a:r>
              <a:rPr lang="en-US" sz="2800" dirty="0" smtClean="0"/>
              <a:t>An entry in the </a:t>
            </a:r>
            <a:r>
              <a:rPr lang="en-US" sz="3200" b="1" dirty="0" smtClean="0"/>
              <a:t>addition and subtraction </a:t>
            </a:r>
            <a:r>
              <a:rPr lang="en-US" sz="2800" dirty="0" smtClean="0"/>
              <a:t>strand of the KNP Intervention Guide</a:t>
            </a:r>
          </a:p>
          <a:p>
            <a:pPr algn="r">
              <a:buNone/>
            </a:pPr>
            <a:endParaRPr lang="en-US" sz="28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~PP1090.WAV">
            <a:hlinkClick r:id="" action="ppaction://media"/>
          </p:cNvPr>
          <p:cNvPicPr>
            <a:picLocks noRot="1" noChangeAspect="1"/>
          </p:cNvPicPr>
          <p:nvPr>
            <a:wavAudioFile r:embed="rId1" name="~PP1090.WAV"/>
          </p:nvPr>
        </p:nvPicPr>
        <p:blipFill>
          <a:blip r:embed="rId3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33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dirty="0" smtClean="0"/>
              <a:t>A 3341.2</a:t>
            </a:r>
            <a:endParaRPr lang="en-US" sz="72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sz="400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</a:rPr>
              <a:t>Beaded Chenille stems</a:t>
            </a:r>
          </a:p>
          <a:p>
            <a:pPr algn="ctr">
              <a:buNone/>
            </a:pPr>
            <a:r>
              <a:rPr lang="en-US" sz="400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</a:rPr>
              <a:t> (screened addends)</a:t>
            </a:r>
            <a:endParaRPr lang="en-US" dirty="0" smtClean="0"/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r>
              <a:rPr lang="en-US" dirty="0" smtClean="0"/>
              <a:t>I can…</a:t>
            </a:r>
          </a:p>
          <a:p>
            <a:pPr algn="ctr">
              <a:buNone/>
            </a:pPr>
            <a:r>
              <a:rPr lang="en-US" dirty="0" smtClean="0"/>
              <a:t>tell the total within 20 of two collections when screened.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452789" y="5562600"/>
            <a:ext cx="39629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/>
              <a:t>Standards: 1.OA.5, 1.OA.6</a:t>
            </a:r>
          </a:p>
        </p:txBody>
      </p:sp>
      <p:pic>
        <p:nvPicPr>
          <p:cNvPr id="10" name="~PP35.WAV">
            <a:hlinkClick r:id="" action="ppaction://media"/>
          </p:cNvPr>
          <p:cNvPicPr>
            <a:picLocks noRot="1" noChangeAspect="1"/>
          </p:cNvPicPr>
          <p:nvPr>
            <a:wavAudioFile r:embed="rId1" name="~PP35.WAV"/>
          </p:nvPr>
        </p:nvPicPr>
        <p:blipFill>
          <a:blip r:embed="rId3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25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Beaded Chenille Stems </a:t>
            </a:r>
            <a:br>
              <a:rPr lang="en-US" dirty="0" smtClean="0"/>
            </a:br>
            <a:r>
              <a:rPr lang="en-US" dirty="0" smtClean="0"/>
              <a:t>(screened addends)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315200" y="1524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3341.2</a:t>
            </a:r>
            <a:endParaRPr lang="en-US" dirty="0"/>
          </a:p>
        </p:txBody>
      </p:sp>
      <p:pic>
        <p:nvPicPr>
          <p:cNvPr id="12290" name="Picture 2" descr="2012-08-31%20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5" y="-5851525"/>
            <a:ext cx="2378075" cy="1968500"/>
          </a:xfrm>
          <a:prstGeom prst="rect">
            <a:avLst/>
          </a:prstGeom>
          <a:noFill/>
        </p:spPr>
      </p:pic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296" name="Rectangle 8"/>
          <p:cNvSpPr>
            <a:spLocks noChangeArrowheads="1"/>
          </p:cNvSpPr>
          <p:nvPr/>
        </p:nvSpPr>
        <p:spPr bwMode="auto">
          <a:xfrm>
            <a:off x="228600" y="1505888"/>
            <a:ext cx="8610600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 smtClean="0">
                <a:ea typeface="Calibri" pitchFamily="34" charset="0"/>
                <a:cs typeface="Times New Roman" pitchFamily="18" charset="0"/>
              </a:rPr>
              <a:t>Materials: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en-US" sz="2400" dirty="0" smtClean="0">
                <a:ea typeface="Calibri" pitchFamily="34" charset="0"/>
                <a:cs typeface="Times New Roman" pitchFamily="18" charset="0"/>
              </a:rPr>
              <a:t>Beaded Chenille Stems (5-15 beads per stem)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Bead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cards Set B (1 to 6 beads)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lang="en-US" sz="2400" baseline="0" dirty="0" smtClean="0">
              <a:ea typeface="Calibri" pitchFamily="34" charset="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2297" name="Rectangle 9"/>
          <p:cNvSpPr>
            <a:spLocks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 descr="2012-08-31 13.58.23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47800" y="3124200"/>
            <a:ext cx="2514600" cy="3322233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91000" y="2514600"/>
            <a:ext cx="3833446" cy="2743200"/>
          </a:xfrm>
          <a:prstGeom prst="rect">
            <a:avLst/>
          </a:prstGeom>
          <a:noFill/>
          <a:ln w="9525">
            <a:solidFill>
              <a:schemeClr val="accent1">
                <a:shade val="95000"/>
                <a:satMod val="105000"/>
              </a:schemeClr>
            </a:solidFill>
            <a:miter lim="800000"/>
            <a:headEnd/>
            <a:tailEnd/>
          </a:ln>
        </p:spPr>
      </p:pic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96365" y="3962400"/>
            <a:ext cx="3947635" cy="2895600"/>
          </a:xfrm>
          <a:prstGeom prst="rect">
            <a:avLst/>
          </a:prstGeom>
          <a:noFill/>
          <a:ln w="9525">
            <a:solidFill>
              <a:schemeClr val="accent1">
                <a:shade val="95000"/>
                <a:satMod val="105000"/>
              </a:schemeClr>
            </a:solidFill>
            <a:miter lim="800000"/>
            <a:headEnd/>
            <a:tailEnd/>
          </a:ln>
        </p:spPr>
      </p:pic>
      <p:pic>
        <p:nvPicPr>
          <p:cNvPr id="11" name="~PP3544.WAV">
            <a:hlinkClick r:id="" action="ppaction://media"/>
          </p:cNvPr>
          <p:cNvPicPr>
            <a:picLocks noRot="1" noChangeAspect="1"/>
          </p:cNvPicPr>
          <p:nvPr>
            <a:wavAudioFile r:embed="rId2" name="~PP3544.WAV"/>
          </p:nvPr>
        </p:nvPicPr>
        <p:blipFill>
          <a:blip r:embed="rId8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00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315200" y="1524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3341.2</a:t>
            </a:r>
            <a:endParaRPr lang="en-US" dirty="0"/>
          </a:p>
        </p:txBody>
      </p:sp>
      <p:pic>
        <p:nvPicPr>
          <p:cNvPr id="12290" name="Picture 2" descr="2012-08-31%20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5" y="-5851525"/>
            <a:ext cx="2378075" cy="1968500"/>
          </a:xfrm>
          <a:prstGeom prst="rect">
            <a:avLst/>
          </a:prstGeom>
          <a:noFill/>
        </p:spPr>
      </p:pic>
      <p:sp>
        <p:nvSpPr>
          <p:cNvPr id="12297" name="Rectangle 9"/>
          <p:cNvSpPr>
            <a:spLocks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304800" y="228600"/>
            <a:ext cx="5798457" cy="3352800"/>
            <a:chOff x="304800" y="228600"/>
            <a:chExt cx="5798457" cy="3352800"/>
          </a:xfrm>
        </p:grpSpPr>
        <p:pic>
          <p:nvPicPr>
            <p:cNvPr id="18" name="Picture 17" descr="2012-08-31 12.48.32a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76800" y="228600"/>
              <a:ext cx="1226457" cy="33528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304800" y="228600"/>
              <a:ext cx="4267200" cy="2000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2800" b="1" dirty="0" smtClean="0"/>
                <a:t>During a turn:</a:t>
              </a:r>
            </a:p>
            <a:p>
              <a:pPr lvl="0"/>
              <a:endParaRPr lang="en-US" sz="2400" dirty="0" smtClean="0"/>
            </a:p>
            <a:p>
              <a:pPr lvl="0"/>
              <a:r>
                <a:rPr lang="en-US" sz="2400" dirty="0" smtClean="0">
                  <a:ea typeface="Calibri"/>
                  <a:cs typeface="Calibri"/>
                </a:rPr>
                <a:t>(1) Student </a:t>
              </a:r>
              <a:r>
                <a:rPr lang="en-US" sz="2400" dirty="0">
                  <a:ea typeface="Calibri"/>
                  <a:cs typeface="Calibri"/>
                </a:rPr>
                <a:t>will draw 1 beaded stem. Student will count to determine the number of beads</a:t>
              </a:r>
              <a:r>
                <a:rPr lang="en-US" sz="2400" dirty="0" smtClean="0">
                  <a:ea typeface="Calibri"/>
                  <a:cs typeface="Calibri"/>
                </a:rPr>
                <a:t>.</a:t>
              </a:r>
              <a:endParaRPr lang="en-US" sz="1400" dirty="0">
                <a:ea typeface="Calibri"/>
                <a:cs typeface="Times New Roman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04800" y="1143000"/>
            <a:ext cx="8015130" cy="3911181"/>
            <a:chOff x="304800" y="1143000"/>
            <a:chExt cx="8015130" cy="3911181"/>
          </a:xfrm>
        </p:grpSpPr>
        <p:pic>
          <p:nvPicPr>
            <p:cNvPr id="16" name="Picture 15" descr="2012-08-31 12.50.22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86470" y="1143000"/>
              <a:ext cx="3533460" cy="2934697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304800" y="2438400"/>
              <a:ext cx="4114800" cy="26157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indent="-34290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 smtClean="0">
                  <a:ea typeface="Calibri"/>
                  <a:cs typeface="Calibri"/>
                </a:rPr>
                <a:t>(2) Student (or teacher) will place </a:t>
              </a:r>
              <a:r>
                <a:rPr lang="en-US" sz="2400" dirty="0">
                  <a:ea typeface="Calibri"/>
                  <a:cs typeface="Calibri"/>
                </a:rPr>
                <a:t>beaded stem under a cover. Student will draw a bead card (with 1 to 6 beads). Student will briefly glance at </a:t>
              </a:r>
              <a:r>
                <a:rPr lang="en-US" sz="2400" dirty="0" smtClean="0">
                  <a:ea typeface="Calibri"/>
                  <a:cs typeface="Calibri"/>
                </a:rPr>
                <a:t>card.</a:t>
              </a:r>
              <a:endParaRPr lang="en-US" sz="1400" dirty="0">
                <a:ea typeface="Calibri"/>
                <a:cs typeface="Times New Roman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905000" y="2514600"/>
            <a:ext cx="6858000" cy="3881128"/>
            <a:chOff x="1905000" y="2514600"/>
            <a:chExt cx="6858000" cy="3881128"/>
          </a:xfrm>
        </p:grpSpPr>
        <p:sp>
          <p:nvSpPr>
            <p:cNvPr id="20" name="Rectangle 19"/>
            <p:cNvSpPr/>
            <p:nvPr/>
          </p:nvSpPr>
          <p:spPr>
            <a:xfrm>
              <a:off x="1905000" y="5029200"/>
              <a:ext cx="6248400" cy="13665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indent="-34290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 smtClean="0">
                  <a:ea typeface="Calibri"/>
                  <a:cs typeface="Calibri"/>
                </a:rPr>
                <a:t>(3) After a brief glance at the card, the card should be turned over and/or placed under a second cover. Student will determine the </a:t>
              </a:r>
              <a:r>
                <a:rPr lang="en-US" sz="2400" dirty="0" smtClean="0">
                  <a:ea typeface="Calibri"/>
                  <a:cs typeface="Calibri"/>
                </a:rPr>
                <a:t>total. </a:t>
              </a:r>
              <a:endParaRPr lang="en-US" sz="1400" dirty="0">
                <a:ea typeface="Calibri"/>
                <a:cs typeface="Times New Roman"/>
              </a:endParaRPr>
            </a:p>
          </p:txBody>
        </p:sp>
        <p:pic>
          <p:nvPicPr>
            <p:cNvPr id="15" name="Picture 14" descr="2012-08-31 12.49.11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48400" y="2514600"/>
              <a:ext cx="2514600" cy="2533476"/>
            </a:xfrm>
            <a:prstGeom prst="rect">
              <a:avLst/>
            </a:prstGeom>
          </p:spPr>
        </p:pic>
      </p:grpSp>
      <p:pic>
        <p:nvPicPr>
          <p:cNvPr id="17" name="~PP2050.WAV">
            <a:hlinkClick r:id="" action="ppaction://media"/>
          </p:cNvPr>
          <p:cNvPicPr>
            <a:picLocks noRot="1" noChangeAspect="1"/>
          </p:cNvPicPr>
          <p:nvPr>
            <a:wavAudioFile r:embed="rId2" name="~PP2050.WAV"/>
          </p:nvPr>
        </p:nvPicPr>
        <p:blipFill>
          <a:blip r:embed="rId8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04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315200" y="1524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3341.2</a:t>
            </a:r>
            <a:endParaRPr lang="en-US" dirty="0"/>
          </a:p>
        </p:txBody>
      </p:sp>
      <p:pic>
        <p:nvPicPr>
          <p:cNvPr id="12290" name="Picture 2" descr="2012-08-31%20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" y="-5851525"/>
            <a:ext cx="2378075" cy="1968500"/>
          </a:xfrm>
          <a:prstGeom prst="rect">
            <a:avLst/>
          </a:prstGeom>
          <a:noFill/>
        </p:spPr>
      </p:pic>
      <p:sp>
        <p:nvSpPr>
          <p:cNvPr id="12297" name="Rectangle 9"/>
          <p:cNvSpPr>
            <a:spLocks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57200" y="838200"/>
            <a:ext cx="8229600" cy="600164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 smtClean="0">
                <a:ea typeface="Calibri" pitchFamily="34" charset="0"/>
                <a:cs typeface="Times New Roman" pitchFamily="18" charset="0"/>
              </a:rPr>
              <a:t>Purpose: 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By screening the amounts, students are transitioning from using physical objects to using their own </a:t>
            </a:r>
            <a:r>
              <a:rPr lang="en-US" sz="3200" b="1" i="1" dirty="0" smtClean="0"/>
              <a:t>internalized representation </a:t>
            </a:r>
            <a:r>
              <a:rPr lang="en-US" sz="3200" dirty="0" smtClean="0"/>
              <a:t>of the objects. 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This is a significant step to the future goal of connecting a written numeral to an internalized understanding of that quantity.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The second addend is limited to 6. Larger second addends will be introduced when students are ready to use composite strategies when solving.</a:t>
            </a:r>
            <a:endParaRPr lang="en-US" sz="3200" dirty="0"/>
          </a:p>
        </p:txBody>
      </p:sp>
      <p:pic>
        <p:nvPicPr>
          <p:cNvPr id="7" name="~PP2947.WAV">
            <a:hlinkClick r:id="" action="ppaction://media"/>
          </p:cNvPr>
          <p:cNvPicPr>
            <a:picLocks noRot="1" noChangeAspect="1"/>
          </p:cNvPicPr>
          <p:nvPr>
            <a:wavAudioFile r:embed="rId1" name="~PP2947.WAV"/>
          </p:nvPr>
        </p:nvPicPr>
        <p:blipFill>
          <a:blip r:embed="rId4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10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315200" y="1524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3341.2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381000"/>
            <a:ext cx="5257800" cy="563231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What to notice:</a:t>
            </a:r>
          </a:p>
          <a:p>
            <a:endParaRPr lang="en-US" sz="1600" dirty="0" smtClean="0"/>
          </a:p>
          <a:p>
            <a:pPr lvl="0">
              <a:buFont typeface="Arial" pitchFamily="34" charset="0"/>
              <a:buChar char="•"/>
            </a:pPr>
            <a:r>
              <a:rPr lang="en-US" sz="2400" dirty="0" smtClean="0">
                <a:cs typeface="Times New Roman" pitchFamily="18" charset="0"/>
              </a:rPr>
              <a:t>Does the student have trouble keeping track of the second addend? If so, consider: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cs typeface="Times New Roman" pitchFamily="18" charset="0"/>
              </a:rPr>
              <a:t>using small quantities (1-3) for the second addend and then gradually increasing to 4, 5 and then 6.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cs typeface="Times New Roman" pitchFamily="18" charset="0"/>
              </a:rPr>
              <a:t> leaving one of the addends uncovered.</a:t>
            </a:r>
          </a:p>
          <a:p>
            <a:pPr lvl="0">
              <a:buFont typeface="Arial" pitchFamily="34" charset="0"/>
              <a:buChar char="•"/>
            </a:pPr>
            <a:r>
              <a:rPr lang="en-US" sz="2400" dirty="0" smtClean="0">
                <a:cs typeface="Times New Roman" pitchFamily="18" charset="0"/>
              </a:rPr>
              <a:t>Does the student count the first addend from one (again)? </a:t>
            </a:r>
          </a:p>
          <a:p>
            <a:pPr lvl="1"/>
            <a:r>
              <a:rPr lang="en-US" sz="2400" dirty="0" smtClean="0">
                <a:cs typeface="Times New Roman" pitchFamily="18" charset="0"/>
              </a:rPr>
              <a:t>– If so, continue with this task!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cs typeface="Times New Roman" pitchFamily="18" charset="0"/>
              </a:rPr>
              <a:t>What strategies does the student have for keeping track of the second addend?</a:t>
            </a:r>
          </a:p>
        </p:txBody>
      </p:sp>
      <p:pic>
        <p:nvPicPr>
          <p:cNvPr id="5" name="Picture 4" descr="2012-08-31 13.58.59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57800" y="914400"/>
            <a:ext cx="3480187" cy="3505200"/>
          </a:xfrm>
          <a:prstGeom prst="rect">
            <a:avLst/>
          </a:prstGeom>
        </p:spPr>
      </p:pic>
      <p:pic>
        <p:nvPicPr>
          <p:cNvPr id="13" name="~PP3177.WAV">
            <a:hlinkClick r:id="" action="ppaction://media"/>
          </p:cNvPr>
          <p:cNvPicPr>
            <a:picLocks noRot="1" noChangeAspect="1"/>
          </p:cNvPicPr>
          <p:nvPr>
            <a:wavAudioFile r:embed="rId1" name="~PP3177.WAV"/>
          </p:nvPr>
        </p:nvPicPr>
        <p:blipFill>
          <a:blip r:embed="rId4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80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 Group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28600" y="1219200"/>
          <a:ext cx="8763000" cy="54206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1857"/>
                <a:gridCol w="2190750"/>
                <a:gridCol w="5320393"/>
              </a:tblGrid>
              <a:tr h="607894">
                <a:tc>
                  <a:txBody>
                    <a:bodyPr/>
                    <a:lstStyle/>
                    <a:p>
                      <a:r>
                        <a:rPr lang="en-US" dirty="0" smtClean="0"/>
                        <a:t>KNP</a:t>
                      </a:r>
                      <a:r>
                        <a:rPr lang="en-US" baseline="0" dirty="0" smtClean="0"/>
                        <a:t> IG Number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Task Name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Description</a:t>
                      </a:r>
                      <a:endParaRPr lang="en-US" dirty="0"/>
                    </a:p>
                  </a:txBody>
                  <a:tcPr/>
                </a:tc>
              </a:tr>
              <a:tr h="607894">
                <a:tc>
                  <a:txBody>
                    <a:bodyPr/>
                    <a:lstStyle/>
                    <a:p>
                      <a:r>
                        <a:rPr lang="en-US" b="1" dirty="0" smtClean="0"/>
                        <a:t>A 3341.</a:t>
                      </a:r>
                      <a:r>
                        <a:rPr lang="en-US" b="1" baseline="0" dirty="0" smtClean="0"/>
                        <a:t>0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Beaded</a:t>
                      </a:r>
                      <a:r>
                        <a:rPr lang="en-US" baseline="0" dirty="0" smtClean="0"/>
                        <a:t> Chenille Stems (up to 10)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Count beads</a:t>
                      </a:r>
                      <a:r>
                        <a:rPr lang="en-US" baseline="0" dirty="0" smtClean="0"/>
                        <a:t> on one stem (up to 10)</a:t>
                      </a:r>
                      <a:endParaRPr lang="en-US" dirty="0"/>
                    </a:p>
                  </a:txBody>
                  <a:tcPr/>
                </a:tc>
              </a:tr>
              <a:tr h="6078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A 3341.</a:t>
                      </a:r>
                      <a:r>
                        <a:rPr lang="en-US" b="1" baseline="0" dirty="0" smtClean="0"/>
                        <a:t>1</a:t>
                      </a:r>
                      <a:endParaRPr lang="en-US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Beaded</a:t>
                      </a:r>
                      <a:r>
                        <a:rPr lang="en-US" baseline="0" dirty="0" smtClean="0"/>
                        <a:t> Chenille Stems (total to 10)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Count beads on two stems (total to 20)</a:t>
                      </a:r>
                      <a:endParaRPr lang="en-US" dirty="0"/>
                    </a:p>
                  </a:txBody>
                  <a:tcPr/>
                </a:tc>
              </a:tr>
              <a:tr h="8684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A 3341.</a:t>
                      </a:r>
                      <a:r>
                        <a:rPr lang="en-US" b="1" baseline="0" dirty="0" smtClean="0"/>
                        <a:t>2</a:t>
                      </a:r>
                      <a:endParaRPr lang="en-US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Beaded Chenille</a:t>
                      </a:r>
                      <a:r>
                        <a:rPr lang="en-US" baseline="0" dirty="0" smtClean="0"/>
                        <a:t> Stems (screened addends)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Determine total</a:t>
                      </a:r>
                      <a:r>
                        <a:rPr lang="en-US" baseline="0" dirty="0" smtClean="0"/>
                        <a:t> of </a:t>
                      </a:r>
                      <a:r>
                        <a:rPr lang="en-US" dirty="0" smtClean="0"/>
                        <a:t>one</a:t>
                      </a:r>
                      <a:r>
                        <a:rPr lang="en-US" baseline="0" dirty="0" smtClean="0"/>
                        <a:t> stem (up to 15 beads) and one card (up to 6 beads) with both screened</a:t>
                      </a:r>
                      <a:endParaRPr lang="en-US" dirty="0"/>
                    </a:p>
                  </a:txBody>
                  <a:tcPr/>
                </a:tc>
              </a:tr>
              <a:tr h="6078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A 3341.</a:t>
                      </a:r>
                      <a:r>
                        <a:rPr lang="en-US" b="1" baseline="0" dirty="0" smtClean="0"/>
                        <a:t>3</a:t>
                      </a:r>
                      <a:endParaRPr lang="en-US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Bead cards</a:t>
                      </a:r>
                      <a:r>
                        <a:rPr lang="en-US" baseline="0" dirty="0" smtClean="0"/>
                        <a:t> addition (screened addends)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Determine total of one card (up to 26</a:t>
                      </a:r>
                      <a:r>
                        <a:rPr lang="en-US" baseline="0" dirty="0" smtClean="0"/>
                        <a:t> beads) and one card (up to 6 beads) with both screened</a:t>
                      </a:r>
                      <a:endParaRPr lang="en-US" dirty="0"/>
                    </a:p>
                  </a:txBody>
                  <a:tcPr/>
                </a:tc>
              </a:tr>
              <a:tr h="6078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A 3341.</a:t>
                      </a:r>
                      <a:r>
                        <a:rPr lang="en-US" b="1" baseline="0" dirty="0" smtClean="0"/>
                        <a:t>4</a:t>
                      </a:r>
                      <a:endParaRPr lang="en-US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Bead cards </a:t>
                      </a:r>
                      <a:r>
                        <a:rPr lang="en-US" baseline="0" dirty="0" smtClean="0"/>
                        <a:t>(find the difference)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Determine the difference of amounts shown on two</a:t>
                      </a:r>
                      <a:r>
                        <a:rPr lang="en-US" baseline="0" dirty="0" smtClean="0"/>
                        <a:t> cards</a:t>
                      </a:r>
                      <a:endParaRPr lang="en-US" dirty="0"/>
                    </a:p>
                  </a:txBody>
                  <a:tcPr/>
                </a:tc>
              </a:tr>
              <a:tr h="6078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A 3341.</a:t>
                      </a:r>
                      <a:r>
                        <a:rPr lang="en-US" b="1" baseline="0" dirty="0" smtClean="0"/>
                        <a:t>5</a:t>
                      </a:r>
                      <a:endParaRPr lang="en-US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Bead cards (addition strategies)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Determine total of one card (up to 26</a:t>
                      </a:r>
                      <a:r>
                        <a:rPr lang="en-US" baseline="0" dirty="0" smtClean="0"/>
                        <a:t> beads) and one card (up to 9-11 or 20 beads) with both screened</a:t>
                      </a:r>
                      <a:endParaRPr lang="en-US" dirty="0"/>
                    </a:p>
                  </a:txBody>
                  <a:tcPr/>
                </a:tc>
              </a:tr>
              <a:tr h="66581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A 3341.6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Bead cards</a:t>
                      </a:r>
                      <a:r>
                        <a:rPr lang="en-US" baseline="0" dirty="0" smtClean="0"/>
                        <a:t> (facile addition within 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Determine total of up to 4 cards</a:t>
                      </a:r>
                      <a:r>
                        <a:rPr lang="en-US" baseline="0" dirty="0" smtClean="0"/>
                        <a:t> (up to 26 beads each) with all screened</a:t>
                      </a:r>
                      <a:endParaRPr lang="en-US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Freeform 7"/>
          <p:cNvSpPr/>
          <p:nvPr/>
        </p:nvSpPr>
        <p:spPr>
          <a:xfrm>
            <a:off x="152400" y="3657600"/>
            <a:ext cx="9411586" cy="1295400"/>
          </a:xfrm>
          <a:custGeom>
            <a:avLst/>
            <a:gdLst>
              <a:gd name="connsiteX0" fmla="*/ 2534093 w 10017641"/>
              <a:gd name="connsiteY0" fmla="*/ 49618 h 955157"/>
              <a:gd name="connsiteX1" fmla="*/ 652130 w 10017641"/>
              <a:gd name="connsiteY1" fmla="*/ 81516 h 955157"/>
              <a:gd name="connsiteX2" fmla="*/ 56707 w 10017641"/>
              <a:gd name="connsiteY2" fmla="*/ 421758 h 955157"/>
              <a:gd name="connsiteX3" fmla="*/ 311888 w 10017641"/>
              <a:gd name="connsiteY3" fmla="*/ 783265 h 955157"/>
              <a:gd name="connsiteX4" fmla="*/ 1917405 w 10017641"/>
              <a:gd name="connsiteY4" fmla="*/ 836427 h 955157"/>
              <a:gd name="connsiteX5" fmla="*/ 8541488 w 10017641"/>
              <a:gd name="connsiteY5" fmla="*/ 836427 h 955157"/>
              <a:gd name="connsiteX6" fmla="*/ 8807302 w 10017641"/>
              <a:gd name="connsiteY6" fmla="*/ 124046 h 955157"/>
              <a:gd name="connsiteX7" fmla="*/ 1279451 w 10017641"/>
              <a:gd name="connsiteY7" fmla="*/ 92148 h 955157"/>
              <a:gd name="connsiteX8" fmla="*/ 1279451 w 10017641"/>
              <a:gd name="connsiteY8" fmla="*/ 92148 h 955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17641" h="955157">
                <a:moveTo>
                  <a:pt x="2534093" y="49618"/>
                </a:moveTo>
                <a:lnTo>
                  <a:pt x="652130" y="81516"/>
                </a:lnTo>
                <a:cubicBezTo>
                  <a:pt x="239232" y="143539"/>
                  <a:pt x="113414" y="304800"/>
                  <a:pt x="56707" y="421758"/>
                </a:cubicBezTo>
                <a:cubicBezTo>
                  <a:pt x="0" y="538716"/>
                  <a:pt x="1772" y="714153"/>
                  <a:pt x="311888" y="783265"/>
                </a:cubicBezTo>
                <a:cubicBezTo>
                  <a:pt x="622004" y="852377"/>
                  <a:pt x="1917405" y="836427"/>
                  <a:pt x="1917405" y="836427"/>
                </a:cubicBezTo>
                <a:cubicBezTo>
                  <a:pt x="3289005" y="845287"/>
                  <a:pt x="7393172" y="955157"/>
                  <a:pt x="8541488" y="836427"/>
                </a:cubicBezTo>
                <a:cubicBezTo>
                  <a:pt x="9689804" y="717697"/>
                  <a:pt x="10017641" y="248092"/>
                  <a:pt x="8807302" y="124046"/>
                </a:cubicBezTo>
                <a:cubicBezTo>
                  <a:pt x="7596963" y="0"/>
                  <a:pt x="1279451" y="92148"/>
                  <a:pt x="1279451" y="92148"/>
                </a:cubicBezTo>
                <a:lnTo>
                  <a:pt x="1279451" y="92148"/>
                </a:lnTo>
              </a:path>
            </a:pathLst>
          </a:cu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~PP3307.WAV">
            <a:hlinkClick r:id="" action="ppaction://media"/>
          </p:cNvPr>
          <p:cNvPicPr>
            <a:picLocks noRot="1" noChangeAspect="1"/>
          </p:cNvPicPr>
          <p:nvPr>
            <a:wavAudioFile r:embed="rId2" name="~PP3307.WAV"/>
          </p:nvPr>
        </p:nvPicPr>
        <p:blipFill>
          <a:blip r:embed="rId4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04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dirty="0" smtClean="0"/>
              <a:t>A 3341.3</a:t>
            </a:r>
            <a:endParaRPr lang="en-US" sz="72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sz="400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</a:rPr>
              <a:t>Bead Cards Addition</a:t>
            </a:r>
          </a:p>
          <a:p>
            <a:pPr algn="ctr">
              <a:buNone/>
            </a:pPr>
            <a:r>
              <a:rPr lang="en-US" sz="400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</a:rPr>
              <a:t> (screened addends)</a:t>
            </a:r>
            <a:endParaRPr lang="en-US" dirty="0" smtClean="0"/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r>
              <a:rPr lang="en-US" dirty="0" smtClean="0"/>
              <a:t>I can…</a:t>
            </a:r>
          </a:p>
          <a:p>
            <a:pPr algn="ctr">
              <a:buNone/>
            </a:pPr>
            <a:r>
              <a:rPr lang="en-US" dirty="0" smtClean="0"/>
              <a:t>... tell the total within 30 by counting on.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359556" y="5105400"/>
            <a:ext cx="40818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/>
              <a:t>Standards: 1.OA.5, 1.NBT.4</a:t>
            </a:r>
          </a:p>
        </p:txBody>
      </p:sp>
      <p:pic>
        <p:nvPicPr>
          <p:cNvPr id="8" name="~PP3658.WAV">
            <a:hlinkClick r:id="" action="ppaction://media"/>
          </p:cNvPr>
          <p:cNvPicPr>
            <a:picLocks noRot="1" noChangeAspect="1"/>
          </p:cNvPicPr>
          <p:nvPr>
            <a:wavAudioFile r:embed="rId1" name="~PP3658.WAV"/>
          </p:nvPr>
        </p:nvPicPr>
        <p:blipFill>
          <a:blip r:embed="rId3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27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Bead Cards Addition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315200" y="1524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3341.3</a:t>
            </a:r>
            <a:endParaRPr lang="en-US" dirty="0"/>
          </a:p>
        </p:txBody>
      </p:sp>
      <p:pic>
        <p:nvPicPr>
          <p:cNvPr id="12290" name="Picture 2" descr="2012-08-31%20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5" y="-5851525"/>
            <a:ext cx="2378075" cy="1968500"/>
          </a:xfrm>
          <a:prstGeom prst="rect">
            <a:avLst/>
          </a:prstGeom>
          <a:noFill/>
        </p:spPr>
      </p:pic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296" name="Rectangle 8"/>
          <p:cNvSpPr>
            <a:spLocks noChangeArrowheads="1"/>
          </p:cNvSpPr>
          <p:nvPr/>
        </p:nvSpPr>
        <p:spPr bwMode="auto">
          <a:xfrm>
            <a:off x="228600" y="1505888"/>
            <a:ext cx="8610600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 smtClean="0">
                <a:ea typeface="Calibri" pitchFamily="34" charset="0"/>
                <a:cs typeface="Times New Roman" pitchFamily="18" charset="0"/>
              </a:rPr>
              <a:t>Materials: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en-US" sz="2400" dirty="0" smtClean="0">
                <a:ea typeface="Calibri" pitchFamily="34" charset="0"/>
                <a:cs typeface="Times New Roman" pitchFamily="18" charset="0"/>
              </a:rPr>
              <a:t>Bead cards Set A (15 to 26 beads in a </a:t>
            </a:r>
            <a:r>
              <a:rPr lang="en-US" sz="2400" smtClean="0">
                <a:ea typeface="Calibri" pitchFamily="34" charset="0"/>
                <a:cs typeface="Times New Roman" pitchFamily="18" charset="0"/>
              </a:rPr>
              <a:t>structured arrangement) </a:t>
            </a:r>
            <a:endParaRPr lang="en-US" sz="2400" dirty="0" smtClean="0">
              <a:ea typeface="Calibri" pitchFamily="34" charset="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Bead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cards Set B (1 to 6 beads)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lang="en-US" sz="2400" baseline="0" dirty="0" smtClean="0">
              <a:ea typeface="Calibri" pitchFamily="34" charset="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2297" name="Rectangle 9"/>
          <p:cNvSpPr>
            <a:spLocks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5008370" y="2743200"/>
            <a:ext cx="3850869" cy="3505200"/>
            <a:chOff x="5008370" y="2743200"/>
            <a:chExt cx="3850869" cy="3505200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008370" y="2743200"/>
              <a:ext cx="3276600" cy="2344723"/>
            </a:xfrm>
            <a:prstGeom prst="rect">
              <a:avLst/>
            </a:prstGeom>
            <a:noFill/>
            <a:ln w="9525">
              <a:solidFill>
                <a:schemeClr val="accent1">
                  <a:shade val="95000"/>
                  <a:satMod val="105000"/>
                </a:schemeClr>
              </a:solidFill>
              <a:miter lim="800000"/>
              <a:headEnd/>
              <a:tailEnd/>
            </a:ln>
          </p:spPr>
        </p:pic>
        <p:pic>
          <p:nvPicPr>
            <p:cNvPr id="96258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638800" y="3886200"/>
              <a:ext cx="3220439" cy="2362200"/>
            </a:xfrm>
            <a:prstGeom prst="rect">
              <a:avLst/>
            </a:prstGeom>
            <a:noFill/>
            <a:ln w="9525">
              <a:solidFill>
                <a:schemeClr val="accent1">
                  <a:shade val="95000"/>
                  <a:satMod val="105000"/>
                </a:schemeClr>
              </a:solidFill>
              <a:miter lim="800000"/>
              <a:headEnd/>
              <a:tailEnd/>
            </a:ln>
          </p:spPr>
        </p:pic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" y="2895600"/>
            <a:ext cx="3439866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8200" y="3810000"/>
            <a:ext cx="3276600" cy="231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~PP3240.WAV">
            <a:hlinkClick r:id="" action="ppaction://media"/>
          </p:cNvPr>
          <p:cNvPicPr>
            <a:picLocks noRot="1" noChangeAspect="1"/>
          </p:cNvPicPr>
          <p:nvPr>
            <a:wavAudioFile r:embed="rId2" name="~PP3240.WAV"/>
          </p:nvPr>
        </p:nvPicPr>
        <p:blipFill>
          <a:blip r:embed="rId9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81200" y="4837038"/>
            <a:ext cx="2886075" cy="202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Tm="483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Bead cards Addition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315200" y="1524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3341.3</a:t>
            </a:r>
            <a:endParaRPr lang="en-US" dirty="0"/>
          </a:p>
        </p:txBody>
      </p:sp>
      <p:pic>
        <p:nvPicPr>
          <p:cNvPr id="12290" name="Picture 2" descr="2012-08-31%20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5" y="-5851525"/>
            <a:ext cx="2378075" cy="1968500"/>
          </a:xfrm>
          <a:prstGeom prst="rect">
            <a:avLst/>
          </a:prstGeom>
          <a:noFill/>
        </p:spPr>
      </p:pic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297" name="Rectangle 9"/>
          <p:cNvSpPr>
            <a:spLocks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81000" y="1600200"/>
            <a:ext cx="27432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1" dirty="0" smtClean="0"/>
              <a:t>During a turn:</a:t>
            </a:r>
            <a:endParaRPr lang="en-US" sz="2000" dirty="0" smtClean="0"/>
          </a:p>
          <a:p>
            <a:pPr lvl="0"/>
            <a:r>
              <a:rPr lang="en-US" sz="2000" dirty="0" smtClean="0">
                <a:ea typeface="Calibri"/>
                <a:cs typeface="Calibri"/>
              </a:rPr>
              <a:t>(1) Student </a:t>
            </a:r>
            <a:r>
              <a:rPr lang="en-US" sz="2000" dirty="0">
                <a:ea typeface="Calibri"/>
                <a:cs typeface="Calibri"/>
              </a:rPr>
              <a:t>will draw </a:t>
            </a:r>
            <a:r>
              <a:rPr lang="en-US" sz="2000" dirty="0" smtClean="0">
                <a:ea typeface="Calibri"/>
                <a:cs typeface="Calibri"/>
              </a:rPr>
              <a:t>1 card from Set A.  The card will show an amount in the range 15 to 26.</a:t>
            </a:r>
            <a:endParaRPr lang="en-US" sz="1200" dirty="0">
              <a:ea typeface="Calibri"/>
              <a:cs typeface="Times New Roman"/>
            </a:endParaRPr>
          </a:p>
        </p:txBody>
      </p:sp>
      <p:pic>
        <p:nvPicPr>
          <p:cNvPr id="13" name="Picture 12" descr="2012-08-31 12.50.2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76600" y="3962400"/>
            <a:ext cx="2596607" cy="2083403"/>
          </a:xfrm>
          <a:prstGeom prst="rect">
            <a:avLst/>
          </a:prstGeom>
        </p:spPr>
      </p:pic>
      <p:pic>
        <p:nvPicPr>
          <p:cNvPr id="18" name="Picture 17" descr="2012-08-31 12.50.0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3400" y="3962399"/>
            <a:ext cx="2390486" cy="210689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276600" y="1752600"/>
            <a:ext cx="2819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dirty="0" smtClean="0">
                <a:ea typeface="Calibri"/>
                <a:cs typeface="Calibri"/>
              </a:rPr>
              <a:t>(2) Student will turn over and/or cover the first card. Student will then draw a card from Set B which will show an amount in the range 1 to 6.</a:t>
            </a:r>
            <a:endParaRPr lang="en-US" sz="1200" dirty="0">
              <a:ea typeface="Calibri"/>
              <a:cs typeface="Times New Roman"/>
            </a:endParaRPr>
          </a:p>
        </p:txBody>
      </p:sp>
      <p:pic>
        <p:nvPicPr>
          <p:cNvPr id="23" name="Picture 22" descr="2012-08-31 12.50.3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48400" y="3962400"/>
            <a:ext cx="2590800" cy="208340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248400" y="1752600"/>
            <a:ext cx="2667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dirty="0" smtClean="0">
                <a:ea typeface="Calibri"/>
                <a:cs typeface="Calibri"/>
              </a:rPr>
              <a:t>(3) After a brief glance at the second card, the student will turn over and/or cover that card as well. Student will then determine the sum.</a:t>
            </a:r>
            <a:endParaRPr lang="en-US" sz="1200" dirty="0">
              <a:ea typeface="Calibri"/>
              <a:cs typeface="Times New Roman"/>
            </a:endParaRPr>
          </a:p>
        </p:txBody>
      </p:sp>
      <p:pic>
        <p:nvPicPr>
          <p:cNvPr id="15" name="~PP2707.WAV">
            <a:hlinkClick r:id="" action="ppaction://media"/>
          </p:cNvPr>
          <p:cNvPicPr>
            <a:picLocks noRot="1" noChangeAspect="1"/>
          </p:cNvPicPr>
          <p:nvPr>
            <a:wavAudioFile r:embed="rId2" name="~PP2707.WAV"/>
          </p:nvPr>
        </p:nvPicPr>
        <p:blipFill>
          <a:blip r:embed="rId8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41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7" name="Rectangle 9"/>
          <p:cNvSpPr>
            <a:spLocks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28600" y="381000"/>
            <a:ext cx="8763000" cy="35394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 smtClean="0">
                <a:ea typeface="Calibri" pitchFamily="34" charset="0"/>
                <a:cs typeface="Times New Roman" pitchFamily="18" charset="0"/>
              </a:rPr>
              <a:t>Purpose: </a:t>
            </a:r>
          </a:p>
          <a:p>
            <a:r>
              <a:rPr lang="en-US" sz="3200" dirty="0" smtClean="0"/>
              <a:t>The goal is for students to use a </a:t>
            </a:r>
            <a:r>
              <a:rPr lang="en-US" sz="3200" b="1" dirty="0" smtClean="0"/>
              <a:t>count on </a:t>
            </a:r>
            <a:r>
              <a:rPr lang="en-US" sz="3200" dirty="0" smtClean="0"/>
              <a:t>strategy.</a:t>
            </a:r>
          </a:p>
          <a:p>
            <a:r>
              <a:rPr lang="en-US" sz="3200" dirty="0" smtClean="0"/>
              <a:t> 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By using large first addends and showing the numeral, students are encouraged to see that first quantity as a </a:t>
            </a:r>
            <a:r>
              <a:rPr lang="en-US" sz="3200" b="1" dirty="0" smtClean="0"/>
              <a:t>whole</a:t>
            </a:r>
            <a:r>
              <a:rPr lang="en-US" sz="3200" dirty="0" smtClean="0"/>
              <a:t> without  the need to count the individual items (i.e. count from 1 to solve)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15200" y="1524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3341.3</a:t>
            </a:r>
            <a:endParaRPr lang="en-US" dirty="0"/>
          </a:p>
        </p:txBody>
      </p:sp>
      <p:pic>
        <p:nvPicPr>
          <p:cNvPr id="7" name="~PP2512.WAV">
            <a:hlinkClick r:id="" action="ppaction://media"/>
          </p:cNvPr>
          <p:cNvPicPr>
            <a:picLocks noRot="1" noChangeAspect="1"/>
          </p:cNvPicPr>
          <p:nvPr>
            <a:wavAudioFile r:embed="rId1" name="~PP2512.WAV"/>
          </p:nvPr>
        </p:nvPicPr>
        <p:blipFill>
          <a:blip r:embed="rId3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24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72312"/>
          </a:xfrm>
        </p:spPr>
        <p:txBody>
          <a:bodyPr/>
          <a:lstStyle/>
          <a:p>
            <a:r>
              <a:rPr lang="en-US" dirty="0" smtClean="0"/>
              <a:t>Purpose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458200" cy="461772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 progression of tasks designed to develop strategies for solving addition and subtraction</a:t>
            </a:r>
          </a:p>
          <a:p>
            <a:r>
              <a:rPr lang="en-US" sz="3600" dirty="0" smtClean="0"/>
              <a:t>Initial levels support counting strategies</a:t>
            </a:r>
          </a:p>
          <a:p>
            <a:r>
              <a:rPr lang="en-US" sz="3600" dirty="0" smtClean="0"/>
              <a:t>Advanced levels use structured images to support more advanced mental strategies that go beyond counting by ones.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96200" y="0"/>
            <a:ext cx="14478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315723"/>
                </a:solidFill>
              </a:rPr>
              <a:t>A 3341</a:t>
            </a:r>
            <a:endParaRPr lang="en-US" sz="1600" b="1" dirty="0">
              <a:solidFill>
                <a:srgbClr val="315723"/>
              </a:solidFill>
            </a:endParaRPr>
          </a:p>
        </p:txBody>
      </p:sp>
      <p:pic>
        <p:nvPicPr>
          <p:cNvPr id="12" name="~PP3444.WAV">
            <a:hlinkClick r:id="" action="ppaction://media"/>
          </p:cNvPr>
          <p:cNvPicPr>
            <a:picLocks noRot="1" noChangeAspect="1"/>
          </p:cNvPicPr>
          <p:nvPr>
            <a:wavAudioFile r:embed="rId1" name="~PP3444.WAV"/>
          </p:nvPr>
        </p:nvPicPr>
        <p:blipFill>
          <a:blip r:embed="rId3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54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04800" y="381000"/>
            <a:ext cx="8610600" cy="624786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What to notice:</a:t>
            </a:r>
            <a:endParaRPr lang="en-US" sz="16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cs typeface="Times New Roman" pitchFamily="18" charset="0"/>
              </a:rPr>
              <a:t>Does the student count the first addend by ones?</a:t>
            </a:r>
          </a:p>
          <a:p>
            <a:pPr lvl="1"/>
            <a:r>
              <a:rPr lang="en-US" sz="2800" dirty="0" smtClean="0">
                <a:cs typeface="Times New Roman" pitchFamily="18" charset="0"/>
              </a:rPr>
              <a:t>-If so, continue, while limiting the second addend to a small amount (such as 1-3) or leaving the second addend uncovered.</a:t>
            </a:r>
          </a:p>
          <a:p>
            <a:pPr lvl="0">
              <a:buFont typeface="Arial" pitchFamily="34" charset="0"/>
              <a:buChar char="•"/>
            </a:pPr>
            <a:r>
              <a:rPr lang="en-US" sz="2800" dirty="0" smtClean="0">
                <a:cs typeface="Times New Roman" pitchFamily="18" charset="0"/>
              </a:rPr>
              <a:t>Does the student have trouble keeping track of the second addend?</a:t>
            </a:r>
          </a:p>
          <a:p>
            <a:pPr lvl="1"/>
            <a:r>
              <a:rPr lang="en-US" sz="2800" dirty="0" smtClean="0">
                <a:cs typeface="Times New Roman" pitchFamily="18" charset="0"/>
              </a:rPr>
              <a:t>-Be sure number word sequence is strong (may need </a:t>
            </a:r>
            <a:r>
              <a:rPr lang="en-US" sz="2800" dirty="0" err="1" smtClean="0">
                <a:cs typeface="Times New Roman" pitchFamily="18" charset="0"/>
              </a:rPr>
              <a:t>Nf</a:t>
            </a:r>
            <a:r>
              <a:rPr lang="en-US" sz="2800" dirty="0" smtClean="0">
                <a:cs typeface="Times New Roman" pitchFamily="18" charset="0"/>
              </a:rPr>
              <a:t> activities)</a:t>
            </a:r>
          </a:p>
          <a:p>
            <a:pPr lvl="1"/>
            <a:r>
              <a:rPr lang="en-US" sz="2800" dirty="0" smtClean="0">
                <a:cs typeface="Times New Roman" pitchFamily="18" charset="0"/>
              </a:rPr>
              <a:t>-Be sure student is confident at level 2 of this task group.</a:t>
            </a:r>
            <a:endParaRPr lang="en-US" sz="3200" dirty="0" smtClean="0"/>
          </a:p>
          <a:p>
            <a:r>
              <a:rPr lang="en-US" sz="3200" dirty="0" smtClean="0"/>
              <a:t>Other instruction:</a:t>
            </a:r>
            <a:endParaRPr lang="en-US" sz="2400" dirty="0" smtClean="0"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cs typeface="Times New Roman" pitchFamily="18" charset="0"/>
              </a:rPr>
              <a:t>Subtraction posed with covered materials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cs typeface="Times New Roman" pitchFamily="18" charset="0"/>
              </a:rPr>
              <a:t>Building and reading numbers on a bead rack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0" y="1524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3341.3</a:t>
            </a:r>
            <a:endParaRPr lang="en-US" dirty="0"/>
          </a:p>
        </p:txBody>
      </p:sp>
      <p:pic>
        <p:nvPicPr>
          <p:cNvPr id="9" name="~PP1783.WAV">
            <a:hlinkClick r:id="" action="ppaction://media"/>
          </p:cNvPr>
          <p:cNvPicPr>
            <a:picLocks noRot="1" noChangeAspect="1"/>
          </p:cNvPicPr>
          <p:nvPr>
            <a:wavAudioFile r:embed="rId1" name="~PP1783.WAV"/>
          </p:nvPr>
        </p:nvPicPr>
        <p:blipFill>
          <a:blip r:embed="rId3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349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 Group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28600" y="1219200"/>
          <a:ext cx="8763000" cy="54206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1857"/>
                <a:gridCol w="2190750"/>
                <a:gridCol w="5320393"/>
              </a:tblGrid>
              <a:tr h="607894">
                <a:tc>
                  <a:txBody>
                    <a:bodyPr/>
                    <a:lstStyle/>
                    <a:p>
                      <a:r>
                        <a:rPr lang="en-US" dirty="0" smtClean="0"/>
                        <a:t>KNP</a:t>
                      </a:r>
                      <a:r>
                        <a:rPr lang="en-US" baseline="0" dirty="0" smtClean="0"/>
                        <a:t> IG Number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Task Name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Description</a:t>
                      </a:r>
                      <a:endParaRPr lang="en-US" dirty="0"/>
                    </a:p>
                  </a:txBody>
                  <a:tcPr/>
                </a:tc>
              </a:tr>
              <a:tr h="607894">
                <a:tc>
                  <a:txBody>
                    <a:bodyPr/>
                    <a:lstStyle/>
                    <a:p>
                      <a:r>
                        <a:rPr lang="en-US" b="1" dirty="0" smtClean="0"/>
                        <a:t>A 3341.</a:t>
                      </a:r>
                      <a:r>
                        <a:rPr lang="en-US" b="1" baseline="0" dirty="0" smtClean="0"/>
                        <a:t>0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Beaded</a:t>
                      </a:r>
                      <a:r>
                        <a:rPr lang="en-US" baseline="0" dirty="0" smtClean="0"/>
                        <a:t> Chenille Stems (up to 10)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Count beads</a:t>
                      </a:r>
                      <a:r>
                        <a:rPr lang="en-US" baseline="0" dirty="0" smtClean="0"/>
                        <a:t> on one stem (up to 10)</a:t>
                      </a:r>
                      <a:endParaRPr lang="en-US" dirty="0"/>
                    </a:p>
                  </a:txBody>
                  <a:tcPr/>
                </a:tc>
              </a:tr>
              <a:tr h="6078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A 3341.</a:t>
                      </a:r>
                      <a:r>
                        <a:rPr lang="en-US" b="1" baseline="0" dirty="0" smtClean="0"/>
                        <a:t>1</a:t>
                      </a:r>
                      <a:endParaRPr lang="en-US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Beaded</a:t>
                      </a:r>
                      <a:r>
                        <a:rPr lang="en-US" baseline="0" dirty="0" smtClean="0"/>
                        <a:t> Chenille Stems (total to 10)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Count beads on two stems (total to 20)</a:t>
                      </a:r>
                      <a:endParaRPr lang="en-US" dirty="0"/>
                    </a:p>
                  </a:txBody>
                  <a:tcPr/>
                </a:tc>
              </a:tr>
              <a:tr h="8684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A 3341.</a:t>
                      </a:r>
                      <a:r>
                        <a:rPr lang="en-US" b="1" baseline="0" dirty="0" smtClean="0"/>
                        <a:t>2</a:t>
                      </a:r>
                      <a:endParaRPr lang="en-US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Beaded Chenille</a:t>
                      </a:r>
                      <a:r>
                        <a:rPr lang="en-US" baseline="0" dirty="0" smtClean="0"/>
                        <a:t> Stems (screened addends)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Determine total</a:t>
                      </a:r>
                      <a:r>
                        <a:rPr lang="en-US" baseline="0" dirty="0" smtClean="0"/>
                        <a:t> of </a:t>
                      </a:r>
                      <a:r>
                        <a:rPr lang="en-US" dirty="0" smtClean="0"/>
                        <a:t>one</a:t>
                      </a:r>
                      <a:r>
                        <a:rPr lang="en-US" baseline="0" dirty="0" smtClean="0"/>
                        <a:t> stem (up to 15 beads) and one card (up to 6 beads) with both screened</a:t>
                      </a:r>
                      <a:endParaRPr lang="en-US" dirty="0"/>
                    </a:p>
                  </a:txBody>
                  <a:tcPr/>
                </a:tc>
              </a:tr>
              <a:tr h="6078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A 3341.</a:t>
                      </a:r>
                      <a:r>
                        <a:rPr lang="en-US" b="1" baseline="0" dirty="0" smtClean="0"/>
                        <a:t>3</a:t>
                      </a:r>
                      <a:endParaRPr lang="en-US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Bead cards</a:t>
                      </a:r>
                      <a:r>
                        <a:rPr lang="en-US" baseline="0" dirty="0" smtClean="0"/>
                        <a:t> addition (screened addends)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Determine total of one card (up to 26</a:t>
                      </a:r>
                      <a:r>
                        <a:rPr lang="en-US" baseline="0" dirty="0" smtClean="0"/>
                        <a:t> beads) and one card (up to 6 beads) with both screened</a:t>
                      </a:r>
                      <a:endParaRPr lang="en-US" dirty="0"/>
                    </a:p>
                  </a:txBody>
                  <a:tcPr/>
                </a:tc>
              </a:tr>
              <a:tr h="6078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A 3341.</a:t>
                      </a:r>
                      <a:r>
                        <a:rPr lang="en-US" b="1" baseline="0" dirty="0" smtClean="0"/>
                        <a:t>4</a:t>
                      </a:r>
                      <a:endParaRPr lang="en-US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Bead cards </a:t>
                      </a:r>
                      <a:r>
                        <a:rPr lang="en-US" baseline="0" dirty="0" smtClean="0"/>
                        <a:t>(find the difference)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Determine the difference of amounts shown on two</a:t>
                      </a:r>
                      <a:r>
                        <a:rPr lang="en-US" baseline="0" dirty="0" smtClean="0"/>
                        <a:t> cards</a:t>
                      </a:r>
                      <a:endParaRPr lang="en-US" dirty="0"/>
                    </a:p>
                  </a:txBody>
                  <a:tcPr/>
                </a:tc>
              </a:tr>
              <a:tr h="6078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A 3341.</a:t>
                      </a:r>
                      <a:r>
                        <a:rPr lang="en-US" b="1" baseline="0" dirty="0" smtClean="0"/>
                        <a:t>5</a:t>
                      </a:r>
                      <a:endParaRPr lang="en-US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Bead cards (addition strategies)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Determine total of one card (up to 26</a:t>
                      </a:r>
                      <a:r>
                        <a:rPr lang="en-US" baseline="0" dirty="0" smtClean="0"/>
                        <a:t> beads) and one card (up to 9-11 or 20 beads) with both screened</a:t>
                      </a:r>
                      <a:endParaRPr lang="en-US" dirty="0"/>
                    </a:p>
                  </a:txBody>
                  <a:tcPr/>
                </a:tc>
              </a:tr>
              <a:tr h="66581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A 3341.6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Bead cards</a:t>
                      </a:r>
                      <a:r>
                        <a:rPr lang="en-US" baseline="0" dirty="0" smtClean="0"/>
                        <a:t> (facile addition within 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Determine total of up to 4 cards</a:t>
                      </a:r>
                      <a:r>
                        <a:rPr lang="en-US" baseline="0" dirty="0" smtClean="0"/>
                        <a:t> (up to 26 beads each) with all screened</a:t>
                      </a:r>
                      <a:endParaRPr lang="en-US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Freeform 7"/>
          <p:cNvSpPr/>
          <p:nvPr/>
        </p:nvSpPr>
        <p:spPr>
          <a:xfrm>
            <a:off x="228600" y="4419600"/>
            <a:ext cx="9411586" cy="1295400"/>
          </a:xfrm>
          <a:custGeom>
            <a:avLst/>
            <a:gdLst>
              <a:gd name="connsiteX0" fmla="*/ 2534093 w 10017641"/>
              <a:gd name="connsiteY0" fmla="*/ 49618 h 955157"/>
              <a:gd name="connsiteX1" fmla="*/ 652130 w 10017641"/>
              <a:gd name="connsiteY1" fmla="*/ 81516 h 955157"/>
              <a:gd name="connsiteX2" fmla="*/ 56707 w 10017641"/>
              <a:gd name="connsiteY2" fmla="*/ 421758 h 955157"/>
              <a:gd name="connsiteX3" fmla="*/ 311888 w 10017641"/>
              <a:gd name="connsiteY3" fmla="*/ 783265 h 955157"/>
              <a:gd name="connsiteX4" fmla="*/ 1917405 w 10017641"/>
              <a:gd name="connsiteY4" fmla="*/ 836427 h 955157"/>
              <a:gd name="connsiteX5" fmla="*/ 8541488 w 10017641"/>
              <a:gd name="connsiteY5" fmla="*/ 836427 h 955157"/>
              <a:gd name="connsiteX6" fmla="*/ 8807302 w 10017641"/>
              <a:gd name="connsiteY6" fmla="*/ 124046 h 955157"/>
              <a:gd name="connsiteX7" fmla="*/ 1279451 w 10017641"/>
              <a:gd name="connsiteY7" fmla="*/ 92148 h 955157"/>
              <a:gd name="connsiteX8" fmla="*/ 1279451 w 10017641"/>
              <a:gd name="connsiteY8" fmla="*/ 92148 h 955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17641" h="955157">
                <a:moveTo>
                  <a:pt x="2534093" y="49618"/>
                </a:moveTo>
                <a:lnTo>
                  <a:pt x="652130" y="81516"/>
                </a:lnTo>
                <a:cubicBezTo>
                  <a:pt x="239232" y="143539"/>
                  <a:pt x="113414" y="304800"/>
                  <a:pt x="56707" y="421758"/>
                </a:cubicBezTo>
                <a:cubicBezTo>
                  <a:pt x="0" y="538716"/>
                  <a:pt x="1772" y="714153"/>
                  <a:pt x="311888" y="783265"/>
                </a:cubicBezTo>
                <a:cubicBezTo>
                  <a:pt x="622004" y="852377"/>
                  <a:pt x="1917405" y="836427"/>
                  <a:pt x="1917405" y="836427"/>
                </a:cubicBezTo>
                <a:cubicBezTo>
                  <a:pt x="3289005" y="845287"/>
                  <a:pt x="7393172" y="955157"/>
                  <a:pt x="8541488" y="836427"/>
                </a:cubicBezTo>
                <a:cubicBezTo>
                  <a:pt x="9689804" y="717697"/>
                  <a:pt x="10017641" y="248092"/>
                  <a:pt x="8807302" y="124046"/>
                </a:cubicBezTo>
                <a:cubicBezTo>
                  <a:pt x="7596963" y="0"/>
                  <a:pt x="1279451" y="92148"/>
                  <a:pt x="1279451" y="92148"/>
                </a:cubicBezTo>
                <a:lnTo>
                  <a:pt x="1279451" y="92148"/>
                </a:lnTo>
              </a:path>
            </a:pathLst>
          </a:cu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~PP3136.WAV">
            <a:hlinkClick r:id="" action="ppaction://media"/>
          </p:cNvPr>
          <p:cNvPicPr>
            <a:picLocks noRot="1" noChangeAspect="1"/>
          </p:cNvPicPr>
          <p:nvPr>
            <a:wavAudioFile r:embed="rId2" name="~PP3136.WAV"/>
          </p:nvPr>
        </p:nvPicPr>
        <p:blipFill>
          <a:blip r:embed="rId4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80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dirty="0" smtClean="0"/>
              <a:t>A 3341.4</a:t>
            </a:r>
            <a:endParaRPr lang="en-US" sz="72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sz="400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</a:rPr>
              <a:t>Bead cards (find the difference)</a:t>
            </a:r>
            <a:endParaRPr lang="en-US" dirty="0" smtClean="0"/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r>
              <a:rPr lang="en-US" dirty="0" smtClean="0"/>
              <a:t>I can…</a:t>
            </a:r>
          </a:p>
          <a:p>
            <a:pPr algn="ctr">
              <a:buNone/>
            </a:pPr>
            <a:r>
              <a:rPr lang="en-US" dirty="0" smtClean="0"/>
              <a:t>... determine the difference between two sets and write a matching number sentence.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448523" y="5105400"/>
            <a:ext cx="39038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/>
              <a:t>Standards1.OA.4, 2.NBT.5</a:t>
            </a:r>
          </a:p>
        </p:txBody>
      </p:sp>
      <p:pic>
        <p:nvPicPr>
          <p:cNvPr id="9" name="~PP2665.WAV">
            <a:hlinkClick r:id="" action="ppaction://media"/>
          </p:cNvPr>
          <p:cNvPicPr>
            <a:picLocks noRot="1" noChangeAspect="1"/>
          </p:cNvPicPr>
          <p:nvPr>
            <a:wavAudioFile r:embed="rId1" name="~PP2665.WAV"/>
          </p:nvPr>
        </p:nvPicPr>
        <p:blipFill>
          <a:blip r:embed="rId3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19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Bead cards – Difference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315200" y="1524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3341.4</a:t>
            </a:r>
            <a:endParaRPr lang="en-US" dirty="0"/>
          </a:p>
        </p:txBody>
      </p:sp>
      <p:pic>
        <p:nvPicPr>
          <p:cNvPr id="12290" name="Picture 2" descr="2012-08-31%20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5" y="-5851525"/>
            <a:ext cx="2378075" cy="1968500"/>
          </a:xfrm>
          <a:prstGeom prst="rect">
            <a:avLst/>
          </a:prstGeom>
          <a:noFill/>
        </p:spPr>
      </p:pic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296" name="Rectangle 8"/>
          <p:cNvSpPr>
            <a:spLocks noChangeArrowheads="1"/>
          </p:cNvSpPr>
          <p:nvPr/>
        </p:nvSpPr>
        <p:spPr bwMode="auto">
          <a:xfrm>
            <a:off x="381000" y="1250722"/>
            <a:ext cx="5943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Materials: Card Set A (quantities</a:t>
            </a:r>
            <a:r>
              <a:rPr kumimoji="0" lang="en-US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15-26)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2297" name="Rectangle 9"/>
          <p:cNvSpPr>
            <a:spLocks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81000" y="1828800"/>
            <a:ext cx="38862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1" dirty="0" smtClean="0"/>
              <a:t>During a turn:</a:t>
            </a:r>
            <a:endParaRPr lang="en-US" sz="2000" dirty="0" smtClean="0"/>
          </a:p>
          <a:p>
            <a:pPr lvl="0"/>
            <a:r>
              <a:rPr lang="en-US" sz="2000" dirty="0" smtClean="0">
                <a:ea typeface="Calibri"/>
                <a:cs typeface="Calibri"/>
              </a:rPr>
              <a:t>(1) Student </a:t>
            </a:r>
            <a:r>
              <a:rPr lang="en-US" sz="2000" dirty="0">
                <a:ea typeface="Calibri"/>
                <a:cs typeface="Calibri"/>
              </a:rPr>
              <a:t>will draw </a:t>
            </a:r>
            <a:r>
              <a:rPr lang="en-US" sz="2000" dirty="0" smtClean="0">
                <a:ea typeface="Calibri"/>
                <a:cs typeface="Calibri"/>
              </a:rPr>
              <a:t>1 card from Set A, look at the card briefly and then turn card face-down and/or cover the card.</a:t>
            </a:r>
            <a:endParaRPr lang="en-US" sz="1200" dirty="0">
              <a:ea typeface="Calibri"/>
              <a:cs typeface="Times New Roman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419600" y="2115502"/>
            <a:ext cx="4495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dirty="0" smtClean="0">
                <a:ea typeface="Calibri"/>
                <a:cs typeface="Calibri"/>
              </a:rPr>
              <a:t>(2) The student will then draw a 2</a:t>
            </a:r>
            <a:r>
              <a:rPr lang="en-US" sz="2000" baseline="30000" dirty="0" smtClean="0">
                <a:ea typeface="Calibri"/>
                <a:cs typeface="Calibri"/>
              </a:rPr>
              <a:t>nd</a:t>
            </a:r>
            <a:r>
              <a:rPr lang="en-US" sz="2000" dirty="0" smtClean="0">
                <a:ea typeface="Calibri"/>
                <a:cs typeface="Calibri"/>
              </a:rPr>
              <a:t> card from Set A and will cover it after a brief glance. Student will then determine the difference.</a:t>
            </a:r>
            <a:endParaRPr lang="en-US" sz="1200" dirty="0">
              <a:ea typeface="Calibri"/>
              <a:cs typeface="Times New Roman"/>
            </a:endParaRPr>
          </a:p>
        </p:txBody>
      </p:sp>
      <p:pic>
        <p:nvPicPr>
          <p:cNvPr id="15" name="Picture 14" descr="2012-08-31 16.27.1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2000" y="3581400"/>
            <a:ext cx="2971800" cy="2715885"/>
          </a:xfrm>
          <a:prstGeom prst="rect">
            <a:avLst/>
          </a:prstGeom>
        </p:spPr>
      </p:pic>
      <p:pic>
        <p:nvPicPr>
          <p:cNvPr id="18" name="Picture 17" descr="2012-08-31 16.27.3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48200" y="3733800"/>
            <a:ext cx="3987219" cy="2667000"/>
          </a:xfrm>
          <a:prstGeom prst="rect">
            <a:avLst/>
          </a:prstGeom>
        </p:spPr>
      </p:pic>
      <p:pic>
        <p:nvPicPr>
          <p:cNvPr id="13" name="~PP2310.WAV">
            <a:hlinkClick r:id="" action="ppaction://media"/>
          </p:cNvPr>
          <p:cNvPicPr>
            <a:picLocks noRot="1" noChangeAspect="1"/>
          </p:cNvPicPr>
          <p:nvPr>
            <a:wavAudioFile r:embed="rId2" name="~PP2310.WAV"/>
          </p:nvPr>
        </p:nvPicPr>
        <p:blipFill>
          <a:blip r:embed="rId7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07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315200" y="1524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3341.4</a:t>
            </a:r>
            <a:endParaRPr lang="en-US" dirty="0"/>
          </a:p>
        </p:txBody>
      </p:sp>
      <p:pic>
        <p:nvPicPr>
          <p:cNvPr id="12290" name="Picture 2" descr="2012-08-31%20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" y="-5851525"/>
            <a:ext cx="2378075" cy="1968500"/>
          </a:xfrm>
          <a:prstGeom prst="rect">
            <a:avLst/>
          </a:prstGeom>
          <a:noFill/>
        </p:spPr>
      </p:pic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297" name="Rectangle 9"/>
          <p:cNvSpPr>
            <a:spLocks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066800" y="2743200"/>
            <a:ext cx="7467600" cy="330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 smtClean="0">
                <a:ea typeface="Calibri" pitchFamily="34" charset="0"/>
                <a:cs typeface="Times New Roman" pitchFamily="18" charset="0"/>
              </a:rPr>
              <a:t>Writing equations</a:t>
            </a:r>
            <a:endParaRPr lang="en-US" sz="2800" b="1" dirty="0" smtClean="0">
              <a:cs typeface="Arial" pitchFamily="34" charset="0"/>
            </a:endParaRPr>
          </a:p>
          <a:p>
            <a:r>
              <a:rPr lang="en-US" sz="2800" dirty="0" smtClean="0"/>
              <a:t>Students can be asked to write a corresponding addition (missing addend) equation or subtraction equation. For example, a student might write:</a:t>
            </a:r>
          </a:p>
          <a:p>
            <a:r>
              <a:rPr lang="en-US" sz="2800" b="1" dirty="0" smtClean="0">
                <a:latin typeface="MV Boli" pitchFamily="2" charset="0"/>
                <a:cs typeface="MV Boli" pitchFamily="2" charset="0"/>
              </a:rPr>
              <a:t>21 + ___ = 25    </a:t>
            </a:r>
            <a:r>
              <a:rPr lang="en-US" sz="2800" b="1" dirty="0" smtClean="0">
                <a:latin typeface="MV Boli" pitchFamily="2" charset="0"/>
                <a:cs typeface="MV Boli" pitchFamily="2" charset="0"/>
                <a:sym typeface="Wingdings" pitchFamily="2" charset="2"/>
              </a:rPr>
              <a:t>   21 + 4  = 25</a:t>
            </a:r>
          </a:p>
          <a:p>
            <a:endParaRPr lang="en-US" sz="1000" dirty="0" smtClean="0">
              <a:sym typeface="Wingdings" pitchFamily="2" charset="2"/>
            </a:endParaRPr>
          </a:p>
          <a:p>
            <a:r>
              <a:rPr lang="en-US" sz="2400" dirty="0" smtClean="0">
                <a:sym typeface="Wingdings" pitchFamily="2" charset="2"/>
              </a:rPr>
              <a:t>OR</a:t>
            </a:r>
          </a:p>
          <a:p>
            <a:endParaRPr lang="en-US" sz="700" dirty="0" smtClean="0">
              <a:sym typeface="Wingdings" pitchFamily="2" charset="2"/>
            </a:endParaRPr>
          </a:p>
          <a:p>
            <a:r>
              <a:rPr lang="en-US" sz="2800" b="1" dirty="0" smtClean="0">
                <a:latin typeface="MV Boli" pitchFamily="2" charset="0"/>
                <a:cs typeface="MV Boli" pitchFamily="2" charset="0"/>
                <a:sym typeface="Wingdings" pitchFamily="2" charset="2"/>
              </a:rPr>
              <a:t>25 – 21 = </a:t>
            </a:r>
            <a:r>
              <a:rPr lang="en-US" sz="2800" b="1" u="sng" dirty="0" smtClean="0">
                <a:latin typeface="MV Boli" pitchFamily="2" charset="0"/>
                <a:cs typeface="MV Boli" pitchFamily="2" charset="0"/>
                <a:sym typeface="Wingdings" pitchFamily="2" charset="2"/>
              </a:rPr>
              <a:t> 4  </a:t>
            </a:r>
            <a:r>
              <a:rPr lang="en-US" sz="2800" b="1" u="sng" dirty="0" smtClean="0">
                <a:solidFill>
                  <a:schemeClr val="bg1"/>
                </a:solidFill>
                <a:latin typeface="MV Boli" pitchFamily="2" charset="0"/>
                <a:cs typeface="MV Boli" pitchFamily="2" charset="0"/>
                <a:sym typeface="Wingdings" pitchFamily="2" charset="2"/>
              </a:rPr>
              <a:t>.</a:t>
            </a:r>
            <a:endParaRPr lang="en-US" sz="2800" b="1" u="sng" dirty="0">
              <a:solidFill>
                <a:schemeClr val="bg1"/>
              </a:solidFill>
              <a:latin typeface="MV Boli" pitchFamily="2" charset="0"/>
              <a:cs typeface="MV Boli" pitchFamily="2" charset="0"/>
            </a:endParaRPr>
          </a:p>
        </p:txBody>
      </p:sp>
      <p:pic>
        <p:nvPicPr>
          <p:cNvPr id="10" name="Content Placeholder 5" descr="2012-08-31 16.20.13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81000" y="228600"/>
            <a:ext cx="5074920" cy="2148868"/>
          </a:xfrm>
        </p:spPr>
      </p:pic>
      <p:pic>
        <p:nvPicPr>
          <p:cNvPr id="11" name="~PP2876.WAV">
            <a:hlinkClick r:id="" action="ppaction://media"/>
          </p:cNvPr>
          <p:cNvPicPr>
            <a:picLocks noRot="1" noChangeAspect="1"/>
          </p:cNvPicPr>
          <p:nvPr>
            <a:wavAudioFile r:embed="rId1" name="~PP2876.WAV"/>
          </p:nvPr>
        </p:nvPicPr>
        <p:blipFill>
          <a:blip r:embed="rId5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82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7" name="Rectangle 9"/>
          <p:cNvSpPr>
            <a:spLocks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28600" y="381000"/>
            <a:ext cx="8763000" cy="45243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 smtClean="0">
                <a:ea typeface="Calibri" pitchFamily="34" charset="0"/>
                <a:cs typeface="Times New Roman" pitchFamily="18" charset="0"/>
              </a:rPr>
              <a:t>Purpose: </a:t>
            </a:r>
          </a:p>
          <a:p>
            <a:r>
              <a:rPr lang="en-US" sz="3200" dirty="0" smtClean="0"/>
              <a:t>By working with comparison tasks and considering formal ways to record the relationship of the quantities, students will explore connections between subtraction and addition.</a:t>
            </a:r>
          </a:p>
          <a:p>
            <a:endParaRPr lang="en-US" sz="3200" dirty="0" smtClean="0"/>
          </a:p>
          <a:p>
            <a:r>
              <a:rPr lang="en-US" sz="3200" dirty="0" smtClean="0"/>
              <a:t>Teacher questioning and discussion will be critical to this discovery!</a:t>
            </a:r>
          </a:p>
          <a:p>
            <a:pPr>
              <a:buFont typeface="Arial" pitchFamily="34" charset="0"/>
              <a:buChar char="•"/>
            </a:pPr>
            <a:endParaRPr lang="en-US" sz="32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7315200" y="1524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3341.4</a:t>
            </a:r>
            <a:endParaRPr lang="en-US" dirty="0"/>
          </a:p>
        </p:txBody>
      </p:sp>
      <p:pic>
        <p:nvPicPr>
          <p:cNvPr id="5" name="~PP3521.WAV">
            <a:hlinkClick r:id="" action="ppaction://media"/>
          </p:cNvPr>
          <p:cNvPicPr>
            <a:picLocks noRot="1" noChangeAspect="1"/>
          </p:cNvPicPr>
          <p:nvPr>
            <a:wavAudioFile r:embed="rId1" name="~PP3521.WAV"/>
          </p:nvPr>
        </p:nvPicPr>
        <p:blipFill>
          <a:blip r:embed="rId3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12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315200" y="1524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3341.4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877432"/>
            <a:ext cx="3124200" cy="230832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What to notice: </a:t>
            </a:r>
            <a:endParaRPr lang="en-US" sz="1600" dirty="0" smtClean="0"/>
          </a:p>
          <a:p>
            <a:endParaRPr lang="en-US" sz="2800" dirty="0" smtClean="0">
              <a:cs typeface="Times New Roman" pitchFamily="18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en-US" sz="2800" dirty="0" smtClean="0">
                <a:cs typeface="Times New Roman" pitchFamily="18" charset="0"/>
              </a:rPr>
              <a:t>How does the student keep track of the difference?</a:t>
            </a:r>
          </a:p>
        </p:txBody>
      </p:sp>
      <p:pic>
        <p:nvPicPr>
          <p:cNvPr id="10" name="Content Placeholder 5" descr="2012-08-31 16.20.1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124200" y="801231"/>
            <a:ext cx="5074920" cy="2148868"/>
          </a:xfrm>
        </p:spPr>
      </p:pic>
      <p:sp>
        <p:nvSpPr>
          <p:cNvPr id="11" name="TextBox 10"/>
          <p:cNvSpPr txBox="1"/>
          <p:nvPr/>
        </p:nvSpPr>
        <p:spPr>
          <a:xfrm>
            <a:off x="0" y="3087231"/>
            <a:ext cx="8915400" cy="224676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1"/>
            <a:r>
              <a:rPr lang="en-US" sz="2800" dirty="0" smtClean="0">
                <a:cs typeface="Times New Roman" pitchFamily="18" charset="0"/>
              </a:rPr>
              <a:t>-Many students will use fingers to keep track of counts (i.e. put up a finger with each count “22, 23, 24, 25”, look at fingers and say “that’s 4”)</a:t>
            </a:r>
          </a:p>
          <a:p>
            <a:pPr lvl="1"/>
            <a:r>
              <a:rPr lang="en-US" sz="2800" dirty="0" smtClean="0">
                <a:cs typeface="Times New Roman" pitchFamily="18" charset="0"/>
              </a:rPr>
              <a:t>-Others may use prior structuring knowledge (i.e. 1 + 4 = 5 so 21 + 4 = 25.</a:t>
            </a:r>
            <a:endParaRPr lang="en-US" sz="3200" dirty="0" smtClean="0">
              <a:cs typeface="Times New Roman" pitchFamily="18" charset="0"/>
            </a:endParaRPr>
          </a:p>
        </p:txBody>
      </p:sp>
      <p:pic>
        <p:nvPicPr>
          <p:cNvPr id="6" name="~PP735.WAV">
            <a:hlinkClick r:id="" action="ppaction://media"/>
          </p:cNvPr>
          <p:cNvPicPr>
            <a:picLocks noRot="1" noChangeAspect="1"/>
          </p:cNvPicPr>
          <p:nvPr>
            <a:wavAudioFile r:embed="rId1" name="~PP735.WAV"/>
          </p:nvPr>
        </p:nvPicPr>
        <p:blipFill>
          <a:blip r:embed="rId4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78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2012-08-31 16.20.13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04800" y="3124200"/>
            <a:ext cx="5074920" cy="2148868"/>
          </a:xfrm>
        </p:spPr>
      </p:pic>
      <p:sp>
        <p:nvSpPr>
          <p:cNvPr id="5" name="TextBox 4"/>
          <p:cNvSpPr txBox="1"/>
          <p:nvPr/>
        </p:nvSpPr>
        <p:spPr>
          <a:xfrm>
            <a:off x="7315200" y="1524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3341.4</a:t>
            </a:r>
            <a:endParaRPr lang="en-US" dirty="0"/>
          </a:p>
        </p:txBody>
      </p:sp>
      <p:pic>
        <p:nvPicPr>
          <p:cNvPr id="7" name="Picture 6" descr="2012-08-31 16.20.5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24200" y="4267200"/>
            <a:ext cx="5638800" cy="22568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381000"/>
            <a:ext cx="8839200" cy="273921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What to notice:</a:t>
            </a:r>
            <a:endParaRPr lang="en-US" sz="16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cs typeface="Times New Roman" pitchFamily="18" charset="0"/>
              </a:rPr>
              <a:t>Is the student struggling?</a:t>
            </a:r>
          </a:p>
          <a:p>
            <a:pPr lvl="1"/>
            <a:r>
              <a:rPr lang="en-US" sz="2800" dirty="0" smtClean="0">
                <a:cs typeface="Times New Roman" pitchFamily="18" charset="0"/>
              </a:rPr>
              <a:t>-Uncover the cards (or one of the cards)</a:t>
            </a:r>
          </a:p>
          <a:p>
            <a:pPr lvl="1"/>
            <a:r>
              <a:rPr lang="en-US" sz="2800" dirty="0" smtClean="0">
                <a:cs typeface="Times New Roman" pitchFamily="18" charset="0"/>
              </a:rPr>
              <a:t>-Ask “How many beads do you need to add (to the small one) to make them equal?” Student might even use beads to work out the task initially</a:t>
            </a:r>
            <a:r>
              <a:rPr lang="en-US" sz="2800" dirty="0" smtClean="0">
                <a:cs typeface="Times New Roman" pitchFamily="18" charset="0"/>
              </a:rPr>
              <a:t>.</a:t>
            </a:r>
            <a:endParaRPr lang="en-US" sz="3200" dirty="0" smtClean="0"/>
          </a:p>
        </p:txBody>
      </p:sp>
      <p:sp>
        <p:nvSpPr>
          <p:cNvPr id="9" name="Freeform 8"/>
          <p:cNvSpPr/>
          <p:nvPr/>
        </p:nvSpPr>
        <p:spPr>
          <a:xfrm>
            <a:off x="3048000" y="5257800"/>
            <a:ext cx="2286000" cy="990600"/>
          </a:xfrm>
          <a:custGeom>
            <a:avLst/>
            <a:gdLst>
              <a:gd name="connsiteX0" fmla="*/ 2534093 w 10017641"/>
              <a:gd name="connsiteY0" fmla="*/ 49618 h 955157"/>
              <a:gd name="connsiteX1" fmla="*/ 652130 w 10017641"/>
              <a:gd name="connsiteY1" fmla="*/ 81516 h 955157"/>
              <a:gd name="connsiteX2" fmla="*/ 56707 w 10017641"/>
              <a:gd name="connsiteY2" fmla="*/ 421758 h 955157"/>
              <a:gd name="connsiteX3" fmla="*/ 311888 w 10017641"/>
              <a:gd name="connsiteY3" fmla="*/ 783265 h 955157"/>
              <a:gd name="connsiteX4" fmla="*/ 1917405 w 10017641"/>
              <a:gd name="connsiteY4" fmla="*/ 836427 h 955157"/>
              <a:gd name="connsiteX5" fmla="*/ 8541488 w 10017641"/>
              <a:gd name="connsiteY5" fmla="*/ 836427 h 955157"/>
              <a:gd name="connsiteX6" fmla="*/ 8807302 w 10017641"/>
              <a:gd name="connsiteY6" fmla="*/ 124046 h 955157"/>
              <a:gd name="connsiteX7" fmla="*/ 1279451 w 10017641"/>
              <a:gd name="connsiteY7" fmla="*/ 92148 h 955157"/>
              <a:gd name="connsiteX8" fmla="*/ 1279451 w 10017641"/>
              <a:gd name="connsiteY8" fmla="*/ 92148 h 955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17641" h="955157">
                <a:moveTo>
                  <a:pt x="2534093" y="49618"/>
                </a:moveTo>
                <a:lnTo>
                  <a:pt x="652130" y="81516"/>
                </a:lnTo>
                <a:cubicBezTo>
                  <a:pt x="239232" y="143539"/>
                  <a:pt x="113414" y="304800"/>
                  <a:pt x="56707" y="421758"/>
                </a:cubicBezTo>
                <a:cubicBezTo>
                  <a:pt x="0" y="538716"/>
                  <a:pt x="1772" y="714153"/>
                  <a:pt x="311888" y="783265"/>
                </a:cubicBezTo>
                <a:cubicBezTo>
                  <a:pt x="622004" y="852377"/>
                  <a:pt x="1917405" y="836427"/>
                  <a:pt x="1917405" y="836427"/>
                </a:cubicBezTo>
                <a:cubicBezTo>
                  <a:pt x="3289005" y="845287"/>
                  <a:pt x="7393172" y="955157"/>
                  <a:pt x="8541488" y="836427"/>
                </a:cubicBezTo>
                <a:cubicBezTo>
                  <a:pt x="9689804" y="717697"/>
                  <a:pt x="10017641" y="248092"/>
                  <a:pt x="8807302" y="124046"/>
                </a:cubicBezTo>
                <a:cubicBezTo>
                  <a:pt x="7596963" y="0"/>
                  <a:pt x="1279451" y="92148"/>
                  <a:pt x="1279451" y="92148"/>
                </a:cubicBezTo>
                <a:lnTo>
                  <a:pt x="1279451" y="92148"/>
                </a:lnTo>
              </a:path>
            </a:pathLst>
          </a:custGeom>
          <a:ln w="698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~PP2.WAV">
            <a:hlinkClick r:id="" action="ppaction://media"/>
          </p:cNvPr>
          <p:cNvPicPr>
            <a:picLocks noRot="1" noChangeAspect="1"/>
          </p:cNvPicPr>
          <p:nvPr>
            <a:wavAudioFile r:embed="rId2" name="~PP2.WAV"/>
          </p:nvPr>
        </p:nvPicPr>
        <p:blipFill>
          <a:blip r:embed="rId6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44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381000"/>
            <a:ext cx="8839200" cy="206210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Notation and Recording</a:t>
            </a:r>
          </a:p>
          <a:p>
            <a:r>
              <a:rPr lang="en-US" sz="3200" dirty="0" smtClean="0"/>
              <a:t>Student may find it helpful to see their thinking on an Empty Number Line or by a bar model</a:t>
            </a:r>
          </a:p>
          <a:p>
            <a:r>
              <a:rPr lang="en-US" sz="3200" dirty="0" smtClean="0"/>
              <a:t>			</a:t>
            </a:r>
            <a:r>
              <a:rPr lang="en-US" sz="3200" dirty="0" smtClean="0">
                <a:solidFill>
                  <a:srgbClr val="18012F"/>
                </a:solidFill>
              </a:rPr>
              <a:t>Example:  21 + ___ = 25</a:t>
            </a:r>
            <a:endParaRPr lang="en-US" sz="1600" dirty="0" smtClean="0">
              <a:solidFill>
                <a:srgbClr val="18012F"/>
              </a:solidFill>
            </a:endParaRPr>
          </a:p>
        </p:txBody>
      </p:sp>
      <p:pic>
        <p:nvPicPr>
          <p:cNvPr id="7" name="Picture 6" descr="CCF01152013_00000 - C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7776">
            <a:off x="2277794" y="2357449"/>
            <a:ext cx="4937760" cy="16192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15200" y="1524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3341.4</a:t>
            </a:r>
            <a:endParaRPr lang="en-US" dirty="0"/>
          </a:p>
        </p:txBody>
      </p:sp>
      <p:pic>
        <p:nvPicPr>
          <p:cNvPr id="6" name="~PP3082.WAV">
            <a:hlinkClick r:id="" action="ppaction://media"/>
          </p:cNvPr>
          <p:cNvPicPr>
            <a:picLocks noRot="1" noChangeAspect="1"/>
          </p:cNvPicPr>
          <p:nvPr>
            <a:wavAudioFile r:embed="rId1" name="~PP3082.WAV"/>
          </p:nvPr>
        </p:nvPicPr>
        <p:blipFill>
          <a:blip r:embed="rId4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  <p:pic>
        <p:nvPicPr>
          <p:cNvPr id="9" name="Picture 8" descr="CCF01152013_000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97844">
            <a:off x="2401017" y="3925129"/>
            <a:ext cx="4045377" cy="146615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47800" y="5364540"/>
            <a:ext cx="7696200" cy="156966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Models such as these will help students extend their reasoning to problems involving larger numbers (i.e. 251 + __ = 284)</a:t>
            </a:r>
            <a:endParaRPr lang="en-US" sz="1600" dirty="0" smtClean="0"/>
          </a:p>
        </p:txBody>
      </p:sp>
    </p:spTree>
  </p:cSld>
  <p:clrMapOvr>
    <a:masterClrMapping/>
  </p:clrMapOvr>
  <p:transition advTm="723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 Group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28600" y="1219200"/>
          <a:ext cx="8763000" cy="54206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1857"/>
                <a:gridCol w="2190750"/>
                <a:gridCol w="5320393"/>
              </a:tblGrid>
              <a:tr h="607894">
                <a:tc>
                  <a:txBody>
                    <a:bodyPr/>
                    <a:lstStyle/>
                    <a:p>
                      <a:r>
                        <a:rPr lang="en-US" dirty="0" smtClean="0"/>
                        <a:t>KNP</a:t>
                      </a:r>
                      <a:r>
                        <a:rPr lang="en-US" baseline="0" dirty="0" smtClean="0"/>
                        <a:t> IG Number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Task Name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Description</a:t>
                      </a:r>
                      <a:endParaRPr lang="en-US" dirty="0"/>
                    </a:p>
                  </a:txBody>
                  <a:tcPr/>
                </a:tc>
              </a:tr>
              <a:tr h="607894">
                <a:tc>
                  <a:txBody>
                    <a:bodyPr/>
                    <a:lstStyle/>
                    <a:p>
                      <a:r>
                        <a:rPr lang="en-US" b="1" dirty="0" smtClean="0"/>
                        <a:t>A 3341.</a:t>
                      </a:r>
                      <a:r>
                        <a:rPr lang="en-US" b="1" baseline="0" dirty="0" smtClean="0"/>
                        <a:t>0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Beaded</a:t>
                      </a:r>
                      <a:r>
                        <a:rPr lang="en-US" baseline="0" dirty="0" smtClean="0"/>
                        <a:t> Chenille Stems (up to 10)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Count beads</a:t>
                      </a:r>
                      <a:r>
                        <a:rPr lang="en-US" baseline="0" dirty="0" smtClean="0"/>
                        <a:t> on one stem (up to 10)</a:t>
                      </a:r>
                      <a:endParaRPr lang="en-US" dirty="0"/>
                    </a:p>
                  </a:txBody>
                  <a:tcPr/>
                </a:tc>
              </a:tr>
              <a:tr h="6078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A 3341.</a:t>
                      </a:r>
                      <a:r>
                        <a:rPr lang="en-US" b="1" baseline="0" dirty="0" smtClean="0"/>
                        <a:t>1</a:t>
                      </a:r>
                      <a:endParaRPr lang="en-US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Beaded</a:t>
                      </a:r>
                      <a:r>
                        <a:rPr lang="en-US" baseline="0" dirty="0" smtClean="0"/>
                        <a:t> Chenille Stems (total to 10)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Count beads on two stems (total to 20)</a:t>
                      </a:r>
                      <a:endParaRPr lang="en-US" dirty="0"/>
                    </a:p>
                  </a:txBody>
                  <a:tcPr/>
                </a:tc>
              </a:tr>
              <a:tr h="8684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A 3341.</a:t>
                      </a:r>
                      <a:r>
                        <a:rPr lang="en-US" b="1" baseline="0" dirty="0" smtClean="0"/>
                        <a:t>2</a:t>
                      </a:r>
                      <a:endParaRPr lang="en-US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Beaded Chenille</a:t>
                      </a:r>
                      <a:r>
                        <a:rPr lang="en-US" baseline="0" dirty="0" smtClean="0"/>
                        <a:t> Stems (screened addends)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Determine total</a:t>
                      </a:r>
                      <a:r>
                        <a:rPr lang="en-US" baseline="0" dirty="0" smtClean="0"/>
                        <a:t> of </a:t>
                      </a:r>
                      <a:r>
                        <a:rPr lang="en-US" dirty="0" smtClean="0"/>
                        <a:t>one</a:t>
                      </a:r>
                      <a:r>
                        <a:rPr lang="en-US" baseline="0" dirty="0" smtClean="0"/>
                        <a:t> stem (up to 15 beads) and one card (up to 6 beads) with both screened</a:t>
                      </a:r>
                      <a:endParaRPr lang="en-US" dirty="0"/>
                    </a:p>
                  </a:txBody>
                  <a:tcPr/>
                </a:tc>
              </a:tr>
              <a:tr h="6078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A 3341.</a:t>
                      </a:r>
                      <a:r>
                        <a:rPr lang="en-US" b="1" baseline="0" dirty="0" smtClean="0"/>
                        <a:t>3</a:t>
                      </a:r>
                      <a:endParaRPr lang="en-US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Bead cards</a:t>
                      </a:r>
                      <a:r>
                        <a:rPr lang="en-US" baseline="0" dirty="0" smtClean="0"/>
                        <a:t> addition (screened addends)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Determine total of one card (up to 26</a:t>
                      </a:r>
                      <a:r>
                        <a:rPr lang="en-US" baseline="0" dirty="0" smtClean="0"/>
                        <a:t> beads) and one card (up to 6 beads) with both screened</a:t>
                      </a:r>
                      <a:endParaRPr lang="en-US" dirty="0"/>
                    </a:p>
                  </a:txBody>
                  <a:tcPr/>
                </a:tc>
              </a:tr>
              <a:tr h="6078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A 3341.</a:t>
                      </a:r>
                      <a:r>
                        <a:rPr lang="en-US" b="1" baseline="0" dirty="0" smtClean="0"/>
                        <a:t>4</a:t>
                      </a:r>
                      <a:endParaRPr lang="en-US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Bead cards </a:t>
                      </a:r>
                      <a:r>
                        <a:rPr lang="en-US" baseline="0" dirty="0" smtClean="0"/>
                        <a:t>(find the difference)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Determine the difference of amounts shown on two</a:t>
                      </a:r>
                      <a:r>
                        <a:rPr lang="en-US" baseline="0" dirty="0" smtClean="0"/>
                        <a:t> cards</a:t>
                      </a:r>
                      <a:endParaRPr lang="en-US" dirty="0"/>
                    </a:p>
                  </a:txBody>
                  <a:tcPr/>
                </a:tc>
              </a:tr>
              <a:tr h="6078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A 3341.</a:t>
                      </a:r>
                      <a:r>
                        <a:rPr lang="en-US" b="1" baseline="0" dirty="0" smtClean="0"/>
                        <a:t>5</a:t>
                      </a:r>
                      <a:endParaRPr lang="en-US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Bead cards (addition strategies)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Determine total of one card (up to 26</a:t>
                      </a:r>
                      <a:r>
                        <a:rPr lang="en-US" baseline="0" dirty="0" smtClean="0"/>
                        <a:t> beads) and one card (up to 9-11 or 20 beads) with both screened</a:t>
                      </a:r>
                      <a:endParaRPr lang="en-US" dirty="0"/>
                    </a:p>
                  </a:txBody>
                  <a:tcPr/>
                </a:tc>
              </a:tr>
              <a:tr h="66581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A 3341.6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Bead cards</a:t>
                      </a:r>
                      <a:r>
                        <a:rPr lang="en-US" baseline="0" dirty="0" smtClean="0"/>
                        <a:t> (facile addition within 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Determine total of up to 4 cards</a:t>
                      </a:r>
                      <a:r>
                        <a:rPr lang="en-US" baseline="0" dirty="0" smtClean="0"/>
                        <a:t> (up to 26 beads each) with all screened</a:t>
                      </a:r>
                      <a:endParaRPr lang="en-US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Freeform 7"/>
          <p:cNvSpPr/>
          <p:nvPr/>
        </p:nvSpPr>
        <p:spPr>
          <a:xfrm>
            <a:off x="228600" y="4953000"/>
            <a:ext cx="9411586" cy="1295400"/>
          </a:xfrm>
          <a:custGeom>
            <a:avLst/>
            <a:gdLst>
              <a:gd name="connsiteX0" fmla="*/ 2534093 w 10017641"/>
              <a:gd name="connsiteY0" fmla="*/ 49618 h 955157"/>
              <a:gd name="connsiteX1" fmla="*/ 652130 w 10017641"/>
              <a:gd name="connsiteY1" fmla="*/ 81516 h 955157"/>
              <a:gd name="connsiteX2" fmla="*/ 56707 w 10017641"/>
              <a:gd name="connsiteY2" fmla="*/ 421758 h 955157"/>
              <a:gd name="connsiteX3" fmla="*/ 311888 w 10017641"/>
              <a:gd name="connsiteY3" fmla="*/ 783265 h 955157"/>
              <a:gd name="connsiteX4" fmla="*/ 1917405 w 10017641"/>
              <a:gd name="connsiteY4" fmla="*/ 836427 h 955157"/>
              <a:gd name="connsiteX5" fmla="*/ 8541488 w 10017641"/>
              <a:gd name="connsiteY5" fmla="*/ 836427 h 955157"/>
              <a:gd name="connsiteX6" fmla="*/ 8807302 w 10017641"/>
              <a:gd name="connsiteY6" fmla="*/ 124046 h 955157"/>
              <a:gd name="connsiteX7" fmla="*/ 1279451 w 10017641"/>
              <a:gd name="connsiteY7" fmla="*/ 92148 h 955157"/>
              <a:gd name="connsiteX8" fmla="*/ 1279451 w 10017641"/>
              <a:gd name="connsiteY8" fmla="*/ 92148 h 955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17641" h="955157">
                <a:moveTo>
                  <a:pt x="2534093" y="49618"/>
                </a:moveTo>
                <a:lnTo>
                  <a:pt x="652130" y="81516"/>
                </a:lnTo>
                <a:cubicBezTo>
                  <a:pt x="239232" y="143539"/>
                  <a:pt x="113414" y="304800"/>
                  <a:pt x="56707" y="421758"/>
                </a:cubicBezTo>
                <a:cubicBezTo>
                  <a:pt x="0" y="538716"/>
                  <a:pt x="1772" y="714153"/>
                  <a:pt x="311888" y="783265"/>
                </a:cubicBezTo>
                <a:cubicBezTo>
                  <a:pt x="622004" y="852377"/>
                  <a:pt x="1917405" y="836427"/>
                  <a:pt x="1917405" y="836427"/>
                </a:cubicBezTo>
                <a:cubicBezTo>
                  <a:pt x="3289005" y="845287"/>
                  <a:pt x="7393172" y="955157"/>
                  <a:pt x="8541488" y="836427"/>
                </a:cubicBezTo>
                <a:cubicBezTo>
                  <a:pt x="9689804" y="717697"/>
                  <a:pt x="10017641" y="248092"/>
                  <a:pt x="8807302" y="124046"/>
                </a:cubicBezTo>
                <a:cubicBezTo>
                  <a:pt x="7596963" y="0"/>
                  <a:pt x="1279451" y="92148"/>
                  <a:pt x="1279451" y="92148"/>
                </a:cubicBezTo>
                <a:lnTo>
                  <a:pt x="1279451" y="92148"/>
                </a:lnTo>
              </a:path>
            </a:pathLst>
          </a:cu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~PP1679.WAV">
            <a:hlinkClick r:id="" action="ppaction://media"/>
          </p:cNvPr>
          <p:cNvPicPr>
            <a:picLocks noRot="1" noChangeAspect="1"/>
          </p:cNvPicPr>
          <p:nvPr>
            <a:wavAudioFile r:embed="rId2" name="~PP1679.WAV"/>
          </p:nvPr>
        </p:nvPicPr>
        <p:blipFill>
          <a:blip r:embed="rId4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69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990600"/>
          </a:xfrm>
        </p:spPr>
        <p:txBody>
          <a:bodyPr/>
          <a:lstStyle/>
          <a:p>
            <a:r>
              <a:rPr lang="en-US" dirty="0" smtClean="0"/>
              <a:t>Connections to CCSS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96200" y="0"/>
            <a:ext cx="14478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315723"/>
                </a:solidFill>
              </a:rPr>
              <a:t>A 3341</a:t>
            </a:r>
            <a:endParaRPr lang="en-US" sz="1600" b="1" dirty="0">
              <a:solidFill>
                <a:srgbClr val="315723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04800" y="1397000"/>
          <a:ext cx="8610600" cy="414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3200400"/>
                <a:gridCol w="38862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Activity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Fluency Standard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Targeted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dirty="0" smtClean="0"/>
                        <a:t>Standards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A 3341.0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1.OA.6</a:t>
                      </a:r>
                      <a:r>
                        <a:rPr lang="en-US" sz="2800" baseline="0" dirty="0" smtClean="0"/>
                        <a:t>  (within 10)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K.CC.4, K.CC.5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A 3341.1</a:t>
                      </a:r>
                      <a:endParaRPr lang="en-US" sz="28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2.OA.2</a:t>
                      </a:r>
                      <a:r>
                        <a:rPr lang="en-US" sz="2800" baseline="0" dirty="0" smtClean="0"/>
                        <a:t> (within 20)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K.CC.4, K.CC.5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A 3341.2</a:t>
                      </a:r>
                      <a:endParaRPr lang="en-US" sz="28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1.OA.5,</a:t>
                      </a:r>
                      <a:r>
                        <a:rPr lang="en-US" sz="2800" baseline="0" dirty="0" smtClean="0"/>
                        <a:t> 1.OA.6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A 3341.3</a:t>
                      </a:r>
                      <a:endParaRPr lang="en-US" sz="2800" dirty="0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2.NBT.5</a:t>
                      </a:r>
                      <a:r>
                        <a:rPr lang="en-US" sz="2800" baseline="0" dirty="0" smtClean="0"/>
                        <a:t> (within 100)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1.OA.5, 1.NBT.4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A 3341.4</a:t>
                      </a:r>
                      <a:endParaRPr lang="en-US" sz="28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1.OA.4, 2.NBT.5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A 3341.5</a:t>
                      </a:r>
                      <a:endParaRPr lang="en-US" sz="28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1.NBT.4, 1.NBT.5,</a:t>
                      </a:r>
                      <a:r>
                        <a:rPr lang="en-US" sz="2800" baseline="0" dirty="0" smtClean="0"/>
                        <a:t> 2.NBT.5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A 3341.6</a:t>
                      </a:r>
                      <a:endParaRPr lang="en-US" sz="28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2.NBT.5, 2.NBT.6</a:t>
                      </a:r>
                      <a:endParaRPr lang="en-US" sz="28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1" name="~PP1399.WAV">
            <a:hlinkClick r:id="" action="ppaction://media"/>
          </p:cNvPr>
          <p:cNvPicPr>
            <a:picLocks noRot="1" noChangeAspect="1"/>
          </p:cNvPicPr>
          <p:nvPr>
            <a:wavAudioFile r:embed="rId1" name="~PP1399.WAV"/>
          </p:nvPr>
        </p:nvPicPr>
        <p:blipFill>
          <a:blip r:embed="rId3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46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dirty="0" smtClean="0"/>
              <a:t>A 3341.5</a:t>
            </a:r>
            <a:endParaRPr lang="en-US" sz="72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sz="400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</a:rPr>
              <a:t>Bead cards (addition strategies)</a:t>
            </a:r>
            <a:endParaRPr lang="en-US" dirty="0" smtClean="0"/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r>
              <a:rPr lang="en-US" dirty="0" smtClean="0"/>
              <a:t>I can…</a:t>
            </a:r>
          </a:p>
          <a:p>
            <a:pPr algn="ctr">
              <a:buNone/>
            </a:pPr>
            <a:r>
              <a:rPr lang="en-US" dirty="0" smtClean="0"/>
              <a:t>... use composite strategies to add within 50.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660872" y="5105400"/>
            <a:ext cx="54791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/>
              <a:t>Standards: 1.NBT.4, 1.NBT.5, 2.NBT.5</a:t>
            </a:r>
          </a:p>
        </p:txBody>
      </p:sp>
      <p:pic>
        <p:nvPicPr>
          <p:cNvPr id="8" name="~PP2484.WAV">
            <a:hlinkClick r:id="" action="ppaction://media"/>
          </p:cNvPr>
          <p:cNvPicPr>
            <a:picLocks noRot="1" noChangeAspect="1"/>
          </p:cNvPicPr>
          <p:nvPr>
            <a:wavAudioFile r:embed="rId1" name="~PP2484.WAV"/>
          </p:nvPr>
        </p:nvPicPr>
        <p:blipFill>
          <a:blip r:embed="rId3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Bead Cards Addition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315200" y="1524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</a:t>
            </a:r>
            <a:r>
              <a:rPr lang="en-US" dirty="0" smtClean="0"/>
              <a:t>3341.5</a:t>
            </a:r>
            <a:endParaRPr lang="en-US" dirty="0"/>
          </a:p>
        </p:txBody>
      </p:sp>
      <p:pic>
        <p:nvPicPr>
          <p:cNvPr id="12290" name="Picture 2" descr="2012-08-31%20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5" y="-5851525"/>
            <a:ext cx="2378075" cy="1968500"/>
          </a:xfrm>
          <a:prstGeom prst="rect">
            <a:avLst/>
          </a:prstGeom>
          <a:noFill/>
        </p:spPr>
      </p:pic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296" name="Rectangle 8"/>
          <p:cNvSpPr>
            <a:spLocks noChangeArrowheads="1"/>
          </p:cNvSpPr>
          <p:nvPr/>
        </p:nvSpPr>
        <p:spPr bwMode="auto">
          <a:xfrm>
            <a:off x="228600" y="1505888"/>
            <a:ext cx="8610600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 smtClean="0">
                <a:ea typeface="Calibri" pitchFamily="34" charset="0"/>
                <a:cs typeface="Times New Roman" pitchFamily="18" charset="0"/>
              </a:rPr>
              <a:t>Materials: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en-US" sz="2400" dirty="0" smtClean="0">
                <a:ea typeface="Calibri" pitchFamily="34" charset="0"/>
                <a:cs typeface="Times New Roman" pitchFamily="18" charset="0"/>
              </a:rPr>
              <a:t>Bead cards Set A (15 to 26 beads in a structured arrangement)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Bead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cards Set </a:t>
            </a:r>
            <a:r>
              <a:rPr lang="en-US" sz="2400" dirty="0" smtClean="0">
                <a:ea typeface="Calibri" pitchFamily="34" charset="0"/>
                <a:cs typeface="Times New Roman" pitchFamily="18" charset="0"/>
              </a:rPr>
              <a:t>C 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(9, 10, 11 or 20 beads)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lang="en-US" sz="2400" baseline="0" dirty="0" smtClean="0">
              <a:ea typeface="Calibri" pitchFamily="34" charset="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2297" name="Rectangle 9"/>
          <p:cNvSpPr>
            <a:spLocks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2895600"/>
            <a:ext cx="3767472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2800" y="2971800"/>
            <a:ext cx="5410200" cy="379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~PP3735.WAV">
            <a:hlinkClick r:id="" action="ppaction://media"/>
          </p:cNvPr>
          <p:cNvPicPr>
            <a:picLocks noRot="1" noChangeAspect="1"/>
          </p:cNvPicPr>
          <p:nvPr>
            <a:wavAudioFile r:embed="rId2" name="~PP3735.WAV"/>
          </p:nvPr>
        </p:nvPicPr>
        <p:blipFill>
          <a:blip r:embed="rId7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13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315200" y="1524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3341.5</a:t>
            </a:r>
            <a:endParaRPr lang="en-US" dirty="0"/>
          </a:p>
        </p:txBody>
      </p:sp>
      <p:pic>
        <p:nvPicPr>
          <p:cNvPr id="12290" name="Picture 2" descr="2012-08-31%20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5" y="-5851525"/>
            <a:ext cx="2378075" cy="1968500"/>
          </a:xfrm>
          <a:prstGeom prst="rect">
            <a:avLst/>
          </a:prstGeom>
          <a:noFill/>
        </p:spPr>
      </p:pic>
      <p:sp>
        <p:nvSpPr>
          <p:cNvPr id="12297" name="Rectangle 9"/>
          <p:cNvSpPr>
            <a:spLocks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04800" y="228600"/>
            <a:ext cx="4267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 smtClean="0"/>
              <a:t>During a turn:</a:t>
            </a:r>
          </a:p>
          <a:p>
            <a:pPr lvl="0"/>
            <a:endParaRPr lang="en-US" sz="2400" dirty="0" smtClean="0"/>
          </a:p>
          <a:p>
            <a:pPr lvl="0"/>
            <a:r>
              <a:rPr lang="en-US" sz="2400" dirty="0" smtClean="0">
                <a:ea typeface="Calibri"/>
                <a:cs typeface="Calibri"/>
              </a:rPr>
              <a:t>(1) Student </a:t>
            </a:r>
            <a:r>
              <a:rPr lang="en-US" sz="2400" dirty="0">
                <a:ea typeface="Calibri"/>
                <a:cs typeface="Calibri"/>
              </a:rPr>
              <a:t>will draw </a:t>
            </a:r>
            <a:r>
              <a:rPr lang="en-US" sz="2400" dirty="0" smtClean="0">
                <a:ea typeface="Calibri"/>
                <a:cs typeface="Calibri"/>
              </a:rPr>
              <a:t>1 card from set A.</a:t>
            </a:r>
            <a:endParaRPr lang="en-US" sz="1400" dirty="0">
              <a:ea typeface="Calibri"/>
              <a:cs typeface="Times New Roman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676400" y="4648200"/>
            <a:ext cx="6248400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ea typeface="Calibri"/>
                <a:cs typeface="Calibri"/>
              </a:rPr>
              <a:t>(3) After a brief glance at the card, the card should be turned over and/or placed under a second cover. Student will determine the sum. </a:t>
            </a:r>
            <a:endParaRPr lang="en-US" sz="1400" dirty="0">
              <a:ea typeface="Calibri"/>
              <a:cs typeface="Times New Roman"/>
            </a:endParaRPr>
          </a:p>
        </p:txBody>
      </p:sp>
      <p:pic>
        <p:nvPicPr>
          <p:cNvPr id="17" name="Picture 16" descr="2012-08-31 12.50.00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24400" y="609600"/>
            <a:ext cx="2667000" cy="1857473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304800" y="2438400"/>
            <a:ext cx="8314787" cy="2305420"/>
            <a:chOff x="304800" y="2438400"/>
            <a:chExt cx="8314787" cy="2305420"/>
          </a:xfrm>
        </p:grpSpPr>
        <p:sp>
          <p:nvSpPr>
            <p:cNvPr id="19" name="Rectangle 18"/>
            <p:cNvSpPr/>
            <p:nvPr/>
          </p:nvSpPr>
          <p:spPr>
            <a:xfrm>
              <a:off x="304800" y="2438400"/>
              <a:ext cx="4114800" cy="17912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indent="-34290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 smtClean="0">
                  <a:ea typeface="Calibri"/>
                  <a:cs typeface="Calibri"/>
                </a:rPr>
                <a:t>(2) Student (or teacher) will cover (or turn over) the card. Student will then draw a card from set C.</a:t>
              </a:r>
              <a:endParaRPr lang="en-US" sz="1400" dirty="0">
                <a:ea typeface="Calibri"/>
                <a:cs typeface="Times New Roman"/>
              </a:endParaRPr>
            </a:p>
          </p:txBody>
        </p:sp>
        <p:pic>
          <p:nvPicPr>
            <p:cNvPr id="14" name="Picture 13" descr="2012-08-31 16.16.28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98702" y="2514600"/>
              <a:ext cx="4420885" cy="2229220"/>
            </a:xfrm>
            <a:prstGeom prst="rect">
              <a:avLst/>
            </a:prstGeom>
          </p:spPr>
        </p:pic>
      </p:grpSp>
      <p:pic>
        <p:nvPicPr>
          <p:cNvPr id="11" name="~PP2647.WAV">
            <a:hlinkClick r:id="" action="ppaction://media"/>
          </p:cNvPr>
          <p:cNvPicPr>
            <a:picLocks noRot="1" noChangeAspect="1"/>
          </p:cNvPicPr>
          <p:nvPr>
            <a:wavAudioFile r:embed="rId2" name="~PP2647.WAV"/>
          </p:nvPr>
        </p:nvPicPr>
        <p:blipFill>
          <a:blip r:embed="rId7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77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7" name="Rectangle 9"/>
          <p:cNvSpPr>
            <a:spLocks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28600" y="381000"/>
            <a:ext cx="8763000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 smtClean="0">
                <a:ea typeface="Calibri" pitchFamily="34" charset="0"/>
                <a:cs typeface="Times New Roman" pitchFamily="18" charset="0"/>
              </a:rPr>
              <a:t>Purpose: </a:t>
            </a:r>
          </a:p>
          <a:p>
            <a:r>
              <a:rPr lang="en-US" sz="3200" dirty="0" smtClean="0"/>
              <a:t>The amounts in set C (9, 10, 11 &amp; 20) are intentionally chosen to highlight the strategy of using the 10. </a:t>
            </a:r>
          </a:p>
          <a:p>
            <a:endParaRPr lang="en-US" sz="3200" dirty="0" smtClean="0"/>
          </a:p>
          <a:p>
            <a:endParaRPr lang="en-US" sz="32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7315200" y="1524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3341.5</a:t>
            </a:r>
            <a:endParaRPr lang="en-US" dirty="0"/>
          </a:p>
        </p:txBody>
      </p:sp>
      <p:pic>
        <p:nvPicPr>
          <p:cNvPr id="5" name="~PP1557.WAV">
            <a:hlinkClick r:id="" action="ppaction://media"/>
          </p:cNvPr>
          <p:cNvPicPr>
            <a:picLocks noRot="1" noChangeAspect="1"/>
          </p:cNvPicPr>
          <p:nvPr>
            <a:wavAudioFile r:embed="rId1" name="~PP1557.WAV"/>
          </p:nvPr>
        </p:nvPicPr>
        <p:blipFill>
          <a:blip r:embed="rId3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  <p:pic>
        <p:nvPicPr>
          <p:cNvPr id="7" name="Picture 6" descr="CCF01152013_00001 (2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5800" y="2667000"/>
            <a:ext cx="2489572" cy="1684020"/>
          </a:xfrm>
          <a:prstGeom prst="rect">
            <a:avLst/>
          </a:prstGeom>
        </p:spPr>
      </p:pic>
      <p:pic>
        <p:nvPicPr>
          <p:cNvPr id="8" name="Picture 7" descr="CCF01152013_000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91200" y="4953000"/>
            <a:ext cx="2481625" cy="1571739"/>
          </a:xfrm>
          <a:prstGeom prst="rect">
            <a:avLst/>
          </a:prstGeom>
        </p:spPr>
      </p:pic>
      <p:pic>
        <p:nvPicPr>
          <p:cNvPr id="9" name="Picture 8" descr="CCF01152013_00002b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57400" y="4800600"/>
            <a:ext cx="3124200" cy="172852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057400" y="4648200"/>
            <a:ext cx="3200400" cy="1905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CCF01152013_00000 (3)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62400" y="2209800"/>
            <a:ext cx="3513582" cy="192490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638800" y="4876800"/>
            <a:ext cx="3200400" cy="1752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09600" y="2514600"/>
            <a:ext cx="2743200" cy="1905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962400" y="2133600"/>
            <a:ext cx="3505200" cy="2286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Tm="558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315200" y="1524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3341.5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877432"/>
            <a:ext cx="8458200" cy="538609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What to notice: </a:t>
            </a:r>
          </a:p>
          <a:p>
            <a:endParaRPr lang="en-US" sz="3200" dirty="0" smtClean="0">
              <a:cs typeface="Times New Roman" pitchFamily="18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en-US" sz="2800" dirty="0" smtClean="0">
                <a:cs typeface="Times New Roman" pitchFamily="18" charset="0"/>
              </a:rPr>
              <a:t>Does the student add “10” as a chunk?</a:t>
            </a:r>
          </a:p>
          <a:p>
            <a:pPr lvl="1"/>
            <a:r>
              <a:rPr lang="en-US" sz="2800" dirty="0" smtClean="0">
                <a:cs typeface="Times New Roman" pitchFamily="18" charset="0"/>
              </a:rPr>
              <a:t>-If not, student may benefit from work with a 10 row bead rack (adding rows of 10) or other base 10 setting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cs typeface="Times New Roman" pitchFamily="18" charset="0"/>
              </a:rPr>
              <a:t>Does the student use chunks of “10” when adding 9, 11 or 20?</a:t>
            </a:r>
          </a:p>
          <a:p>
            <a:pPr lvl="1"/>
            <a:r>
              <a:rPr lang="en-US" sz="2800" dirty="0" smtClean="0">
                <a:cs typeface="Times New Roman" pitchFamily="18" charset="0"/>
              </a:rPr>
              <a:t>-Use questioning and supportive materials to bring out connections</a:t>
            </a:r>
          </a:p>
          <a:p>
            <a:pPr lvl="1"/>
            <a:r>
              <a:rPr lang="en-US" sz="2800" dirty="0" smtClean="0">
                <a:cs typeface="Times New Roman" pitchFamily="18" charset="0"/>
              </a:rPr>
              <a:t>-Record strategies using an Empty Number Line</a:t>
            </a:r>
          </a:p>
          <a:p>
            <a:pPr lvl="1"/>
            <a:r>
              <a:rPr lang="en-US" sz="2800" dirty="0" smtClean="0">
                <a:cs typeface="Times New Roman" pitchFamily="18" charset="0"/>
              </a:rPr>
              <a:t>-Continue with the activity!</a:t>
            </a:r>
          </a:p>
          <a:p>
            <a:pPr lvl="0">
              <a:buFont typeface="Arial" pitchFamily="34" charset="0"/>
              <a:buChar char="•"/>
            </a:pPr>
            <a:endParaRPr lang="en-US" sz="2800" dirty="0" smtClean="0">
              <a:cs typeface="Times New Roman" pitchFamily="18" charset="0"/>
            </a:endParaRPr>
          </a:p>
        </p:txBody>
      </p:sp>
      <p:pic>
        <p:nvPicPr>
          <p:cNvPr id="9" name="~PP1600.WAV">
            <a:hlinkClick r:id="" action="ppaction://media"/>
          </p:cNvPr>
          <p:cNvPicPr>
            <a:picLocks noRot="1" noChangeAspect="1"/>
          </p:cNvPicPr>
          <p:nvPr>
            <a:wavAudioFile r:embed="rId1" name="~PP1600.WAV"/>
          </p:nvPr>
        </p:nvPicPr>
        <p:blipFill>
          <a:blip r:embed="rId3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09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 Group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28600" y="1219200"/>
          <a:ext cx="8763000" cy="54206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1857"/>
                <a:gridCol w="2190750"/>
                <a:gridCol w="5320393"/>
              </a:tblGrid>
              <a:tr h="607894">
                <a:tc>
                  <a:txBody>
                    <a:bodyPr/>
                    <a:lstStyle/>
                    <a:p>
                      <a:r>
                        <a:rPr lang="en-US" dirty="0" smtClean="0"/>
                        <a:t>KNP</a:t>
                      </a:r>
                      <a:r>
                        <a:rPr lang="en-US" baseline="0" dirty="0" smtClean="0"/>
                        <a:t> IG Number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Task Name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Description</a:t>
                      </a:r>
                      <a:endParaRPr lang="en-US" dirty="0"/>
                    </a:p>
                  </a:txBody>
                  <a:tcPr/>
                </a:tc>
              </a:tr>
              <a:tr h="607894">
                <a:tc>
                  <a:txBody>
                    <a:bodyPr/>
                    <a:lstStyle/>
                    <a:p>
                      <a:r>
                        <a:rPr lang="en-US" b="1" dirty="0" smtClean="0"/>
                        <a:t>A 3341.</a:t>
                      </a:r>
                      <a:r>
                        <a:rPr lang="en-US" b="1" baseline="0" dirty="0" smtClean="0"/>
                        <a:t>0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Beaded</a:t>
                      </a:r>
                      <a:r>
                        <a:rPr lang="en-US" baseline="0" dirty="0" smtClean="0"/>
                        <a:t> Chenille Stems (up to 10)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Count beads</a:t>
                      </a:r>
                      <a:r>
                        <a:rPr lang="en-US" baseline="0" dirty="0" smtClean="0"/>
                        <a:t> on one stem (up to 10)</a:t>
                      </a:r>
                      <a:endParaRPr lang="en-US" dirty="0"/>
                    </a:p>
                  </a:txBody>
                  <a:tcPr/>
                </a:tc>
              </a:tr>
              <a:tr h="6078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A 3341.</a:t>
                      </a:r>
                      <a:r>
                        <a:rPr lang="en-US" b="1" baseline="0" dirty="0" smtClean="0"/>
                        <a:t>1</a:t>
                      </a:r>
                      <a:endParaRPr lang="en-US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Beaded</a:t>
                      </a:r>
                      <a:r>
                        <a:rPr lang="en-US" baseline="0" dirty="0" smtClean="0"/>
                        <a:t> Chenille Stems (total to 10)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Count beads on two stems (total to 20)</a:t>
                      </a:r>
                      <a:endParaRPr lang="en-US" dirty="0"/>
                    </a:p>
                  </a:txBody>
                  <a:tcPr/>
                </a:tc>
              </a:tr>
              <a:tr h="8684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A 3341.</a:t>
                      </a:r>
                      <a:r>
                        <a:rPr lang="en-US" b="1" baseline="0" dirty="0" smtClean="0"/>
                        <a:t>2</a:t>
                      </a:r>
                      <a:endParaRPr lang="en-US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Beaded Chenille</a:t>
                      </a:r>
                      <a:r>
                        <a:rPr lang="en-US" baseline="0" dirty="0" smtClean="0"/>
                        <a:t> Stems (screened addends)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Determine total</a:t>
                      </a:r>
                      <a:r>
                        <a:rPr lang="en-US" baseline="0" dirty="0" smtClean="0"/>
                        <a:t> of </a:t>
                      </a:r>
                      <a:r>
                        <a:rPr lang="en-US" dirty="0" smtClean="0"/>
                        <a:t>one</a:t>
                      </a:r>
                      <a:r>
                        <a:rPr lang="en-US" baseline="0" dirty="0" smtClean="0"/>
                        <a:t> stem (up to 15 beads) and one card (up to 6 beads) with both screened</a:t>
                      </a:r>
                      <a:endParaRPr lang="en-US" dirty="0"/>
                    </a:p>
                  </a:txBody>
                  <a:tcPr/>
                </a:tc>
              </a:tr>
              <a:tr h="6078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A 3341.</a:t>
                      </a:r>
                      <a:r>
                        <a:rPr lang="en-US" b="1" baseline="0" dirty="0" smtClean="0"/>
                        <a:t>3</a:t>
                      </a:r>
                      <a:endParaRPr lang="en-US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Bead cards</a:t>
                      </a:r>
                      <a:r>
                        <a:rPr lang="en-US" baseline="0" dirty="0" smtClean="0"/>
                        <a:t> addition (screened addends)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Determine total of one card (up to 26</a:t>
                      </a:r>
                      <a:r>
                        <a:rPr lang="en-US" baseline="0" dirty="0" smtClean="0"/>
                        <a:t> beads) and one card (up to 6 beads) with both screened</a:t>
                      </a:r>
                      <a:endParaRPr lang="en-US" dirty="0"/>
                    </a:p>
                  </a:txBody>
                  <a:tcPr/>
                </a:tc>
              </a:tr>
              <a:tr h="6078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A 3341.</a:t>
                      </a:r>
                      <a:r>
                        <a:rPr lang="en-US" b="1" baseline="0" dirty="0" smtClean="0"/>
                        <a:t>4</a:t>
                      </a:r>
                      <a:endParaRPr lang="en-US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Bead cards </a:t>
                      </a:r>
                      <a:r>
                        <a:rPr lang="en-US" baseline="0" dirty="0" smtClean="0"/>
                        <a:t>(find the difference)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Determine the difference of amounts shown on two</a:t>
                      </a:r>
                      <a:r>
                        <a:rPr lang="en-US" baseline="0" dirty="0" smtClean="0"/>
                        <a:t> cards</a:t>
                      </a:r>
                      <a:endParaRPr lang="en-US" dirty="0"/>
                    </a:p>
                  </a:txBody>
                  <a:tcPr/>
                </a:tc>
              </a:tr>
              <a:tr h="6078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A 3341.</a:t>
                      </a:r>
                      <a:r>
                        <a:rPr lang="en-US" b="1" baseline="0" dirty="0" smtClean="0"/>
                        <a:t>5</a:t>
                      </a:r>
                      <a:endParaRPr lang="en-US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Bead cards (addition strategies)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Determine total of one card (up to 26</a:t>
                      </a:r>
                      <a:r>
                        <a:rPr lang="en-US" baseline="0" dirty="0" smtClean="0"/>
                        <a:t> beads) and one card (up to 9-11 or 20 beads) with both screened</a:t>
                      </a:r>
                      <a:endParaRPr lang="en-US" dirty="0"/>
                    </a:p>
                  </a:txBody>
                  <a:tcPr/>
                </a:tc>
              </a:tr>
              <a:tr h="66581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A 3341.6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Bead cards</a:t>
                      </a:r>
                      <a:r>
                        <a:rPr lang="en-US" baseline="0" dirty="0" smtClean="0"/>
                        <a:t> (facile addition within 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Determine total of up to 4 cards</a:t>
                      </a:r>
                      <a:r>
                        <a:rPr lang="en-US" baseline="0" dirty="0" smtClean="0"/>
                        <a:t> (up to 26 beads each) with all screened</a:t>
                      </a:r>
                      <a:endParaRPr lang="en-US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Freeform 7"/>
          <p:cNvSpPr/>
          <p:nvPr/>
        </p:nvSpPr>
        <p:spPr>
          <a:xfrm>
            <a:off x="228600" y="5562600"/>
            <a:ext cx="9411586" cy="1295400"/>
          </a:xfrm>
          <a:custGeom>
            <a:avLst/>
            <a:gdLst>
              <a:gd name="connsiteX0" fmla="*/ 2534093 w 10017641"/>
              <a:gd name="connsiteY0" fmla="*/ 49618 h 955157"/>
              <a:gd name="connsiteX1" fmla="*/ 652130 w 10017641"/>
              <a:gd name="connsiteY1" fmla="*/ 81516 h 955157"/>
              <a:gd name="connsiteX2" fmla="*/ 56707 w 10017641"/>
              <a:gd name="connsiteY2" fmla="*/ 421758 h 955157"/>
              <a:gd name="connsiteX3" fmla="*/ 311888 w 10017641"/>
              <a:gd name="connsiteY3" fmla="*/ 783265 h 955157"/>
              <a:gd name="connsiteX4" fmla="*/ 1917405 w 10017641"/>
              <a:gd name="connsiteY4" fmla="*/ 836427 h 955157"/>
              <a:gd name="connsiteX5" fmla="*/ 8541488 w 10017641"/>
              <a:gd name="connsiteY5" fmla="*/ 836427 h 955157"/>
              <a:gd name="connsiteX6" fmla="*/ 8807302 w 10017641"/>
              <a:gd name="connsiteY6" fmla="*/ 124046 h 955157"/>
              <a:gd name="connsiteX7" fmla="*/ 1279451 w 10017641"/>
              <a:gd name="connsiteY7" fmla="*/ 92148 h 955157"/>
              <a:gd name="connsiteX8" fmla="*/ 1279451 w 10017641"/>
              <a:gd name="connsiteY8" fmla="*/ 92148 h 955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17641" h="955157">
                <a:moveTo>
                  <a:pt x="2534093" y="49618"/>
                </a:moveTo>
                <a:lnTo>
                  <a:pt x="652130" y="81516"/>
                </a:lnTo>
                <a:cubicBezTo>
                  <a:pt x="239232" y="143539"/>
                  <a:pt x="113414" y="304800"/>
                  <a:pt x="56707" y="421758"/>
                </a:cubicBezTo>
                <a:cubicBezTo>
                  <a:pt x="0" y="538716"/>
                  <a:pt x="1772" y="714153"/>
                  <a:pt x="311888" y="783265"/>
                </a:cubicBezTo>
                <a:cubicBezTo>
                  <a:pt x="622004" y="852377"/>
                  <a:pt x="1917405" y="836427"/>
                  <a:pt x="1917405" y="836427"/>
                </a:cubicBezTo>
                <a:cubicBezTo>
                  <a:pt x="3289005" y="845287"/>
                  <a:pt x="7393172" y="955157"/>
                  <a:pt x="8541488" y="836427"/>
                </a:cubicBezTo>
                <a:cubicBezTo>
                  <a:pt x="9689804" y="717697"/>
                  <a:pt x="10017641" y="248092"/>
                  <a:pt x="8807302" y="124046"/>
                </a:cubicBezTo>
                <a:cubicBezTo>
                  <a:pt x="7596963" y="0"/>
                  <a:pt x="1279451" y="92148"/>
                  <a:pt x="1279451" y="92148"/>
                </a:cubicBezTo>
                <a:lnTo>
                  <a:pt x="1279451" y="92148"/>
                </a:lnTo>
              </a:path>
            </a:pathLst>
          </a:cu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~PP903.WAV">
            <a:hlinkClick r:id="" action="ppaction://media"/>
          </p:cNvPr>
          <p:cNvPicPr>
            <a:picLocks noRot="1" noChangeAspect="1"/>
          </p:cNvPicPr>
          <p:nvPr>
            <a:wavAudioFile r:embed="rId2" name="~PP903.WAV"/>
          </p:nvPr>
        </p:nvPicPr>
        <p:blipFill>
          <a:blip r:embed="rId4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12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dirty="0" smtClean="0"/>
              <a:t>A 3341.6</a:t>
            </a:r>
            <a:endParaRPr lang="en-US" sz="72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sz="400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</a:rPr>
              <a:t>Bead cards (facile addition within 100)</a:t>
            </a:r>
            <a:endParaRPr lang="en-US" dirty="0" smtClean="0"/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r>
              <a:rPr lang="en-US" dirty="0" smtClean="0"/>
              <a:t>I can…</a:t>
            </a:r>
          </a:p>
          <a:p>
            <a:pPr algn="ctr">
              <a:buNone/>
            </a:pPr>
            <a:r>
              <a:rPr lang="en-US" dirty="0" smtClean="0"/>
              <a:t>... use composite strategies to add within 100.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300117" y="5105400"/>
            <a:ext cx="42007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/>
              <a:t>Standards: 2.NBT.5, 2.NBT.6</a:t>
            </a:r>
          </a:p>
        </p:txBody>
      </p:sp>
      <p:pic>
        <p:nvPicPr>
          <p:cNvPr id="8" name="~PP1594.WAV">
            <a:hlinkClick r:id="" action="ppaction://media"/>
          </p:cNvPr>
          <p:cNvPicPr>
            <a:picLocks noRot="1" noChangeAspect="1"/>
          </p:cNvPicPr>
          <p:nvPr>
            <a:wavAudioFile r:embed="rId1" name="~PP1594.WAV"/>
          </p:nvPr>
        </p:nvPicPr>
        <p:blipFill>
          <a:blip r:embed="rId3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6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Bead Cards Addition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315200" y="1524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3341.3</a:t>
            </a:r>
            <a:endParaRPr lang="en-US" dirty="0"/>
          </a:p>
        </p:txBody>
      </p:sp>
      <p:pic>
        <p:nvPicPr>
          <p:cNvPr id="12290" name="Picture 2" descr="2012-08-31%20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" y="-5851525"/>
            <a:ext cx="2378075" cy="1968500"/>
          </a:xfrm>
          <a:prstGeom prst="rect">
            <a:avLst/>
          </a:prstGeom>
          <a:noFill/>
        </p:spPr>
      </p:pic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296" name="Rectangle 8"/>
          <p:cNvSpPr>
            <a:spLocks noChangeArrowheads="1"/>
          </p:cNvSpPr>
          <p:nvPr/>
        </p:nvSpPr>
        <p:spPr bwMode="auto">
          <a:xfrm>
            <a:off x="228600" y="1690554"/>
            <a:ext cx="86106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 smtClean="0">
                <a:ea typeface="Calibri" pitchFamily="34" charset="0"/>
                <a:cs typeface="Times New Roman" pitchFamily="18" charset="0"/>
              </a:rPr>
              <a:t>Materials: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en-US" sz="2400" dirty="0" smtClean="0">
                <a:ea typeface="Calibri" pitchFamily="34" charset="0"/>
                <a:cs typeface="Times New Roman" pitchFamily="18" charset="0"/>
              </a:rPr>
              <a:t>Bead cards Set A (15 to 26 beads in a structured arrangement)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lang="en-US" sz="2400" baseline="0" dirty="0" smtClean="0">
              <a:ea typeface="Calibri" pitchFamily="34" charset="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2297" name="Rectangle 9"/>
          <p:cNvSpPr>
            <a:spLocks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819400"/>
            <a:ext cx="3549068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33600" y="3352800"/>
            <a:ext cx="3581499" cy="252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81600" y="3733800"/>
            <a:ext cx="3678487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~PP148.WAV">
            <a:hlinkClick r:id="" action="ppaction://media"/>
          </p:cNvPr>
          <p:cNvPicPr>
            <a:picLocks noRot="1" noChangeAspect="1"/>
          </p:cNvPicPr>
          <p:nvPr>
            <a:wavAudioFile r:embed="rId1" name="~PP148.WAV"/>
          </p:nvPr>
        </p:nvPicPr>
        <p:blipFill>
          <a:blip r:embed="rId7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4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315200" y="1524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3341.6</a:t>
            </a:r>
            <a:endParaRPr lang="en-US" dirty="0"/>
          </a:p>
        </p:txBody>
      </p:sp>
      <p:pic>
        <p:nvPicPr>
          <p:cNvPr id="12290" name="Picture 2" descr="2012-08-31%20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5" y="-5851525"/>
            <a:ext cx="2378075" cy="1968500"/>
          </a:xfrm>
          <a:prstGeom prst="rect">
            <a:avLst/>
          </a:prstGeom>
          <a:noFill/>
        </p:spPr>
      </p:pic>
      <p:sp>
        <p:nvSpPr>
          <p:cNvPr id="12297" name="Rectangle 9"/>
          <p:cNvSpPr>
            <a:spLocks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04800" y="228600"/>
            <a:ext cx="83820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 smtClean="0"/>
              <a:t>During a turn:</a:t>
            </a:r>
          </a:p>
          <a:p>
            <a:pPr lvl="0"/>
            <a:endParaRPr lang="en-US" sz="2800" dirty="0" smtClean="0"/>
          </a:p>
          <a:p>
            <a:pPr marL="457200" lvl="0" indent="-457200">
              <a:buAutoNum type="arabicParenBoth"/>
            </a:pPr>
            <a:r>
              <a:rPr lang="en-US" sz="2800" dirty="0" smtClean="0">
                <a:ea typeface="Calibri"/>
                <a:cs typeface="Calibri"/>
              </a:rPr>
              <a:t>Student </a:t>
            </a:r>
            <a:r>
              <a:rPr lang="en-US" sz="2800" dirty="0">
                <a:ea typeface="Calibri"/>
                <a:cs typeface="Calibri"/>
              </a:rPr>
              <a:t>will draw </a:t>
            </a:r>
            <a:r>
              <a:rPr lang="en-US" sz="2800" dirty="0" smtClean="0">
                <a:ea typeface="Calibri"/>
                <a:cs typeface="Calibri"/>
              </a:rPr>
              <a:t>a card from set A and, after a brief glance, cover or turn over the card.</a:t>
            </a:r>
          </a:p>
          <a:p>
            <a:pPr marL="342900" lvl="0" indent="-342900">
              <a:buAutoNum type="arabicParenBoth"/>
            </a:pPr>
            <a:r>
              <a:rPr lang="en-US" sz="2800" dirty="0" smtClean="0">
                <a:ea typeface="Calibri"/>
                <a:cs typeface="Times New Roman"/>
              </a:rPr>
              <a:t>Student will draw a second card from set from set A and cover. </a:t>
            </a:r>
          </a:p>
          <a:p>
            <a:pPr marL="342900" lvl="0" indent="-342900">
              <a:buAutoNum type="arabicParenBoth"/>
            </a:pPr>
            <a:r>
              <a:rPr lang="en-US" sz="2800" dirty="0" smtClean="0">
                <a:ea typeface="Calibri"/>
                <a:cs typeface="Times New Roman"/>
              </a:rPr>
              <a:t>Student will find the</a:t>
            </a:r>
          </a:p>
          <a:p>
            <a:pPr marL="342900" lvl="0" indent="-342900"/>
            <a:r>
              <a:rPr lang="en-US" sz="2800" dirty="0" smtClean="0">
                <a:ea typeface="Calibri"/>
                <a:cs typeface="Times New Roman"/>
              </a:rPr>
              <a:t> sum.</a:t>
            </a:r>
          </a:p>
          <a:p>
            <a:pPr marL="342900" lvl="0" indent="-342900">
              <a:buAutoNum type="arabicParenBoth"/>
            </a:pPr>
            <a:endParaRPr lang="en-US" sz="2800" dirty="0" smtClean="0">
              <a:ea typeface="Calibri"/>
              <a:cs typeface="Times New Roman"/>
            </a:endParaRPr>
          </a:p>
          <a:p>
            <a:pPr marL="342900" lvl="0" indent="-342900"/>
            <a:endParaRPr lang="en-US" sz="2800" dirty="0" smtClean="0">
              <a:ea typeface="Calibri"/>
              <a:cs typeface="Times New Roman"/>
            </a:endParaRPr>
          </a:p>
          <a:p>
            <a:pPr marL="342900" lvl="0" indent="-342900"/>
            <a:endParaRPr lang="en-US" sz="1600" dirty="0" smtClean="0">
              <a:ea typeface="Calibri"/>
              <a:cs typeface="Times New Roman"/>
            </a:endParaRPr>
          </a:p>
          <a:p>
            <a:pPr marL="800100" lvl="1" indent="-342900"/>
            <a:r>
              <a:rPr lang="en-US" sz="2800" dirty="0" smtClean="0">
                <a:ea typeface="Calibri"/>
                <a:cs typeface="Times New Roman"/>
              </a:rPr>
              <a:t>Students can be directed to draw up to 4 cards in all. Students may write the addends down as each cards is drawn</a:t>
            </a:r>
            <a:endParaRPr lang="en-US" sz="1600" dirty="0">
              <a:ea typeface="Calibri"/>
              <a:cs typeface="Times New Roman"/>
            </a:endParaRPr>
          </a:p>
        </p:txBody>
      </p:sp>
      <p:pic>
        <p:nvPicPr>
          <p:cNvPr id="11" name="Picture 10" descr="2012-08-31 16.19.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38600" y="2590800"/>
            <a:ext cx="4343400" cy="2090197"/>
          </a:xfrm>
          <a:prstGeom prst="rect">
            <a:avLst/>
          </a:prstGeom>
        </p:spPr>
      </p:pic>
      <p:pic>
        <p:nvPicPr>
          <p:cNvPr id="7" name="~PP2834.WAV">
            <a:hlinkClick r:id="" action="ppaction://media"/>
          </p:cNvPr>
          <p:cNvPicPr>
            <a:picLocks noRot="1" noChangeAspect="1"/>
          </p:cNvPicPr>
          <p:nvPr>
            <a:wavAudioFile r:embed="rId2" name="~PP2834.WAV"/>
          </p:nvPr>
        </p:nvPicPr>
        <p:blipFill>
          <a:blip r:embed="rId6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27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7" name="Rectangle 9"/>
          <p:cNvSpPr>
            <a:spLocks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28600" y="381000"/>
            <a:ext cx="8763000" cy="45243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 smtClean="0">
                <a:ea typeface="Calibri" pitchFamily="34" charset="0"/>
                <a:cs typeface="Times New Roman" pitchFamily="18" charset="0"/>
              </a:rPr>
              <a:t>Purpose: </a:t>
            </a:r>
          </a:p>
          <a:p>
            <a:pPr lvl="0"/>
            <a:endParaRPr lang="en-US" sz="3200" b="1" dirty="0" smtClean="0">
              <a:ea typeface="Calibri" pitchFamily="34" charset="0"/>
              <a:cs typeface="Times New Roman" pitchFamily="18" charset="0"/>
            </a:endParaRPr>
          </a:p>
          <a:p>
            <a:r>
              <a:rPr lang="en-US" sz="3200" dirty="0" smtClean="0"/>
              <a:t>Students will flexible add two digit numbers in the range of 100 using a variety of math strategies.</a:t>
            </a:r>
          </a:p>
          <a:p>
            <a:endParaRPr lang="en-US" sz="3200" dirty="0" smtClean="0"/>
          </a:p>
          <a:p>
            <a:r>
              <a:rPr lang="en-US" sz="3200" dirty="0" smtClean="0"/>
              <a:t>Discussion, which includes comparing the efficiency of strategies, is </a:t>
            </a:r>
            <a:r>
              <a:rPr lang="en-US" sz="3200" dirty="0" smtClean="0"/>
              <a:t>fundamental.</a:t>
            </a:r>
            <a:endParaRPr lang="en-US" sz="3200" dirty="0" smtClean="0"/>
          </a:p>
          <a:p>
            <a:endParaRPr lang="en-US" sz="3200" dirty="0" smtClean="0"/>
          </a:p>
          <a:p>
            <a:endParaRPr lang="en-US" sz="32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7315200" y="1524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3341.6</a:t>
            </a:r>
            <a:endParaRPr lang="en-US" dirty="0"/>
          </a:p>
        </p:txBody>
      </p:sp>
      <p:pic>
        <p:nvPicPr>
          <p:cNvPr id="5" name="~PP3326.WAV">
            <a:hlinkClick r:id="" action="ppaction://media"/>
          </p:cNvPr>
          <p:cNvPicPr>
            <a:picLocks noRot="1" noChangeAspect="1"/>
          </p:cNvPicPr>
          <p:nvPr>
            <a:wavAudioFile r:embed="rId1" name="~PP3326.WAV"/>
          </p:nvPr>
        </p:nvPicPr>
        <p:blipFill>
          <a:blip r:embed="rId3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  <p:pic>
        <p:nvPicPr>
          <p:cNvPr id="7" name="Picture 6" descr="teacher_clipart_10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09854" y="3505200"/>
            <a:ext cx="3248346" cy="289102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330966" y="3993932"/>
            <a:ext cx="822434" cy="8828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CCF01152013_000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15200" y="4114800"/>
            <a:ext cx="762000" cy="482613"/>
          </a:xfrm>
          <a:prstGeom prst="rect">
            <a:avLst/>
          </a:prstGeom>
        </p:spPr>
      </p:pic>
    </p:spTree>
  </p:cSld>
  <p:clrMapOvr>
    <a:masterClrMapping/>
  </p:clrMapOvr>
  <p:transition advTm="329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Setting – Beaded Chenille Stems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96200" y="0"/>
            <a:ext cx="14478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315723"/>
                </a:solidFill>
              </a:rPr>
              <a:t>A 3341</a:t>
            </a:r>
            <a:endParaRPr lang="en-US" sz="1600" b="1" dirty="0">
              <a:solidFill>
                <a:srgbClr val="315723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" y="914400"/>
            <a:ext cx="3124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 smtClean="0"/>
          </a:p>
          <a:p>
            <a:pPr algn="ctr"/>
            <a:r>
              <a:rPr lang="en-US" sz="2800" i="1" dirty="0" smtClean="0"/>
              <a:t>(AKA: Pipe Cleaners with pony beads)</a:t>
            </a:r>
            <a:endParaRPr lang="en-US" sz="2800" i="1" dirty="0"/>
          </a:p>
        </p:txBody>
      </p:sp>
      <p:pic>
        <p:nvPicPr>
          <p:cNvPr id="12" name="Picture 11" descr="2012-08-31 12.32.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4658156" y="66244"/>
            <a:ext cx="3332888" cy="5638800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00400"/>
            <a:ext cx="2423924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http://cdn2.factorydirectcraft.com/pimages/20100201114646-714287_med/_mediu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5600" y="4038600"/>
            <a:ext cx="1905000" cy="3423478"/>
          </a:xfrm>
          <a:prstGeom prst="rect">
            <a:avLst/>
          </a:prstGeom>
          <a:noFill/>
        </p:spPr>
      </p:pic>
      <p:pic>
        <p:nvPicPr>
          <p:cNvPr id="10" name="~PP989.WAV">
            <a:hlinkClick r:id="" action="ppaction://media"/>
          </p:cNvPr>
          <p:cNvPicPr>
            <a:picLocks noRot="1" noChangeAspect="1"/>
          </p:cNvPicPr>
          <p:nvPr>
            <a:wavAudioFile r:embed="rId1" name="~PP989.WAV"/>
          </p:nvPr>
        </p:nvPicPr>
        <p:blipFill>
          <a:blip r:embed="rId6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56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CF01152013_00001 - C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3733800"/>
            <a:ext cx="4296918" cy="15445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15200" y="1524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3341.6</a:t>
            </a:r>
            <a:endParaRPr lang="en-US" dirty="0"/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296" name="Rectangle 8"/>
          <p:cNvSpPr>
            <a:spLocks noChangeArrowheads="1"/>
          </p:cNvSpPr>
          <p:nvPr/>
        </p:nvSpPr>
        <p:spPr bwMode="auto">
          <a:xfrm>
            <a:off x="381000" y="443181"/>
            <a:ext cx="7086600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Composite (Non-count-by-one)</a:t>
            </a:r>
            <a:r>
              <a:rPr kumimoji="0" lang="en-US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strategies: 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dirty="0" smtClean="0">
                <a:cs typeface="Times New Roman" pitchFamily="18" charset="0"/>
              </a:rPr>
              <a:t>Students may choose from a variety of strategies to solve. For example, for </a:t>
            </a:r>
            <a:r>
              <a:rPr lang="en-US" sz="2400" b="1" dirty="0" smtClean="0">
                <a:cs typeface="Times New Roman" pitchFamily="18" charset="0"/>
              </a:rPr>
              <a:t>21 + 25 </a:t>
            </a:r>
            <a:r>
              <a:rPr lang="en-US" dirty="0" smtClean="0">
                <a:cs typeface="Times New Roman" pitchFamily="18" charset="0"/>
              </a:rPr>
              <a:t>the student might do one of the following: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2297" name="Rectangle 9"/>
          <p:cNvSpPr>
            <a:spLocks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990600" y="1447800"/>
            <a:ext cx="3048000" cy="1754326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lvl="0" indent="-342900"/>
            <a:r>
              <a:rPr lang="en-US" b="1" dirty="0" smtClean="0">
                <a:ea typeface="Calibri"/>
                <a:cs typeface="Calibri"/>
              </a:rPr>
              <a:t>Split Strategy:</a:t>
            </a:r>
          </a:p>
          <a:p>
            <a:pPr marL="342900" lvl="0" indent="-342900"/>
            <a:r>
              <a:rPr lang="en-US" dirty="0" smtClean="0">
                <a:ea typeface="Calibri"/>
                <a:cs typeface="Calibri"/>
              </a:rPr>
              <a:t>21 = 20 + 1</a:t>
            </a:r>
          </a:p>
          <a:p>
            <a:pPr marL="342900" lvl="0" indent="-342900"/>
            <a:r>
              <a:rPr lang="en-US" dirty="0" smtClean="0">
                <a:ea typeface="Calibri"/>
                <a:cs typeface="Calibri"/>
              </a:rPr>
              <a:t>25 = 20 + 5</a:t>
            </a:r>
          </a:p>
          <a:p>
            <a:pPr marL="342900" lvl="0" indent="-342900"/>
            <a:endParaRPr lang="en-US" dirty="0" smtClean="0">
              <a:ea typeface="Calibri"/>
              <a:cs typeface="Calibri"/>
            </a:endParaRPr>
          </a:p>
          <a:p>
            <a:pPr marL="342900" lvl="0" indent="-342900"/>
            <a:r>
              <a:rPr lang="en-US" dirty="0" smtClean="0">
                <a:ea typeface="Calibri"/>
                <a:cs typeface="Calibri"/>
              </a:rPr>
              <a:t>20 + 20 = 40</a:t>
            </a:r>
          </a:p>
          <a:p>
            <a:pPr marL="342900" lvl="0" indent="-342900"/>
            <a:r>
              <a:rPr lang="en-US" dirty="0" smtClean="0">
                <a:ea typeface="Calibri"/>
                <a:cs typeface="Calibri"/>
              </a:rPr>
              <a:t>1 + 5      = 6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743200" y="2667000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46</a:t>
            </a:r>
            <a:endParaRPr lang="en-US" sz="2400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2209800" y="2667000"/>
            <a:ext cx="457200" cy="15240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2133600" y="2895600"/>
            <a:ext cx="533400" cy="76198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514600" y="1752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457200" y="3593068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/>
            <a:r>
              <a:rPr lang="en-US" b="1" dirty="0" smtClean="0">
                <a:ea typeface="Calibri"/>
                <a:cs typeface="Calibri"/>
              </a:rPr>
              <a:t>Jump Strategy: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81000" y="3505202"/>
            <a:ext cx="5791200" cy="2895598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~PP2902.WAV">
            <a:hlinkClick r:id="" action="ppaction://media"/>
          </p:cNvPr>
          <p:cNvPicPr>
            <a:picLocks noRot="1" noChangeAspect="1"/>
          </p:cNvPicPr>
          <p:nvPr>
            <a:wavAudioFile r:embed="rId1" name="~PP2902.WAV"/>
          </p:nvPr>
        </p:nvPicPr>
        <p:blipFill>
          <a:blip r:embed="rId4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  <p:pic>
        <p:nvPicPr>
          <p:cNvPr id="18" name="Picture 17" descr="CCF01152013_000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95400" y="5334000"/>
            <a:ext cx="4815214" cy="772273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562600" y="1447800"/>
            <a:ext cx="3429000" cy="369331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342900" lvl="0" indent="-342900"/>
            <a:r>
              <a:rPr lang="en-US" b="1" dirty="0" smtClean="0">
                <a:ea typeface="Calibri"/>
                <a:cs typeface="Calibri"/>
              </a:rPr>
              <a:t>Transformation :</a:t>
            </a:r>
          </a:p>
          <a:p>
            <a:pPr lvl="0" indent="-342900"/>
            <a:r>
              <a:rPr lang="en-US" dirty="0" smtClean="0">
                <a:ea typeface="Calibri"/>
                <a:cs typeface="Calibri"/>
              </a:rPr>
              <a:t>“Move” 1 from the 21 to the 25, to create the equal but easier problem “20 + 26”. </a:t>
            </a:r>
          </a:p>
          <a:p>
            <a:pPr lvl="0" indent="-342900"/>
            <a:endParaRPr lang="en-US" dirty="0" smtClean="0">
              <a:ea typeface="Calibri"/>
              <a:cs typeface="Calibri"/>
            </a:endParaRPr>
          </a:p>
          <a:p>
            <a:pPr lvl="0" indent="-342900"/>
            <a:endParaRPr lang="en-US" dirty="0" smtClean="0">
              <a:ea typeface="Calibri"/>
              <a:cs typeface="Calibri"/>
            </a:endParaRPr>
          </a:p>
          <a:p>
            <a:pPr lvl="0" indent="-342900"/>
            <a:endParaRPr lang="en-US" dirty="0" smtClean="0">
              <a:ea typeface="Calibri"/>
              <a:cs typeface="Calibri"/>
            </a:endParaRPr>
          </a:p>
          <a:p>
            <a:pPr lvl="0" indent="-342900"/>
            <a:r>
              <a:rPr lang="en-US" dirty="0" smtClean="0">
                <a:ea typeface="Calibri"/>
                <a:cs typeface="Calibri"/>
              </a:rPr>
              <a:t>Written symbolically:</a:t>
            </a:r>
          </a:p>
          <a:p>
            <a:pPr marL="342900" lvl="0" indent="-342900"/>
            <a:r>
              <a:rPr lang="en-US" dirty="0" smtClean="0">
                <a:ea typeface="Calibri"/>
                <a:cs typeface="Calibri"/>
              </a:rPr>
              <a:t>21 + 25 </a:t>
            </a:r>
          </a:p>
          <a:p>
            <a:pPr marL="342900" lvl="0" indent="-342900"/>
            <a:r>
              <a:rPr lang="en-US" dirty="0" smtClean="0">
                <a:ea typeface="Calibri"/>
                <a:cs typeface="Calibri"/>
              </a:rPr>
              <a:t>= (20 + 1) + 25</a:t>
            </a:r>
          </a:p>
          <a:p>
            <a:pPr marL="342900" lvl="0" indent="-342900"/>
            <a:r>
              <a:rPr lang="en-US" dirty="0" smtClean="0">
                <a:ea typeface="Calibri"/>
                <a:cs typeface="Calibri"/>
              </a:rPr>
              <a:t>= 20 + (1 + 25) </a:t>
            </a:r>
          </a:p>
          <a:p>
            <a:pPr marL="342900" lvl="0" indent="-342900"/>
            <a:r>
              <a:rPr lang="en-US" dirty="0" smtClean="0">
                <a:ea typeface="Calibri"/>
                <a:cs typeface="Calibri"/>
              </a:rPr>
              <a:t>= 20 + 26 </a:t>
            </a:r>
          </a:p>
          <a:p>
            <a:pPr marL="342900" lvl="0" indent="-342900"/>
            <a:r>
              <a:rPr lang="en-US" dirty="0" smtClean="0">
                <a:ea typeface="Calibri"/>
                <a:cs typeface="Calibri"/>
              </a:rPr>
              <a:t>= 46</a:t>
            </a:r>
          </a:p>
        </p:txBody>
      </p:sp>
      <p:pic>
        <p:nvPicPr>
          <p:cNvPr id="19" name="Picture 18" descr="CCF01152013_00000 (2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34200" y="2590800"/>
            <a:ext cx="1752600" cy="841399"/>
          </a:xfrm>
          <a:prstGeom prst="rect">
            <a:avLst/>
          </a:prstGeom>
        </p:spPr>
      </p:pic>
    </p:spTree>
  </p:cSld>
  <p:clrMapOvr>
    <a:masterClrMapping/>
  </p:clrMapOvr>
  <p:transition advTm="1753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2-04-20 at 9.08.54 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" y="0"/>
            <a:ext cx="9133538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4800600"/>
            <a:ext cx="39624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33400" y="4495800"/>
            <a:ext cx="8153400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315723"/>
                </a:solidFill>
              </a:rPr>
              <a:t>Thank You!</a:t>
            </a:r>
          </a:p>
          <a:p>
            <a:pPr algn="ctr"/>
            <a:endParaRPr lang="en-US" sz="2000" b="1" dirty="0" smtClean="0">
              <a:solidFill>
                <a:srgbClr val="315723"/>
              </a:solidFill>
            </a:endParaRPr>
          </a:p>
          <a:p>
            <a:pPr algn="ctr"/>
            <a:endParaRPr lang="en-US" sz="2000" b="1" dirty="0" smtClean="0">
              <a:solidFill>
                <a:srgbClr val="315723"/>
              </a:solidFill>
            </a:endParaRPr>
          </a:p>
          <a:p>
            <a:pPr algn="ctr"/>
            <a:r>
              <a:rPr lang="en-US" sz="2000" b="1" dirty="0" smtClean="0">
                <a:solidFill>
                  <a:srgbClr val="315723"/>
                </a:solidFill>
              </a:rPr>
              <a:t>Please visit </a:t>
            </a:r>
            <a:r>
              <a:rPr lang="en-US" sz="2000" b="1" dirty="0" smtClean="0">
                <a:solidFill>
                  <a:srgbClr val="FF0000"/>
                </a:solidFill>
              </a:rPr>
              <a:t>knp.kentuckymathematics.org</a:t>
            </a:r>
            <a:r>
              <a:rPr lang="en-US" sz="2000" b="1" dirty="0" smtClean="0">
                <a:solidFill>
                  <a:srgbClr val="315723"/>
                </a:solidFill>
              </a:rPr>
              <a:t> for more information.</a:t>
            </a:r>
            <a:endParaRPr lang="en-US" sz="2000" b="1" dirty="0">
              <a:solidFill>
                <a:srgbClr val="315723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6248400"/>
            <a:ext cx="3962400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~PP1378.WAV">
            <a:hlinkClick r:id="" action="ppaction://media"/>
          </p:cNvPr>
          <p:cNvPicPr>
            <a:picLocks noRot="1" noChangeAspect="1"/>
          </p:cNvPicPr>
          <p:nvPr>
            <a:wavAudioFile r:embed="rId1" name="~PP1378.WAV"/>
          </p:nvPr>
        </p:nvPicPr>
        <p:blipFill>
          <a:blip r:embed="rId4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72243798"/>
      </p:ext>
    </p:extLst>
  </p:cSld>
  <p:clrMapOvr>
    <a:masterClrMapping/>
  </p:clrMapOvr>
  <p:transition advTm="107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Setting - Cards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96200" y="0"/>
            <a:ext cx="14478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315723"/>
                </a:solidFill>
              </a:rPr>
              <a:t>A 3341</a:t>
            </a:r>
            <a:endParaRPr lang="en-US" sz="1600" b="1" dirty="0">
              <a:solidFill>
                <a:srgbClr val="315723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1447800"/>
            <a:ext cx="3901098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0" y="1447800"/>
            <a:ext cx="33528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Cards :</a:t>
            </a:r>
          </a:p>
          <a:p>
            <a:r>
              <a:rPr lang="en-US" sz="2800" dirty="0" smtClean="0"/>
              <a:t>Sets A &amp; C – Showing 9 to 26 beads in row structure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pPr lvl="1"/>
            <a:r>
              <a:rPr lang="en-US" sz="2800" dirty="0" smtClean="0"/>
              <a:t>Set B - Showing 1 to 6 beads in a die arrangement</a:t>
            </a:r>
          </a:p>
          <a:p>
            <a:endParaRPr lang="en-US" sz="28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3429000" y="3581400"/>
            <a:ext cx="5715000" cy="3523407"/>
            <a:chOff x="3429000" y="3581400"/>
            <a:chExt cx="5715000" cy="3523407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429000" y="3581400"/>
              <a:ext cx="3619500" cy="25901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943600" y="5029200"/>
              <a:ext cx="3200400" cy="20756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3" name="~PP1433.WAV">
            <a:hlinkClick r:id="" action="ppaction://media"/>
          </p:cNvPr>
          <p:cNvPicPr>
            <a:picLocks noRot="1" noChangeAspect="1"/>
          </p:cNvPicPr>
          <p:nvPr>
            <a:wavAudioFile r:embed="rId2" name="~PP1433.WAV"/>
          </p:nvPr>
        </p:nvPicPr>
        <p:blipFill>
          <a:blip r:embed="rId7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86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Setting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371600"/>
            <a:ext cx="4937823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0" y="2971143"/>
            <a:ext cx="5106917" cy="3886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410200" y="1066800"/>
            <a:ext cx="3352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Cards are available as a PDF in both color and B&amp;W versions.</a:t>
            </a:r>
          </a:p>
          <a:p>
            <a:endParaRPr lang="en-US" sz="2800" dirty="0"/>
          </a:p>
        </p:txBody>
      </p:sp>
      <p:pic>
        <p:nvPicPr>
          <p:cNvPr id="9" name="~PP1332.WAV">
            <a:hlinkClick r:id="" action="ppaction://media"/>
          </p:cNvPr>
          <p:cNvPicPr>
            <a:picLocks noRot="1" noChangeAspect="1"/>
          </p:cNvPicPr>
          <p:nvPr>
            <a:wavAudioFile r:embed="rId1" name="~PP1332.WAV"/>
          </p:nvPr>
        </p:nvPicPr>
        <p:blipFill>
          <a:blip r:embed="rId5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3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 Group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28600" y="1219200"/>
          <a:ext cx="8763000" cy="54206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1857"/>
                <a:gridCol w="2190750"/>
                <a:gridCol w="5320393"/>
              </a:tblGrid>
              <a:tr h="607894">
                <a:tc>
                  <a:txBody>
                    <a:bodyPr/>
                    <a:lstStyle/>
                    <a:p>
                      <a:r>
                        <a:rPr lang="en-US" dirty="0" smtClean="0"/>
                        <a:t>KNP</a:t>
                      </a:r>
                      <a:r>
                        <a:rPr lang="en-US" baseline="0" dirty="0" smtClean="0"/>
                        <a:t> IG Number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Task Name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Description</a:t>
                      </a:r>
                      <a:endParaRPr lang="en-US" dirty="0"/>
                    </a:p>
                  </a:txBody>
                  <a:tcPr/>
                </a:tc>
              </a:tr>
              <a:tr h="607894">
                <a:tc>
                  <a:txBody>
                    <a:bodyPr/>
                    <a:lstStyle/>
                    <a:p>
                      <a:r>
                        <a:rPr lang="en-US" b="1" dirty="0" smtClean="0"/>
                        <a:t>A 3341.</a:t>
                      </a:r>
                      <a:r>
                        <a:rPr lang="en-US" b="1" baseline="0" dirty="0" smtClean="0"/>
                        <a:t>0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Beaded</a:t>
                      </a:r>
                      <a:r>
                        <a:rPr lang="en-US" baseline="0" dirty="0" smtClean="0"/>
                        <a:t> Chenille Stems (up to 10)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Count beads</a:t>
                      </a:r>
                      <a:r>
                        <a:rPr lang="en-US" baseline="0" dirty="0" smtClean="0"/>
                        <a:t> on one stem (up to 10)</a:t>
                      </a:r>
                      <a:endParaRPr lang="en-US" dirty="0"/>
                    </a:p>
                  </a:txBody>
                  <a:tcPr/>
                </a:tc>
              </a:tr>
              <a:tr h="6078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A 3341.</a:t>
                      </a:r>
                      <a:r>
                        <a:rPr lang="en-US" b="1" baseline="0" dirty="0" smtClean="0"/>
                        <a:t>1</a:t>
                      </a:r>
                      <a:endParaRPr lang="en-US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Beaded</a:t>
                      </a:r>
                      <a:r>
                        <a:rPr lang="en-US" baseline="0" dirty="0" smtClean="0"/>
                        <a:t> Chenille Stems (total to 10)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Count beads on two stems (total to 20)</a:t>
                      </a:r>
                      <a:endParaRPr lang="en-US" dirty="0"/>
                    </a:p>
                  </a:txBody>
                  <a:tcPr/>
                </a:tc>
              </a:tr>
              <a:tr h="8684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A 3341.</a:t>
                      </a:r>
                      <a:r>
                        <a:rPr lang="en-US" b="1" baseline="0" dirty="0" smtClean="0"/>
                        <a:t>2</a:t>
                      </a:r>
                      <a:endParaRPr lang="en-US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Beaded Chenille</a:t>
                      </a:r>
                      <a:r>
                        <a:rPr lang="en-US" baseline="0" dirty="0" smtClean="0"/>
                        <a:t> Stems (screened addends)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Determine total</a:t>
                      </a:r>
                      <a:r>
                        <a:rPr lang="en-US" baseline="0" dirty="0" smtClean="0"/>
                        <a:t> of </a:t>
                      </a:r>
                      <a:r>
                        <a:rPr lang="en-US" dirty="0" smtClean="0"/>
                        <a:t>one</a:t>
                      </a:r>
                      <a:r>
                        <a:rPr lang="en-US" baseline="0" dirty="0" smtClean="0"/>
                        <a:t> stem (up to 15 beads) and one card (up to 6 beads) with both screened</a:t>
                      </a:r>
                      <a:endParaRPr lang="en-US" dirty="0"/>
                    </a:p>
                  </a:txBody>
                  <a:tcPr/>
                </a:tc>
              </a:tr>
              <a:tr h="6078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A 3341.</a:t>
                      </a:r>
                      <a:r>
                        <a:rPr lang="en-US" b="1" baseline="0" dirty="0" smtClean="0"/>
                        <a:t>3</a:t>
                      </a:r>
                      <a:endParaRPr lang="en-US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Bead cards</a:t>
                      </a:r>
                      <a:r>
                        <a:rPr lang="en-US" baseline="0" dirty="0" smtClean="0"/>
                        <a:t> addition (screened addends)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Determine total of one card (up to 26</a:t>
                      </a:r>
                      <a:r>
                        <a:rPr lang="en-US" baseline="0" dirty="0" smtClean="0"/>
                        <a:t> beads) and one card (up to 6 beads) with both screened</a:t>
                      </a:r>
                      <a:endParaRPr lang="en-US" dirty="0"/>
                    </a:p>
                  </a:txBody>
                  <a:tcPr/>
                </a:tc>
              </a:tr>
              <a:tr h="6078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A 3341.</a:t>
                      </a:r>
                      <a:r>
                        <a:rPr lang="en-US" b="1" baseline="0" dirty="0" smtClean="0"/>
                        <a:t>4</a:t>
                      </a:r>
                      <a:endParaRPr lang="en-US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Bead cards </a:t>
                      </a:r>
                      <a:r>
                        <a:rPr lang="en-US" baseline="0" dirty="0" smtClean="0"/>
                        <a:t>(find the difference)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Determine the difference of amounts shown on two</a:t>
                      </a:r>
                      <a:r>
                        <a:rPr lang="en-US" baseline="0" dirty="0" smtClean="0"/>
                        <a:t> cards</a:t>
                      </a:r>
                      <a:endParaRPr lang="en-US" dirty="0"/>
                    </a:p>
                  </a:txBody>
                  <a:tcPr/>
                </a:tc>
              </a:tr>
              <a:tr h="6078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A 3341.</a:t>
                      </a:r>
                      <a:r>
                        <a:rPr lang="en-US" b="1" baseline="0" dirty="0" smtClean="0"/>
                        <a:t>5</a:t>
                      </a:r>
                      <a:endParaRPr lang="en-US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Bead cards (addition strategies)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Determine total of one card (up to 26</a:t>
                      </a:r>
                      <a:r>
                        <a:rPr lang="en-US" baseline="0" dirty="0" smtClean="0"/>
                        <a:t> beads) and one card (up to 9-11 or 20 beads) with both screened</a:t>
                      </a:r>
                      <a:endParaRPr lang="en-US" dirty="0"/>
                    </a:p>
                  </a:txBody>
                  <a:tcPr/>
                </a:tc>
              </a:tr>
              <a:tr h="66581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A 3341.6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Bead cards</a:t>
                      </a:r>
                      <a:r>
                        <a:rPr lang="en-US" baseline="0" dirty="0" smtClean="0"/>
                        <a:t> (facile addition within 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Determine total of up to 4 cards</a:t>
                      </a:r>
                      <a:r>
                        <a:rPr lang="en-US" baseline="0" dirty="0" smtClean="0"/>
                        <a:t> (up to 26 beads each) with all screened</a:t>
                      </a:r>
                      <a:endParaRPr lang="en-US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Freeform 7"/>
          <p:cNvSpPr/>
          <p:nvPr/>
        </p:nvSpPr>
        <p:spPr>
          <a:xfrm>
            <a:off x="113415" y="1704754"/>
            <a:ext cx="9411586" cy="955157"/>
          </a:xfrm>
          <a:custGeom>
            <a:avLst/>
            <a:gdLst>
              <a:gd name="connsiteX0" fmla="*/ 2534093 w 10017641"/>
              <a:gd name="connsiteY0" fmla="*/ 49618 h 955157"/>
              <a:gd name="connsiteX1" fmla="*/ 652130 w 10017641"/>
              <a:gd name="connsiteY1" fmla="*/ 81516 h 955157"/>
              <a:gd name="connsiteX2" fmla="*/ 56707 w 10017641"/>
              <a:gd name="connsiteY2" fmla="*/ 421758 h 955157"/>
              <a:gd name="connsiteX3" fmla="*/ 311888 w 10017641"/>
              <a:gd name="connsiteY3" fmla="*/ 783265 h 955157"/>
              <a:gd name="connsiteX4" fmla="*/ 1917405 w 10017641"/>
              <a:gd name="connsiteY4" fmla="*/ 836427 h 955157"/>
              <a:gd name="connsiteX5" fmla="*/ 8541488 w 10017641"/>
              <a:gd name="connsiteY5" fmla="*/ 836427 h 955157"/>
              <a:gd name="connsiteX6" fmla="*/ 8807302 w 10017641"/>
              <a:gd name="connsiteY6" fmla="*/ 124046 h 955157"/>
              <a:gd name="connsiteX7" fmla="*/ 1279451 w 10017641"/>
              <a:gd name="connsiteY7" fmla="*/ 92148 h 955157"/>
              <a:gd name="connsiteX8" fmla="*/ 1279451 w 10017641"/>
              <a:gd name="connsiteY8" fmla="*/ 92148 h 955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17641" h="955157">
                <a:moveTo>
                  <a:pt x="2534093" y="49618"/>
                </a:moveTo>
                <a:lnTo>
                  <a:pt x="652130" y="81516"/>
                </a:lnTo>
                <a:cubicBezTo>
                  <a:pt x="239232" y="143539"/>
                  <a:pt x="113414" y="304800"/>
                  <a:pt x="56707" y="421758"/>
                </a:cubicBezTo>
                <a:cubicBezTo>
                  <a:pt x="0" y="538716"/>
                  <a:pt x="1772" y="714153"/>
                  <a:pt x="311888" y="783265"/>
                </a:cubicBezTo>
                <a:cubicBezTo>
                  <a:pt x="622004" y="852377"/>
                  <a:pt x="1917405" y="836427"/>
                  <a:pt x="1917405" y="836427"/>
                </a:cubicBezTo>
                <a:cubicBezTo>
                  <a:pt x="3289005" y="845287"/>
                  <a:pt x="7393172" y="955157"/>
                  <a:pt x="8541488" y="836427"/>
                </a:cubicBezTo>
                <a:cubicBezTo>
                  <a:pt x="9689804" y="717697"/>
                  <a:pt x="10017641" y="248092"/>
                  <a:pt x="8807302" y="124046"/>
                </a:cubicBezTo>
                <a:cubicBezTo>
                  <a:pt x="7596963" y="0"/>
                  <a:pt x="1279451" y="92148"/>
                  <a:pt x="1279451" y="92148"/>
                </a:cubicBezTo>
                <a:lnTo>
                  <a:pt x="1279451" y="92148"/>
                </a:lnTo>
              </a:path>
            </a:pathLst>
          </a:cu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~PP3761.WAV">
            <a:hlinkClick r:id="" action="ppaction://media"/>
          </p:cNvPr>
          <p:cNvPicPr>
            <a:picLocks noRot="1" noChangeAspect="1"/>
          </p:cNvPicPr>
          <p:nvPr>
            <a:wavAudioFile r:embed="rId2" name="~PP3761.WAV"/>
          </p:nvPr>
        </p:nvPicPr>
        <p:blipFill>
          <a:blip r:embed="rId4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90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dirty="0" smtClean="0"/>
              <a:t>A 3341.0</a:t>
            </a:r>
            <a:endParaRPr lang="en-US" sz="72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sz="400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</a:rPr>
              <a:t>Beaded Chenille stems (up to 10)</a:t>
            </a:r>
            <a:endParaRPr lang="en-US" dirty="0" smtClean="0"/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r>
              <a:rPr lang="en-US" dirty="0" smtClean="0"/>
              <a:t>I can…</a:t>
            </a:r>
          </a:p>
          <a:p>
            <a:pPr algn="ctr">
              <a:buNone/>
            </a:pPr>
            <a:r>
              <a:rPr lang="en-US" dirty="0" smtClean="0"/>
              <a:t>…carefully count up to 10 items.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480807" y="5105400"/>
            <a:ext cx="38393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/>
              <a:t>Standards: K.CC.4, K.CC.5</a:t>
            </a:r>
            <a:endParaRPr lang="en-US" sz="2800" dirty="0"/>
          </a:p>
        </p:txBody>
      </p:sp>
      <p:pic>
        <p:nvPicPr>
          <p:cNvPr id="9" name="~PP968.WAV">
            <a:hlinkClick r:id="" action="ppaction://media"/>
          </p:cNvPr>
          <p:cNvPicPr>
            <a:picLocks noRot="1" noChangeAspect="1"/>
          </p:cNvPicPr>
          <p:nvPr>
            <a:wavAudioFile r:embed="rId1" name="~PP968.WAV"/>
          </p:nvPr>
        </p:nvPicPr>
        <p:blipFill>
          <a:blip r:embed="rId3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35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15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6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|2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12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1|25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9"/>
</p:tagLst>
</file>

<file path=ppt/theme/theme1.xml><?xml version="1.0" encoding="utf-8"?>
<a:theme xmlns:a="http://schemas.openxmlformats.org/drawingml/2006/main" name="Office Theme">
  <a:themeElements>
    <a:clrScheme name="Custom 16">
      <a:dk1>
        <a:srgbClr val="04617B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4617B"/>
      </a:accent3>
      <a:accent4>
        <a:srgbClr val="20C8F7"/>
      </a:accent4>
      <a:accent5>
        <a:srgbClr val="7CCA62"/>
      </a:accent5>
      <a:accent6>
        <a:srgbClr val="07674D"/>
      </a:accent6>
      <a:hlink>
        <a:srgbClr val="033326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11224</TotalTime>
  <Words>3499</Words>
  <Application>Microsoft Office PowerPoint</Application>
  <PresentationFormat>On-screen Show (4:3)</PresentationFormat>
  <Paragraphs>470</Paragraphs>
  <Slides>51</Slides>
  <Notes>1</Notes>
  <HiddenSlides>0</HiddenSlides>
  <MMClips>51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Office Theme</vt:lpstr>
      <vt:lpstr>Slide 1</vt:lpstr>
      <vt:lpstr>KNP Task Group A 3341 Beaded Chenille Stems</vt:lpstr>
      <vt:lpstr>Purpose</vt:lpstr>
      <vt:lpstr>Connections to CCSS</vt:lpstr>
      <vt:lpstr>Setting – Beaded Chenille Stems</vt:lpstr>
      <vt:lpstr>Setting - Cards</vt:lpstr>
      <vt:lpstr>Setting</vt:lpstr>
      <vt:lpstr>Task Group</vt:lpstr>
      <vt:lpstr>A 3341.0</vt:lpstr>
      <vt:lpstr>Beaded Chenille Stems (up to 10)</vt:lpstr>
      <vt:lpstr>Beaded Chenille Stems (up to 10)</vt:lpstr>
      <vt:lpstr>Slide 12</vt:lpstr>
      <vt:lpstr>Slide 13</vt:lpstr>
      <vt:lpstr>Task Group</vt:lpstr>
      <vt:lpstr>A 3341.1</vt:lpstr>
      <vt:lpstr>Beaded Chenille Stems (total to 20)</vt:lpstr>
      <vt:lpstr>Slide 17</vt:lpstr>
      <vt:lpstr>Slide 18</vt:lpstr>
      <vt:lpstr>Task Group</vt:lpstr>
      <vt:lpstr>A 3341.2</vt:lpstr>
      <vt:lpstr>Beaded Chenille Stems  (screened addends)</vt:lpstr>
      <vt:lpstr>Slide 22</vt:lpstr>
      <vt:lpstr>Slide 23</vt:lpstr>
      <vt:lpstr>Slide 24</vt:lpstr>
      <vt:lpstr>Task Group</vt:lpstr>
      <vt:lpstr>A 3341.3</vt:lpstr>
      <vt:lpstr>Bead Cards Addition</vt:lpstr>
      <vt:lpstr>Bead cards Addition</vt:lpstr>
      <vt:lpstr>Slide 29</vt:lpstr>
      <vt:lpstr>Slide 30</vt:lpstr>
      <vt:lpstr>Task Group</vt:lpstr>
      <vt:lpstr>A 3341.4</vt:lpstr>
      <vt:lpstr>Bead cards – Difference</vt:lpstr>
      <vt:lpstr>Slide 34</vt:lpstr>
      <vt:lpstr>Slide 35</vt:lpstr>
      <vt:lpstr>Slide 36</vt:lpstr>
      <vt:lpstr>Slide 37</vt:lpstr>
      <vt:lpstr>Slide 38</vt:lpstr>
      <vt:lpstr>Task Group</vt:lpstr>
      <vt:lpstr>A 3341.5</vt:lpstr>
      <vt:lpstr>Bead Cards Addition</vt:lpstr>
      <vt:lpstr>Slide 42</vt:lpstr>
      <vt:lpstr>Slide 43</vt:lpstr>
      <vt:lpstr>Slide 44</vt:lpstr>
      <vt:lpstr>Task Group</vt:lpstr>
      <vt:lpstr>A 3341.6</vt:lpstr>
      <vt:lpstr>Bead Cards Addition</vt:lpstr>
      <vt:lpstr>Slide 48</vt:lpstr>
      <vt:lpstr>Slide 49</vt:lpstr>
      <vt:lpstr>Slide 50</vt:lpstr>
      <vt:lpstr>Slide 51</vt:lpstr>
    </vt:vector>
  </TitlesOfParts>
  <Company>University of Kentucky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Count back by 5s Start at 45 Stop at 20</dc:title>
  <dc:creator>C Aossey</dc:creator>
  <cp:lastModifiedBy>C Aossey</cp:lastModifiedBy>
  <cp:revision>363</cp:revision>
  <dcterms:created xsi:type="dcterms:W3CDTF">2012-03-23T15:32:39Z</dcterms:created>
  <dcterms:modified xsi:type="dcterms:W3CDTF">2013-01-16T14:55:26Z</dcterms:modified>
</cp:coreProperties>
</file>